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82" r:id="rId4"/>
    <p:sldId id="277" r:id="rId5"/>
    <p:sldId id="279" r:id="rId6"/>
    <p:sldId id="278" r:id="rId7"/>
    <p:sldId id="281" r:id="rId8"/>
    <p:sldId id="285" r:id="rId9"/>
    <p:sldId id="286" r:id="rId10"/>
    <p:sldId id="283" r:id="rId11"/>
    <p:sldId id="284" r:id="rId12"/>
    <p:sldId id="280" r:id="rId13"/>
  </p:sldIdLst>
  <p:sldSz cx="9144000" cy="6858000" type="screen4x3"/>
  <p:notesSz cx="6889750" cy="100187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8850F03-E136-4448-B36A-9FF71F842C9B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8A73AFD-BFCA-4E0C-81F5-BA19D000E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9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3044800-8FF8-4697-81B3-520C3258A4B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6494BC4-7749-4AD5-BF11-DF34A73E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5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94BC4-7749-4AD5-BF11-DF34A73E5A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65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94BC4-7749-4AD5-BF11-DF34A73E5A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1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8D5EC-C352-42A9-8E86-501DBD835D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769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AF7C4-1E63-490C-AD34-DF19DCD1C9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997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D154A-CD24-4C02-BF45-26CEEBC530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518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DA3AE-2407-4265-8C41-F2FF3652A2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672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102E9-FBB5-4FD3-B5DB-802532C665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905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EC43D-B0DA-4954-AA0E-F374495D4D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775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94178-A220-432D-A62A-98DCB87E0F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222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3D00C-5B1B-4A41-B506-CD54AD8317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608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8E39B-AC47-4C25-9CBE-43EF62AF16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246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86000"/>
            <a:ext cx="838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13B"/>
                </a:solidFill>
              </a:defRPr>
            </a:lvl1pPr>
          </a:lstStyle>
          <a:p>
            <a:fld id="{3D0E450A-41F9-47D3-BEFB-DBC32E802D7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1032" name="Picture 5" descr="UoG_keyline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213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13B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213B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213B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ChangeArrowheads="1"/>
          </p:cNvSpPr>
          <p:nvPr/>
        </p:nvSpPr>
        <p:spPr bwMode="auto">
          <a:xfrm>
            <a:off x="0" y="116632"/>
            <a:ext cx="9144000" cy="6858000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00">
              <a:cs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988840"/>
            <a:ext cx="8001000" cy="2736304"/>
          </a:xfrm>
          <a:solidFill>
            <a:srgbClr val="00213B"/>
          </a:solidFill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Teaching Excellence Initiative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Marking Rubrics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Sarah Honeychurch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Teaching Fellow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Adam Smith Business School  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Sarah.Honeychurch@Glasgow.ac.uk</a:t>
            </a:r>
          </a:p>
        </p:txBody>
      </p:sp>
      <p:pic>
        <p:nvPicPr>
          <p:cNvPr id="11269" name="Picture 5" descr="UoG_keylin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9"/>
    </mc:Choice>
    <mc:Fallback xmlns="">
      <p:transition spd="slow" advTm="10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05" y="332656"/>
            <a:ext cx="8382000" cy="6858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8800"/>
            <a:ext cx="8382000" cy="475252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Heidi Goodrich Andrade (2005) Teaching With Rubrics: The Good, the Bad, and the Ugly, College Teaching, 53:1, 27-31, DOI: 10.3200/CTCH.53.1.27-31</a:t>
            </a:r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Phillip Dawson (2017) Assessment rubrics: towards clearer and more replicable design, research and practice, Assessment &amp; Evaluation in Higher Education, 4</a:t>
            </a:r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2:3, 347-360, DOI: 10.1080/02602938.2015.1111294</a:t>
            </a:r>
          </a:p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Peter Grainger, Michael Christie, Glyn Thomas, Shelley Dole, Deborah Heck, Margaret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Marshman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&amp; Michael Carey (2017) Improving the quality of assessment by using a community of practice to explore the optimal construction of assessment rubrics, Reflective Practice, 18:3, 410-422, DOI: 10.1080/14623943.2017.1295931</a:t>
            </a:r>
          </a:p>
          <a:p>
            <a:pPr marL="0" indent="0">
              <a:buNone/>
            </a:pP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Anastasiya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A.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Lipnevich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Leigh N. </a:t>
            </a:r>
            <a:r>
              <a:rPr lang="en-GB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McCallen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Katharine Pace Miles and Jeffrey K. Smith (2014) Mind the gap! Students' use of exemplars and detailed rubrics as formative assessment. Instructional Science 42:4 539-559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https://www.jstor.org/stable/43575435</a:t>
            </a:r>
          </a:p>
        </p:txBody>
      </p:sp>
    </p:spTree>
    <p:extLst>
      <p:ext uri="{BB962C8B-B14F-4D97-AF65-F5344CB8AC3E}">
        <p14:creationId xmlns:p14="http://schemas.microsoft.com/office/powerpoint/2010/main" val="41640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05" y="332656"/>
            <a:ext cx="8382000" cy="6858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8800"/>
            <a:ext cx="8382000" cy="475252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Y.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Malini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Reddy &amp; Heidi Andrade (2010) A review of rubric use in higher education, Assessment &amp; Evaluation in Higher Education, 35:4, 435-448, DOI: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10.1080/02602930902862859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Royce Sadler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1987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Specifying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and promulgating achievement standards. Oxford Review of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Education, 13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191–209.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D. Royce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Sadler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D. R. (2009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Indeterminacy in the use of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preset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criteria for assessment and grading in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higher education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Assessment and Evaluation in Higher Education, 34, 159–179.</a:t>
            </a:r>
          </a:p>
        </p:txBody>
      </p:sp>
    </p:spTree>
    <p:extLst>
      <p:ext uri="{BB962C8B-B14F-4D97-AF65-F5344CB8AC3E}">
        <p14:creationId xmlns:p14="http://schemas.microsoft.com/office/powerpoint/2010/main" val="3597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ChangeArrowheads="1"/>
          </p:cNvSpPr>
          <p:nvPr/>
        </p:nvSpPr>
        <p:spPr bwMode="auto">
          <a:xfrm>
            <a:off x="0" y="116632"/>
            <a:ext cx="9144000" cy="6858000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400">
              <a:cs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988840"/>
            <a:ext cx="8001000" cy="2736304"/>
          </a:xfrm>
          <a:solidFill>
            <a:srgbClr val="00213B"/>
          </a:solidFill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</a:rPr>
              <a:t>Teaching Excellence Initiative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Marking Rubrics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Sarah Honeychurch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Teaching Fellow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Adam Smith Business School  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Sarah.Honeychurch@Glasgow.ac.uk</a:t>
            </a:r>
          </a:p>
        </p:txBody>
      </p:sp>
      <p:pic>
        <p:nvPicPr>
          <p:cNvPr id="11269" name="Picture 5" descr="UoG_key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0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05" y="332656"/>
            <a:ext cx="8382000" cy="685800"/>
          </a:xfrm>
        </p:spPr>
        <p:txBody>
          <a:bodyPr/>
          <a:lstStyle/>
          <a:p>
            <a:pPr algn="r"/>
            <a:r>
              <a:rPr lang="en-GB" sz="2600" dirty="0" smtClean="0">
                <a:solidFill>
                  <a:schemeClr val="bg1"/>
                </a:solidFill>
              </a:rPr>
              <a:t>Principles of Assessment and Feedback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8800"/>
            <a:ext cx="8382000" cy="475252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Good assessment and feedback practice that promotes self-regulation requires that students gain practice in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formulating goals for learning and identifying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making evaluative decisions about their own and others' work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generating explicit feedback for self and others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responding to and/or acting on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discussing work and its evaluation with others (e.g. with peers and teachers)</a:t>
            </a:r>
          </a:p>
        </p:txBody>
      </p:sp>
    </p:spTree>
    <p:extLst>
      <p:ext uri="{BB962C8B-B14F-4D97-AF65-F5344CB8AC3E}">
        <p14:creationId xmlns:p14="http://schemas.microsoft.com/office/powerpoint/2010/main" val="266458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2"/>
    </mc:Choice>
    <mc:Fallback xmlns="">
      <p:transition spd="slow" advTm="338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05" y="332656"/>
            <a:ext cx="8382000" cy="6858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What is a rubric?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8800"/>
            <a:ext cx="8382000" cy="475252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rubric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is an assessment tool that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lists the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criteria for a piece of work or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counts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(for example, purpose,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details, voice, and mechanics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often are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count in a written essay)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articulates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gradations of quality for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each criterion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from excellent to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poor. (Andrade 2005)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4"/>
    </mc:Choice>
    <mc:Fallback xmlns="">
      <p:transition spd="slow" advTm="8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05" y="332656"/>
            <a:ext cx="8382000" cy="6858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What is a rubric?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8800"/>
            <a:ext cx="8382000" cy="4752528"/>
          </a:xfrm>
        </p:spPr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Definitions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Grading strategy</a:t>
            </a:r>
          </a:p>
          <a:p>
            <a:pPr marL="0" indent="0">
              <a:buNone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(Dawson 2017)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0"/>
    </mc:Choice>
    <mc:Fallback xmlns="">
      <p:transition spd="slow" advTm="6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05" y="332656"/>
            <a:ext cx="8382000" cy="6858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Teacher and learner motivations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8800"/>
            <a:ext cx="8382000" cy="496855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Why are you using a rubric?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 marking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 feedback</a:t>
            </a:r>
          </a:p>
          <a:p>
            <a:pPr marL="0" indent="0">
              <a:buNone/>
            </a:pP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“A good rubric allows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me to provide individualized,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constructive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critique in a manageable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frame.” (Andrade 2005)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Understanding a task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Self assessment 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Peer assessment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 to teach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0"/>
    </mc:Choice>
    <mc:Fallback xmlns="">
      <p:transition spd="slow" advTm="9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05" y="332656"/>
            <a:ext cx="8382000" cy="6858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Learner engagement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8800"/>
            <a:ext cx="8382000" cy="4752528"/>
          </a:xfrm>
        </p:spPr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will you ensure student engagement?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 documents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Moodle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class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7"/>
    </mc:Choice>
    <mc:Fallback xmlns="">
      <p:transition spd="slow" advTm="3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05" y="332656"/>
            <a:ext cx="8382000" cy="6858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Writing rubrics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382000" cy="471487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2"/>
    </mc:Choice>
    <mc:Fallback xmlns="">
      <p:transition spd="slow" advTm="6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05" y="332656"/>
            <a:ext cx="8382000" cy="6858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Writing rubrics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74793"/>
            <a:ext cx="6768752" cy="5076565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9"/>
    </mc:Choice>
    <mc:Fallback xmlns="">
      <p:transition spd="slow" advTm="4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905" y="332656"/>
            <a:ext cx="8382000" cy="6858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Writing rubrics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799"/>
            <a:ext cx="8136904" cy="4776781"/>
          </a:xfrm>
        </p:spPr>
      </p:pic>
    </p:spTree>
    <p:extLst>
      <p:ext uri="{BB962C8B-B14F-4D97-AF65-F5344CB8AC3E}">
        <p14:creationId xmlns:p14="http://schemas.microsoft.com/office/powerpoint/2010/main" val="37059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-Plain-cover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University-Plain-cover</Template>
  <TotalTime>1415</TotalTime>
  <Words>474</Words>
  <Application>Microsoft Office PowerPoint</Application>
  <PresentationFormat>On-screen Show (4:3)</PresentationFormat>
  <Paragraphs>45</Paragraphs>
  <Slides>12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University-Plain-cover</vt:lpstr>
      <vt:lpstr>Teaching Excellence Initiative Marking Rubrics Sarah Honeychurch Teaching Fellow Adam Smith Business School   Sarah.Honeychurch@Glasgow.ac.uk</vt:lpstr>
      <vt:lpstr>Principles of Assessment and Feedback</vt:lpstr>
      <vt:lpstr>What is a rubric?</vt:lpstr>
      <vt:lpstr>What is a rubric?</vt:lpstr>
      <vt:lpstr>Teacher and learner motivations</vt:lpstr>
      <vt:lpstr>Learner engagement</vt:lpstr>
      <vt:lpstr>Writing rubrics</vt:lpstr>
      <vt:lpstr>Writing rubrics</vt:lpstr>
      <vt:lpstr>Writing rubrics</vt:lpstr>
      <vt:lpstr>References</vt:lpstr>
      <vt:lpstr>References</vt:lpstr>
      <vt:lpstr>Teaching Excellence Initiative Marking Rubrics Sarah Honeychurch Teaching Fellow Adam Smith Business School   Sarah.Honeychurch@Glasgow.ac.uk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Assessment</dc:title>
  <dc:creator>sh131d</dc:creator>
  <cp:lastModifiedBy>Sarah Honeychurch</cp:lastModifiedBy>
  <cp:revision>116</cp:revision>
  <cp:lastPrinted>2018-09-10T18:50:42Z</cp:lastPrinted>
  <dcterms:created xsi:type="dcterms:W3CDTF">2016-05-10T14:14:47Z</dcterms:created>
  <dcterms:modified xsi:type="dcterms:W3CDTF">2019-03-12T12:51:41Z</dcterms:modified>
</cp:coreProperties>
</file>