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270" r:id="rId2"/>
    <p:sldId id="387" r:id="rId3"/>
    <p:sldId id="392" r:id="rId4"/>
    <p:sldId id="395" r:id="rId5"/>
    <p:sldId id="403" r:id="rId6"/>
    <p:sldId id="408" r:id="rId7"/>
    <p:sldId id="407" r:id="rId8"/>
    <p:sldId id="404" r:id="rId9"/>
    <p:sldId id="393" r:id="rId10"/>
    <p:sldId id="409" r:id="rId11"/>
    <p:sldId id="401" r:id="rId12"/>
    <p:sldId id="398" r:id="rId13"/>
    <p:sldId id="402" r:id="rId14"/>
    <p:sldId id="405" r:id="rId15"/>
    <p:sldId id="410" r:id="rId16"/>
    <p:sldId id="406" r:id="rId17"/>
  </p:sldIdLst>
  <p:sldSz cx="9144000" cy="5143500" type="screen16x9"/>
  <p:notesSz cx="6669088" cy="9872663"/>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914F"/>
    <a:srgbClr val="56AFE1"/>
    <a:srgbClr val="199948"/>
    <a:srgbClr val="394753"/>
    <a:srgbClr val="5B5361"/>
    <a:srgbClr val="003560"/>
    <a:srgbClr val="0067A7"/>
    <a:srgbClr val="003865"/>
    <a:srgbClr val="284F76"/>
    <a:srgbClr val="3E4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4322" autoAdjust="0"/>
  </p:normalViewPr>
  <p:slideViewPr>
    <p:cSldViewPr>
      <p:cViewPr varScale="1">
        <p:scale>
          <a:sx n="107" d="100"/>
          <a:sy n="107" d="100"/>
        </p:scale>
        <p:origin x="389"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B93F2F73-A425-45B2-ADEC-318007CBBB64}" type="datetimeFigureOut">
              <a:rPr lang="en-GB" smtClean="0"/>
              <a:t>01/11/2018</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028DDF5F-EFA3-43EA-AEE4-DE20A235D5AB}" type="slidenum">
              <a:rPr lang="en-GB" smtClean="0"/>
              <a:t>‹#›</a:t>
            </a:fld>
            <a:endParaRPr lang="en-GB"/>
          </a:p>
        </p:txBody>
      </p:sp>
    </p:spTree>
    <p:extLst>
      <p:ext uri="{BB962C8B-B14F-4D97-AF65-F5344CB8AC3E}">
        <p14:creationId xmlns:p14="http://schemas.microsoft.com/office/powerpoint/2010/main" val="1997783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127433B5-D728-E146-B948-C37A5EC05FB8}" type="datetimeFigureOut">
              <a:rPr lang="en-US" smtClean="0"/>
              <a:t>11/1/2018</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4009695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Ideally in business education but may need to stick with what can find in the time available…</a:t>
            </a:r>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567102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46D613-2830-42AB-AAA1-68044F4EEE2F}" type="slidenum">
              <a:rPr lang="en-GB" smtClean="0"/>
              <a:pPr/>
              <a:t>16</a:t>
            </a:fld>
            <a:endParaRPr lang="en-GB"/>
          </a:p>
        </p:txBody>
      </p:sp>
    </p:spTree>
    <p:extLst>
      <p:ext uri="{BB962C8B-B14F-4D97-AF65-F5344CB8AC3E}">
        <p14:creationId xmlns:p14="http://schemas.microsoft.com/office/powerpoint/2010/main" val="1156183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smtClean="0"/>
              <a:t>Title: Font size 24</a:t>
            </a:r>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smtClean="0"/>
              <a:t>Click to add text</a:t>
            </a:r>
            <a:endParaRPr lang="en-US" sz="1400" dirty="0"/>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Rectangle 5"/>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Title 1"/>
          <p:cNvSpPr>
            <a:spLocks noGrp="1"/>
          </p:cNvSpPr>
          <p:nvPr>
            <p:ph type="title" hasCustomPrompt="1"/>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r>
              <a:rPr lang="en-US" sz="2400" dirty="0" smtClean="0"/>
              <a:t>Title: Font size 24</a:t>
            </a:r>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smtClean="0"/>
              <a:t>Click to add text</a:t>
            </a:r>
            <a:endParaRPr lang="en-US" sz="1400" dirty="0"/>
          </a:p>
        </p:txBody>
      </p:sp>
    </p:spTree>
    <p:extLst>
      <p:ext uri="{BB962C8B-B14F-4D97-AF65-F5344CB8AC3E}">
        <p14:creationId xmlns:p14="http://schemas.microsoft.com/office/powerpoint/2010/main" val="117478152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 name="Rectangle 3"/>
          <p:cNvSpPr/>
          <p:nvPr userDrawn="1"/>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tandfonline.com/doi/full/10.1080/07294360.2016.1196475?scroll=top&amp;needAccess=true" TargetMode="External"/><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hyperlink" Target="https://www.heacademy.ac.uk/sites/default/files/dimensions_of_quality.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png"/><Relationship Id="rId3" Type="http://schemas.openxmlformats.org/officeDocument/2006/relationships/image" Target="../media/image12.jpeg"/><Relationship Id="rId7" Type="http://schemas.openxmlformats.org/officeDocument/2006/relationships/image" Target="../media/image15.emf"/><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3.emf"/><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67546" y="1250950"/>
            <a:ext cx="6696742" cy="744736"/>
          </a:xfrm>
          <a:prstGeom prst="rect">
            <a:avLst/>
          </a:prstGeom>
        </p:spPr>
        <p:txBody>
          <a:bodyPr/>
          <a:lstStyle/>
          <a:p>
            <a:pPr>
              <a:defRPr/>
            </a:pPr>
            <a:r>
              <a:rPr lang="en-US" sz="2900" dirty="0" smtClean="0">
                <a:ea typeface="+mj-ea"/>
              </a:rPr>
              <a:t>Teaching for Active Learning</a:t>
            </a:r>
            <a:br>
              <a:rPr lang="en-US" sz="2900" dirty="0" smtClean="0">
                <a:ea typeface="+mj-ea"/>
              </a:rPr>
            </a:br>
            <a:r>
              <a:rPr lang="en-US" altLang="en-US" sz="1200" dirty="0" smtClean="0">
                <a:ea typeface="ヒラギノ角ゴ Pro W3" charset="-128"/>
                <a:cs typeface="ヒラギノ角ゴ Pro W3" charset="-128"/>
              </a:rPr>
              <a:t/>
            </a:r>
            <a:br>
              <a:rPr lang="en-US" altLang="en-US" sz="1200" dirty="0" smtClean="0">
                <a:ea typeface="ヒラギノ角ゴ Pro W3" charset="-128"/>
                <a:cs typeface="ヒラギノ角ゴ Pro W3" charset="-128"/>
              </a:rPr>
            </a:br>
            <a:r>
              <a:rPr lang="en-US" altLang="en-US" sz="1200" dirty="0" smtClean="0">
                <a:ea typeface="ヒラギノ角ゴ Pro W3" charset="-128"/>
                <a:cs typeface="ヒラギノ角ゴ Pro W3" charset="-128"/>
              </a:rPr>
              <a:t>  ASBS </a:t>
            </a:r>
            <a:r>
              <a:rPr lang="en-US" altLang="en-US" sz="1200" dirty="0">
                <a:ea typeface="ヒラギノ角ゴ Pro W3" charset="-128"/>
                <a:cs typeface="ヒラギノ角ゴ Pro W3" charset="-128"/>
              </a:rPr>
              <a:t>L&amp;T seminar, 1</a:t>
            </a:r>
            <a:r>
              <a:rPr lang="en-US" altLang="en-US" sz="1200" baseline="30000" dirty="0">
                <a:ea typeface="ヒラギノ角ゴ Pro W3" charset="-128"/>
                <a:cs typeface="ヒラギノ角ゴ Pro W3" charset="-128"/>
              </a:rPr>
              <a:t>st</a:t>
            </a:r>
            <a:r>
              <a:rPr lang="en-US" altLang="en-US" sz="1200" dirty="0">
                <a:ea typeface="ヒラギノ角ゴ Pro W3" charset="-128"/>
                <a:cs typeface="ヒラギノ角ゴ Pro W3" charset="-128"/>
              </a:rPr>
              <a:t> Nov 2018</a:t>
            </a:r>
            <a:r>
              <a:rPr lang="en-US" altLang="en-US" sz="3200" dirty="0">
                <a:ea typeface="ヒラギノ角ゴ Pro W3" charset="-128"/>
                <a:cs typeface="ヒラギノ角ゴ Pro W3" charset="-128"/>
              </a:rPr>
              <a:t/>
            </a:r>
            <a:br>
              <a:rPr lang="en-US" altLang="en-US" sz="3200" dirty="0">
                <a:ea typeface="ヒラギノ角ゴ Pro W3" charset="-128"/>
                <a:cs typeface="ヒラギノ角ゴ Pro W3" charset="-128"/>
              </a:rPr>
            </a:br>
            <a:endParaRPr lang="en-US" sz="2900" dirty="0">
              <a:ea typeface="+mj-ea"/>
            </a:endParaRPr>
          </a:p>
        </p:txBody>
      </p:sp>
      <p:sp>
        <p:nvSpPr>
          <p:cNvPr id="6" name="Content Placeholder 2"/>
          <p:cNvSpPr>
            <a:spLocks noGrp="1"/>
          </p:cNvSpPr>
          <p:nvPr>
            <p:ph idx="4294967295"/>
          </p:nvPr>
        </p:nvSpPr>
        <p:spPr bwMode="auto">
          <a:xfrm>
            <a:off x="539552" y="2139702"/>
            <a:ext cx="6264694" cy="7920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altLang="en-US" sz="1400" dirty="0" smtClean="0">
                <a:latin typeface="Arial" charset="0"/>
                <a:ea typeface="ヒラギノ角ゴ Pro W3" charset="-128"/>
                <a:cs typeface="ヒラギノ角ゴ Pro W3" charset="-128"/>
              </a:rPr>
              <a:t>Dr Vicki Dale, Sr. Academic &amp; Digital Development Adviser</a:t>
            </a:r>
          </a:p>
          <a:p>
            <a:r>
              <a:rPr lang="en-US" altLang="en-US" sz="1400" dirty="0" smtClean="0">
                <a:latin typeface="Arial" charset="0"/>
                <a:ea typeface="ヒラギノ角ゴ Pro W3" charset="-128"/>
                <a:cs typeface="ヒラギノ角ゴ Pro W3" charset="-128"/>
              </a:rPr>
              <a:t>vicki.dale@glasgow.ac.uk</a:t>
            </a:r>
          </a:p>
        </p:txBody>
      </p:sp>
    </p:spTree>
    <p:extLst>
      <p:ext uri="{BB962C8B-B14F-4D97-AF65-F5344CB8AC3E}">
        <p14:creationId xmlns:p14="http://schemas.microsoft.com/office/powerpoint/2010/main" val="587772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itle 1"/>
          <p:cNvSpPr>
            <a:spLocks noGrp="1"/>
          </p:cNvSpPr>
          <p:nvPr>
            <p:ph type="title"/>
          </p:nvPr>
        </p:nvSpPr>
        <p:spPr>
          <a:xfrm>
            <a:off x="2123728" y="411510"/>
            <a:ext cx="5904657" cy="504055"/>
          </a:xfrm>
        </p:spPr>
        <p:txBody>
          <a:bodyPr/>
          <a:lstStyle/>
          <a:p>
            <a:r>
              <a:rPr lang="en-GB" dirty="0" smtClean="0"/>
              <a:t>Teaching methods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182081467"/>
              </p:ext>
            </p:extLst>
          </p:nvPr>
        </p:nvGraphicFramePr>
        <p:xfrm>
          <a:off x="426390" y="1203597"/>
          <a:ext cx="8322073" cy="2808480"/>
        </p:xfrm>
        <a:graphic>
          <a:graphicData uri="http://schemas.openxmlformats.org/drawingml/2006/table">
            <a:tbl>
              <a:tblPr firstRow="1" bandRow="1">
                <a:tableStyleId>{5C22544A-7EE6-4342-B048-85BDC9FD1C3A}</a:tableStyleId>
              </a:tblPr>
              <a:tblGrid>
                <a:gridCol w="1379542">
                  <a:extLst>
                    <a:ext uri="{9D8B030D-6E8A-4147-A177-3AD203B41FA5}">
                      <a16:colId xmlns:a16="http://schemas.microsoft.com/office/drawing/2014/main" val="1706830766"/>
                    </a:ext>
                  </a:extLst>
                </a:gridCol>
                <a:gridCol w="5142332">
                  <a:extLst>
                    <a:ext uri="{9D8B030D-6E8A-4147-A177-3AD203B41FA5}">
                      <a16:colId xmlns:a16="http://schemas.microsoft.com/office/drawing/2014/main" val="845111142"/>
                    </a:ext>
                  </a:extLst>
                </a:gridCol>
                <a:gridCol w="1800199">
                  <a:extLst>
                    <a:ext uri="{9D8B030D-6E8A-4147-A177-3AD203B41FA5}">
                      <a16:colId xmlns:a16="http://schemas.microsoft.com/office/drawing/2014/main" val="3070980111"/>
                    </a:ext>
                  </a:extLst>
                </a:gridCol>
              </a:tblGrid>
              <a:tr h="400560">
                <a:tc>
                  <a:txBody>
                    <a:bodyPr/>
                    <a:lstStyle/>
                    <a:p>
                      <a:pPr rtl="0"/>
                      <a:r>
                        <a:rPr lang="en-GB" sz="1600" dirty="0" smtClean="0"/>
                        <a:t>Method</a:t>
                      </a:r>
                      <a:endParaRPr lang="en-GB" sz="1600" dirty="0"/>
                    </a:p>
                  </a:txBody>
                  <a:tcPr/>
                </a:tc>
                <a:tc>
                  <a:txBody>
                    <a:bodyPr/>
                    <a:lstStyle/>
                    <a:p>
                      <a:pPr rtl="0"/>
                      <a:r>
                        <a:rPr lang="en-GB" sz="1600" dirty="0" smtClean="0"/>
                        <a:t>Overview</a:t>
                      </a:r>
                      <a:endParaRPr lang="en-GB" sz="1600" dirty="0"/>
                    </a:p>
                  </a:txBody>
                  <a:tcPr/>
                </a:tc>
                <a:tc>
                  <a:txBody>
                    <a:bodyPr/>
                    <a:lstStyle/>
                    <a:p>
                      <a:pPr rtl="0"/>
                      <a:r>
                        <a:rPr lang="en-GB" sz="1600" dirty="0" smtClean="0"/>
                        <a:t>References</a:t>
                      </a:r>
                      <a:endParaRPr lang="en-GB" sz="1600" dirty="0"/>
                    </a:p>
                  </a:txBody>
                  <a:tcPr/>
                </a:tc>
                <a:extLst>
                  <a:ext uri="{0D108BD9-81ED-4DB2-BD59-A6C34878D82A}">
                    <a16:rowId xmlns:a16="http://schemas.microsoft.com/office/drawing/2014/main" val="3411137650"/>
                  </a:ext>
                </a:extLst>
              </a:tr>
              <a:tr h="6255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Flipped classroom</a:t>
                      </a:r>
                    </a:p>
                  </a:txBody>
                  <a:tcPr/>
                </a:tc>
                <a:tc>
                  <a:txBody>
                    <a:bodyPr/>
                    <a:lstStyle/>
                    <a:p>
                      <a:pPr rtl="0"/>
                      <a:r>
                        <a:rPr lang="en-GB" sz="1600" dirty="0" smtClean="0"/>
                        <a:t>Also</a:t>
                      </a:r>
                      <a:r>
                        <a:rPr lang="en-GB" sz="1600" baseline="0" dirty="0" smtClean="0"/>
                        <a:t> called the inverted classroom. Students work through e.g. acquisition tasks before class e.g. online. Class time used for discussion and problem-solving.</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smtClean="0">
                          <a:solidFill>
                            <a:schemeClr val="dk1"/>
                          </a:solidFill>
                          <a:latin typeface="+mn-lt"/>
                          <a:ea typeface="+mn-ea"/>
                          <a:cs typeface="+mn-cs"/>
                        </a:rPr>
                        <a:t>Bishop, J. L. and M. A. </a:t>
                      </a:r>
                      <a:r>
                        <a:rPr lang="en-GB" sz="1000" kern="1200" dirty="0" err="1" smtClean="0">
                          <a:solidFill>
                            <a:schemeClr val="dk1"/>
                          </a:solidFill>
                          <a:latin typeface="+mn-lt"/>
                          <a:ea typeface="+mn-ea"/>
                          <a:cs typeface="+mn-cs"/>
                        </a:rPr>
                        <a:t>Verleger</a:t>
                      </a:r>
                      <a:r>
                        <a:rPr lang="en-GB" sz="1000" kern="1200" dirty="0" smtClean="0">
                          <a:solidFill>
                            <a:schemeClr val="dk1"/>
                          </a:solidFill>
                          <a:latin typeface="+mn-lt"/>
                          <a:ea typeface="+mn-ea"/>
                          <a:cs typeface="+mn-cs"/>
                        </a:rPr>
                        <a:t> (2013). </a:t>
                      </a:r>
                      <a:r>
                        <a:rPr lang="en-GB" sz="1000" u="sng" kern="1200" dirty="0" smtClean="0">
                          <a:solidFill>
                            <a:schemeClr val="dk1"/>
                          </a:solidFill>
                          <a:latin typeface="+mn-lt"/>
                          <a:ea typeface="+mn-ea"/>
                          <a:cs typeface="+mn-cs"/>
                        </a:rPr>
                        <a:t>The flipped classroom: A survey of the research. ASEE National Conference Proceedings, Atlanta, GA.</a:t>
                      </a:r>
                    </a:p>
                  </a:txBody>
                  <a:tcPr/>
                </a:tc>
                <a:extLst>
                  <a:ext uri="{0D108BD9-81ED-4DB2-BD59-A6C34878D82A}">
                    <a16:rowId xmlns:a16="http://schemas.microsoft.com/office/drawing/2014/main" val="103266986"/>
                  </a:ext>
                </a:extLst>
              </a:tr>
              <a:tr h="6255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Team-based learning</a:t>
                      </a:r>
                    </a:p>
                  </a:txBody>
                  <a:tcPr/>
                </a:tc>
                <a:tc>
                  <a:txBody>
                    <a:bodyPr/>
                    <a:lstStyle/>
                    <a:p>
                      <a:r>
                        <a:rPr lang="en-GB" sz="1600" dirty="0" smtClean="0"/>
                        <a:t>Incorporates element</a:t>
                      </a:r>
                      <a:r>
                        <a:rPr lang="en-GB" sz="1600" baseline="0" dirty="0" smtClean="0"/>
                        <a:t> of flipped classroom; comprises four stages:</a:t>
                      </a:r>
                    </a:p>
                    <a:p>
                      <a:pPr marL="342900" indent="-342900">
                        <a:buAutoNum type="arabicPeriod"/>
                      </a:pPr>
                      <a:r>
                        <a:rPr lang="en-GB" sz="1600" baseline="0" dirty="0" smtClean="0"/>
                        <a:t>Strategically formed, permanent teams</a:t>
                      </a:r>
                    </a:p>
                    <a:p>
                      <a:pPr marL="342900" indent="-342900">
                        <a:buAutoNum type="arabicPeriod"/>
                      </a:pPr>
                      <a:r>
                        <a:rPr lang="en-GB" sz="1600" baseline="0" dirty="0" smtClean="0"/>
                        <a:t>Readiness assurance</a:t>
                      </a:r>
                    </a:p>
                    <a:p>
                      <a:pPr marL="342900" indent="-342900">
                        <a:buAutoNum type="arabicPeriod"/>
                      </a:pPr>
                      <a:r>
                        <a:rPr lang="en-GB" sz="1600" baseline="0" dirty="0" smtClean="0"/>
                        <a:t>Application tasks</a:t>
                      </a:r>
                    </a:p>
                    <a:p>
                      <a:pPr marL="342900" indent="-342900">
                        <a:buAutoNum type="arabicPeriod"/>
                      </a:pPr>
                      <a:r>
                        <a:rPr lang="en-GB" sz="1600" baseline="0" dirty="0" smtClean="0"/>
                        <a:t>Peer evaluation</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dk1"/>
                          </a:solidFill>
                          <a:latin typeface="+mn-lt"/>
                          <a:ea typeface="+mn-ea"/>
                          <a:cs typeface="+mn-cs"/>
                        </a:rPr>
                        <a:t>Michaelsen</a:t>
                      </a:r>
                      <a:r>
                        <a:rPr lang="en-GB" sz="1000" kern="1200" dirty="0" smtClean="0">
                          <a:solidFill>
                            <a:schemeClr val="dk1"/>
                          </a:solidFill>
                          <a:latin typeface="+mn-lt"/>
                          <a:ea typeface="+mn-ea"/>
                          <a:cs typeface="+mn-cs"/>
                        </a:rPr>
                        <a:t>, L. K. and M. Sweet (2011). "Team-based learning." </a:t>
                      </a:r>
                      <a:r>
                        <a:rPr lang="en-GB" sz="1000" u="sng" kern="1200" dirty="0" smtClean="0">
                          <a:solidFill>
                            <a:schemeClr val="dk1"/>
                          </a:solidFill>
                          <a:latin typeface="+mn-lt"/>
                          <a:ea typeface="+mn-ea"/>
                          <a:cs typeface="+mn-cs"/>
                        </a:rPr>
                        <a:t>New Directions for Teaching and Learning </a:t>
                      </a:r>
                      <a:r>
                        <a:rPr lang="en-GB" sz="1000" b="0" u="none" kern="1200" dirty="0" smtClean="0">
                          <a:solidFill>
                            <a:schemeClr val="dk1"/>
                          </a:solidFill>
                          <a:latin typeface="+mn-lt"/>
                          <a:ea typeface="+mn-ea"/>
                          <a:cs typeface="+mn-cs"/>
                        </a:rPr>
                        <a:t>2011(128): 41-51.</a:t>
                      </a:r>
                    </a:p>
                  </a:txBody>
                  <a:tcPr/>
                </a:tc>
                <a:extLst>
                  <a:ext uri="{0D108BD9-81ED-4DB2-BD59-A6C34878D82A}">
                    <a16:rowId xmlns:a16="http://schemas.microsoft.com/office/drawing/2014/main" val="2398204370"/>
                  </a:ext>
                </a:extLst>
              </a:tr>
            </a:tbl>
          </a:graphicData>
        </a:graphic>
      </p:graphicFrame>
    </p:spTree>
    <p:extLst>
      <p:ext uri="{BB962C8B-B14F-4D97-AF65-F5344CB8AC3E}">
        <p14:creationId xmlns:p14="http://schemas.microsoft.com/office/powerpoint/2010/main" val="4091815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itle 1"/>
          <p:cNvSpPr>
            <a:spLocks noGrp="1"/>
          </p:cNvSpPr>
          <p:nvPr>
            <p:ph type="title"/>
          </p:nvPr>
        </p:nvSpPr>
        <p:spPr>
          <a:xfrm>
            <a:off x="2123728" y="411510"/>
            <a:ext cx="5904657" cy="504055"/>
          </a:xfrm>
        </p:spPr>
        <p:txBody>
          <a:bodyPr/>
          <a:lstStyle/>
          <a:p>
            <a:r>
              <a:rPr lang="en-GB" dirty="0" smtClean="0"/>
              <a:t>Teaching methods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48721816"/>
              </p:ext>
            </p:extLst>
          </p:nvPr>
        </p:nvGraphicFramePr>
        <p:xfrm>
          <a:off x="426390" y="1203597"/>
          <a:ext cx="8322073" cy="1802640"/>
        </p:xfrm>
        <a:graphic>
          <a:graphicData uri="http://schemas.openxmlformats.org/drawingml/2006/table">
            <a:tbl>
              <a:tblPr firstRow="1" bandRow="1">
                <a:tableStyleId>{5C22544A-7EE6-4342-B048-85BDC9FD1C3A}</a:tableStyleId>
              </a:tblPr>
              <a:tblGrid>
                <a:gridCol w="1379542">
                  <a:extLst>
                    <a:ext uri="{9D8B030D-6E8A-4147-A177-3AD203B41FA5}">
                      <a16:colId xmlns:a16="http://schemas.microsoft.com/office/drawing/2014/main" val="1706830766"/>
                    </a:ext>
                  </a:extLst>
                </a:gridCol>
                <a:gridCol w="5142332">
                  <a:extLst>
                    <a:ext uri="{9D8B030D-6E8A-4147-A177-3AD203B41FA5}">
                      <a16:colId xmlns:a16="http://schemas.microsoft.com/office/drawing/2014/main" val="845111142"/>
                    </a:ext>
                  </a:extLst>
                </a:gridCol>
                <a:gridCol w="1800199">
                  <a:extLst>
                    <a:ext uri="{9D8B030D-6E8A-4147-A177-3AD203B41FA5}">
                      <a16:colId xmlns:a16="http://schemas.microsoft.com/office/drawing/2014/main" val="3070980111"/>
                    </a:ext>
                  </a:extLst>
                </a:gridCol>
              </a:tblGrid>
              <a:tr h="400560">
                <a:tc>
                  <a:txBody>
                    <a:bodyPr/>
                    <a:lstStyle/>
                    <a:p>
                      <a:r>
                        <a:rPr lang="en-GB" sz="1600" dirty="0" smtClean="0"/>
                        <a:t>Method</a:t>
                      </a:r>
                      <a:endParaRPr lang="en-GB" sz="1600" dirty="0"/>
                    </a:p>
                  </a:txBody>
                  <a:tcPr/>
                </a:tc>
                <a:tc>
                  <a:txBody>
                    <a:bodyPr/>
                    <a:lstStyle/>
                    <a:p>
                      <a:r>
                        <a:rPr lang="en-GB" sz="1600" dirty="0" smtClean="0"/>
                        <a:t>Overview</a:t>
                      </a:r>
                      <a:endParaRPr lang="en-GB" sz="1600" dirty="0"/>
                    </a:p>
                  </a:txBody>
                  <a:tcPr/>
                </a:tc>
                <a:tc>
                  <a:txBody>
                    <a:bodyPr/>
                    <a:lstStyle/>
                    <a:p>
                      <a:r>
                        <a:rPr lang="en-GB" sz="1600" dirty="0" smtClean="0"/>
                        <a:t>References</a:t>
                      </a:r>
                      <a:endParaRPr lang="en-GB" sz="1600" dirty="0"/>
                    </a:p>
                  </a:txBody>
                  <a:tcPr/>
                </a:tc>
                <a:extLst>
                  <a:ext uri="{0D108BD9-81ED-4DB2-BD59-A6C34878D82A}">
                    <a16:rowId xmlns:a16="http://schemas.microsoft.com/office/drawing/2014/main" val="3411137650"/>
                  </a:ext>
                </a:extLst>
              </a:tr>
              <a:tr h="888913">
                <a:tc>
                  <a:txBody>
                    <a:bodyPr/>
                    <a:lstStyle/>
                    <a:p>
                      <a:r>
                        <a:rPr lang="en-GB" sz="1600" dirty="0" smtClean="0"/>
                        <a:t>Problem-based</a:t>
                      </a:r>
                      <a:r>
                        <a:rPr lang="en-GB" sz="1600" baseline="0" dirty="0" smtClean="0"/>
                        <a:t> learning</a:t>
                      </a:r>
                      <a:endParaRPr lang="en-GB" sz="1600" dirty="0"/>
                    </a:p>
                  </a:txBody>
                  <a:tcPr/>
                </a:tc>
                <a:tc>
                  <a:txBody>
                    <a:bodyPr/>
                    <a:lstStyle/>
                    <a:p>
                      <a:r>
                        <a:rPr lang="en-GB" sz="1600" dirty="0" smtClean="0"/>
                        <a:t>Origins in medical education. </a:t>
                      </a:r>
                    </a:p>
                    <a:p>
                      <a:r>
                        <a:rPr lang="en-GB" sz="1600" dirty="0" smtClean="0"/>
                        <a:t>Students work in groups to define the problem and assign tasks to each other.</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dk1"/>
                          </a:solidFill>
                          <a:latin typeface="+mn-lt"/>
                          <a:ea typeface="+mn-ea"/>
                          <a:cs typeface="+mn-cs"/>
                        </a:rPr>
                        <a:t>Carvalho</a:t>
                      </a:r>
                      <a:r>
                        <a:rPr lang="en-GB" sz="1000" kern="1200" dirty="0" smtClean="0">
                          <a:solidFill>
                            <a:schemeClr val="dk1"/>
                          </a:solidFill>
                          <a:latin typeface="+mn-lt"/>
                          <a:ea typeface="+mn-ea"/>
                          <a:cs typeface="+mn-cs"/>
                        </a:rPr>
                        <a:t>, A. (2016). "The impact of PBL on transferable skills development in management education." </a:t>
                      </a:r>
                      <a:r>
                        <a:rPr lang="en-GB" sz="1000" u="sng" kern="1200" dirty="0" smtClean="0">
                          <a:solidFill>
                            <a:schemeClr val="dk1"/>
                          </a:solidFill>
                          <a:latin typeface="+mn-lt"/>
                          <a:ea typeface="+mn-ea"/>
                          <a:cs typeface="+mn-cs"/>
                        </a:rPr>
                        <a:t>Innovations in Education &amp; Teaching International </a:t>
                      </a:r>
                      <a:r>
                        <a:rPr lang="en-GB" sz="1000" b="0" u="none" kern="1200" dirty="0" smtClean="0">
                          <a:solidFill>
                            <a:schemeClr val="dk1"/>
                          </a:solidFill>
                          <a:latin typeface="+mn-lt"/>
                          <a:ea typeface="+mn-ea"/>
                          <a:cs typeface="+mn-cs"/>
                        </a:rPr>
                        <a:t>53(1): 35-47.</a:t>
                      </a:r>
                    </a:p>
                    <a:p>
                      <a:endParaRPr lang="en-GB" sz="1600" dirty="0"/>
                    </a:p>
                  </a:txBody>
                  <a:tcPr/>
                </a:tc>
                <a:extLst>
                  <a:ext uri="{0D108BD9-81ED-4DB2-BD59-A6C34878D82A}">
                    <a16:rowId xmlns:a16="http://schemas.microsoft.com/office/drawing/2014/main" val="3252577118"/>
                  </a:ext>
                </a:extLst>
              </a:tr>
            </a:tbl>
          </a:graphicData>
        </a:graphic>
      </p:graphicFrame>
    </p:spTree>
    <p:extLst>
      <p:ext uri="{BB962C8B-B14F-4D97-AF65-F5344CB8AC3E}">
        <p14:creationId xmlns:p14="http://schemas.microsoft.com/office/powerpoint/2010/main" val="2453577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itle 1"/>
          <p:cNvSpPr>
            <a:spLocks noGrp="1"/>
          </p:cNvSpPr>
          <p:nvPr>
            <p:ph type="title"/>
          </p:nvPr>
        </p:nvSpPr>
        <p:spPr>
          <a:xfrm>
            <a:off x="2123728" y="411510"/>
            <a:ext cx="6480720" cy="504055"/>
          </a:xfrm>
        </p:spPr>
        <p:txBody>
          <a:bodyPr/>
          <a:lstStyle/>
          <a:p>
            <a:r>
              <a:rPr lang="en-GB" dirty="0" smtClean="0"/>
              <a:t>Case studies of active learning</a:t>
            </a:r>
            <a:endParaRPr lang="en-GB" dirty="0"/>
          </a:p>
        </p:txBody>
      </p:sp>
      <p:sp>
        <p:nvSpPr>
          <p:cNvPr id="5" name="Content Placeholder 4"/>
          <p:cNvSpPr>
            <a:spLocks noGrp="1"/>
          </p:cNvSpPr>
          <p:nvPr>
            <p:ph idx="1"/>
          </p:nvPr>
        </p:nvSpPr>
        <p:spPr>
          <a:xfrm>
            <a:off x="1475656" y="1635646"/>
            <a:ext cx="6480721" cy="2160239"/>
          </a:xfrm>
        </p:spPr>
        <p:txBody>
          <a:bodyPr/>
          <a:lstStyle/>
          <a:p>
            <a:r>
              <a:rPr lang="en-GB" sz="1800" dirty="0" smtClean="0"/>
              <a:t>Discuss the teaching tip assigned to your table. </a:t>
            </a:r>
          </a:p>
          <a:p>
            <a:endParaRPr lang="en-GB" sz="1800" dirty="0" smtClean="0"/>
          </a:p>
          <a:p>
            <a:r>
              <a:rPr lang="en-GB" sz="1800" dirty="0" smtClean="0"/>
              <a:t>What works well in this case, that you could apply to your own teaching practice?</a:t>
            </a:r>
          </a:p>
          <a:p>
            <a:endParaRPr lang="en-GB" sz="1800" dirty="0" smtClean="0"/>
          </a:p>
          <a:p>
            <a:r>
              <a:rPr lang="en-GB" sz="1800" dirty="0" smtClean="0"/>
              <a:t>How might you modify this approach to suit your own teaching context?</a:t>
            </a:r>
            <a:endParaRPr lang="en-GB" sz="1800" dirty="0"/>
          </a:p>
        </p:txBody>
      </p:sp>
    </p:spTree>
    <p:extLst>
      <p:ext uri="{BB962C8B-B14F-4D97-AF65-F5344CB8AC3E}">
        <p14:creationId xmlns:p14="http://schemas.microsoft.com/office/powerpoint/2010/main" val="3699752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itle 1"/>
          <p:cNvSpPr>
            <a:spLocks noGrp="1"/>
          </p:cNvSpPr>
          <p:nvPr>
            <p:ph type="title"/>
          </p:nvPr>
        </p:nvSpPr>
        <p:spPr>
          <a:xfrm>
            <a:off x="2123728" y="267495"/>
            <a:ext cx="6480720" cy="812005"/>
          </a:xfrm>
        </p:spPr>
        <p:txBody>
          <a:bodyPr/>
          <a:lstStyle/>
          <a:p>
            <a:r>
              <a:rPr lang="en-GB" dirty="0" smtClean="0"/>
              <a:t>Group task: Design teaching spaces for the ASBS building</a:t>
            </a:r>
            <a:endParaRPr lang="en-GB" dirty="0"/>
          </a:p>
        </p:txBody>
      </p:sp>
      <p:sp>
        <p:nvSpPr>
          <p:cNvPr id="5" name="Content Placeholder 4"/>
          <p:cNvSpPr>
            <a:spLocks noGrp="1"/>
          </p:cNvSpPr>
          <p:nvPr>
            <p:ph idx="1"/>
          </p:nvPr>
        </p:nvSpPr>
        <p:spPr>
          <a:xfrm>
            <a:off x="1475656" y="1635646"/>
            <a:ext cx="6480721" cy="2520280"/>
          </a:xfrm>
        </p:spPr>
        <p:txBody>
          <a:bodyPr/>
          <a:lstStyle/>
          <a:p>
            <a:r>
              <a:rPr lang="en-GB" sz="1800" dirty="0" smtClean="0"/>
              <a:t>Refer to the guidelines by Finkelstein et al. (2016) in the handout (‘Principles for designing learning and teaching spaces’)</a:t>
            </a:r>
          </a:p>
          <a:p>
            <a:endParaRPr lang="en-GB" sz="1800" dirty="0"/>
          </a:p>
          <a:p>
            <a:r>
              <a:rPr lang="en-GB" sz="1800" dirty="0" smtClean="0"/>
              <a:t>What would your ideal teaching and learning space look like?</a:t>
            </a:r>
          </a:p>
          <a:p>
            <a:endParaRPr lang="en-GB" sz="1800" dirty="0"/>
          </a:p>
          <a:p>
            <a:r>
              <a:rPr lang="en-GB" sz="1800" dirty="0" smtClean="0"/>
              <a:t>Produce an annotated schematic of this space.</a:t>
            </a:r>
            <a:endParaRPr lang="en-GB" sz="1800" dirty="0"/>
          </a:p>
        </p:txBody>
      </p:sp>
    </p:spTree>
    <p:extLst>
      <p:ext uri="{BB962C8B-B14F-4D97-AF65-F5344CB8AC3E}">
        <p14:creationId xmlns:p14="http://schemas.microsoft.com/office/powerpoint/2010/main" val="340041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23727" y="339502"/>
            <a:ext cx="7020273" cy="720080"/>
          </a:xfrm>
          <a:prstGeom prst="rect">
            <a:avLst/>
          </a:prstGeom>
        </p:spPr>
        <p:txBody>
          <a:bodyPr anchor="t"/>
          <a:lstStyle>
            <a:lvl1pPr algn="l" rtl="0" eaLnBrk="1" fontAlgn="base" hangingPunct="1">
              <a:lnSpc>
                <a:spcPct val="90000"/>
              </a:lnSpc>
              <a:spcBef>
                <a:spcPct val="0"/>
              </a:spcBef>
              <a:spcAft>
                <a:spcPct val="0"/>
              </a:spcAft>
              <a:defRPr sz="4400" b="1" spc="-10">
                <a:solidFill>
                  <a:schemeClr val="tx1"/>
                </a:solidFill>
                <a:latin typeface="Arial"/>
                <a:ea typeface="ヒラギノ角ゴ Pro W3" charset="0"/>
                <a:cs typeface="Arial"/>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kern="0" dirty="0" smtClean="0"/>
              <a:t>References</a:t>
            </a:r>
            <a:endParaRPr lang="en-GB" sz="2400" kern="0" dirty="0"/>
          </a:p>
        </p:txBody>
      </p:sp>
      <p:pic>
        <p:nvPicPr>
          <p:cNvPr id="6"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0825" y="1289154"/>
            <a:ext cx="8420209" cy="3586851"/>
          </a:xfrm>
        </p:spPr>
        <p:txBody>
          <a:bodyPr/>
          <a:lstStyle/>
          <a:p>
            <a:r>
              <a:rPr lang="en-GB" sz="1400" dirty="0"/>
              <a:t>Bishop, J. L., &amp; </a:t>
            </a:r>
            <a:r>
              <a:rPr lang="en-GB" sz="1400" dirty="0" err="1"/>
              <a:t>Verleger</a:t>
            </a:r>
            <a:r>
              <a:rPr lang="en-GB" sz="1400" dirty="0"/>
              <a:t>, M. A. (2013). </a:t>
            </a:r>
            <a:r>
              <a:rPr lang="en-GB" sz="1400" i="1" dirty="0"/>
              <a:t>The flipped classroom: A survey of the research. Paper presented at the ASEE National Conference Proceedings, Atlanta, GA.</a:t>
            </a:r>
          </a:p>
          <a:p>
            <a:r>
              <a:rPr lang="en-GB" sz="1400" dirty="0" smtClean="0"/>
              <a:t>Chiu</a:t>
            </a:r>
            <a:r>
              <a:rPr lang="en-GB" sz="1400" dirty="0"/>
              <a:t>, P.H.P. and Cheng, S.H. (2016) Effects of active learning classrooms on student learning: a two-year empirical investigation on student perceptions and academic performance. </a:t>
            </a:r>
            <a:r>
              <a:rPr lang="en-GB" sz="1400" i="1" dirty="0"/>
              <a:t>Higher Education Research and Development </a:t>
            </a:r>
            <a:r>
              <a:rPr lang="en-GB" sz="1400" dirty="0" err="1"/>
              <a:t>Onlinefirst</a:t>
            </a:r>
            <a:r>
              <a:rPr lang="en-GB" sz="1400" dirty="0"/>
              <a:t>: </a:t>
            </a:r>
            <a:r>
              <a:rPr lang="en-GB" sz="1400" u="sng" dirty="0">
                <a:hlinkClick r:id="rId3"/>
              </a:rPr>
              <a:t>http://</a:t>
            </a:r>
            <a:r>
              <a:rPr lang="en-GB" sz="1400" u="sng" dirty="0" smtClean="0">
                <a:hlinkClick r:id="rId3"/>
              </a:rPr>
              <a:t>www.tandfonline.com/doi/full/10.1080/07294360.2016.1196475?scroll=top&amp;needAccess=true</a:t>
            </a:r>
            <a:endParaRPr lang="en-US" sz="1400" dirty="0"/>
          </a:p>
          <a:p>
            <a:r>
              <a:rPr lang="en-GB" sz="1400" dirty="0" err="1"/>
              <a:t>Cuseo</a:t>
            </a:r>
            <a:r>
              <a:rPr lang="en-GB" sz="1400" dirty="0"/>
              <a:t>, J. (2007) The empirical case against large class size: adverse effects on the teaching, learning and retention of first-year students. </a:t>
            </a:r>
            <a:r>
              <a:rPr lang="en-GB" sz="1400" i="1" dirty="0"/>
              <a:t>The Journal of Faculty Development </a:t>
            </a:r>
            <a:r>
              <a:rPr lang="en-GB" sz="1400" dirty="0"/>
              <a:t>21 (1) 5-21</a:t>
            </a:r>
            <a:r>
              <a:rPr lang="en-GB" sz="1400" dirty="0" smtClean="0"/>
              <a:t>.</a:t>
            </a:r>
            <a:endParaRPr lang="en-US" sz="1400" dirty="0"/>
          </a:p>
          <a:p>
            <a:r>
              <a:rPr lang="en-GB" sz="1400" dirty="0"/>
              <a:t>Finkelstein, A., Ferris, J., Weston, C., &amp; Winer, L. (2016). Research-Informed Principles for (Re)designing Teaching and Learning Spaces. </a:t>
            </a:r>
            <a:r>
              <a:rPr lang="en-GB" sz="1400" i="1" dirty="0"/>
              <a:t>2016, 5(1). </a:t>
            </a:r>
          </a:p>
          <a:p>
            <a:r>
              <a:rPr lang="en-GB" sz="1400" dirty="0" smtClean="0"/>
              <a:t>Gibbs</a:t>
            </a:r>
            <a:r>
              <a:rPr lang="en-GB" sz="1400" dirty="0"/>
              <a:t>, G. (2010) </a:t>
            </a:r>
            <a:r>
              <a:rPr lang="en-GB" sz="1400" i="1" dirty="0"/>
              <a:t>Dimensions of Quality</a:t>
            </a:r>
            <a:r>
              <a:rPr lang="en-GB" sz="1400" dirty="0"/>
              <a:t>. York: Higher Education Academy. </a:t>
            </a:r>
            <a:r>
              <a:rPr lang="en-GB" sz="1400" dirty="0">
                <a:hlinkClick r:id="rId4"/>
              </a:rPr>
              <a:t>https://www.heacademy.ac.uk/sites/default/files/dimensions_of_quality.pdf</a:t>
            </a:r>
            <a:r>
              <a:rPr lang="en-GB" sz="1400" dirty="0"/>
              <a:t>  </a:t>
            </a:r>
            <a:endParaRPr lang="en-US" sz="1400" dirty="0"/>
          </a:p>
          <a:p>
            <a:r>
              <a:rPr lang="en-US" sz="1400" dirty="0" err="1"/>
              <a:t>Huxham</a:t>
            </a:r>
            <a:r>
              <a:rPr lang="en-US" sz="1400" dirty="0"/>
              <a:t>, M. (2005) Learning in lectures. Do interactive windows help? </a:t>
            </a:r>
            <a:r>
              <a:rPr lang="en-US" sz="1400" i="1" dirty="0"/>
              <a:t>Active Learning in Higher Education </a:t>
            </a:r>
            <a:r>
              <a:rPr lang="en-US" sz="1400" dirty="0"/>
              <a:t>6 (1) 17-31</a:t>
            </a:r>
            <a:r>
              <a:rPr lang="en-US" sz="1400" dirty="0" smtClean="0"/>
              <a:t>.</a:t>
            </a:r>
            <a:endParaRPr lang="en-US" sz="1400" dirty="0"/>
          </a:p>
        </p:txBody>
      </p:sp>
    </p:spTree>
    <p:extLst>
      <p:ext uri="{BB962C8B-B14F-4D97-AF65-F5344CB8AC3E}">
        <p14:creationId xmlns:p14="http://schemas.microsoft.com/office/powerpoint/2010/main" val="610483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23727" y="339502"/>
            <a:ext cx="7020273" cy="720080"/>
          </a:xfrm>
          <a:prstGeom prst="rect">
            <a:avLst/>
          </a:prstGeom>
        </p:spPr>
        <p:txBody>
          <a:bodyPr anchor="t"/>
          <a:lstStyle>
            <a:lvl1pPr algn="l" rtl="0" eaLnBrk="1" fontAlgn="base" hangingPunct="1">
              <a:lnSpc>
                <a:spcPct val="90000"/>
              </a:lnSpc>
              <a:spcBef>
                <a:spcPct val="0"/>
              </a:spcBef>
              <a:spcAft>
                <a:spcPct val="0"/>
              </a:spcAft>
              <a:defRPr sz="4400" b="1" spc="-10">
                <a:solidFill>
                  <a:schemeClr val="tx1"/>
                </a:solidFill>
                <a:latin typeface="Arial"/>
                <a:ea typeface="ヒラギノ角ゴ Pro W3" charset="0"/>
                <a:cs typeface="Arial"/>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400" kern="0" dirty="0" smtClean="0"/>
              <a:t>References</a:t>
            </a:r>
            <a:endParaRPr lang="en-GB" sz="2400" kern="0" dirty="0"/>
          </a:p>
        </p:txBody>
      </p:sp>
      <p:pic>
        <p:nvPicPr>
          <p:cNvPr id="6"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0825" y="1289154"/>
            <a:ext cx="8420209" cy="3586851"/>
          </a:xfrm>
        </p:spPr>
        <p:txBody>
          <a:bodyPr/>
          <a:lstStyle/>
          <a:p>
            <a:r>
              <a:rPr lang="en-GB" sz="1400" dirty="0" err="1" smtClean="0"/>
              <a:t>Kothiyal</a:t>
            </a:r>
            <a:r>
              <a:rPr lang="en-GB" sz="1400" dirty="0"/>
              <a:t>, A., </a:t>
            </a:r>
            <a:r>
              <a:rPr lang="en-GB" sz="1400" dirty="0" err="1"/>
              <a:t>Majumdar</a:t>
            </a:r>
            <a:r>
              <a:rPr lang="en-GB" sz="1400" dirty="0"/>
              <a:t>, R., Murthy, S., &amp; </a:t>
            </a:r>
            <a:r>
              <a:rPr lang="en-GB" sz="1400" dirty="0" err="1"/>
              <a:t>Iyer</a:t>
            </a:r>
            <a:r>
              <a:rPr lang="en-GB" sz="1400" dirty="0"/>
              <a:t>, S. (2013). </a:t>
            </a:r>
            <a:r>
              <a:rPr lang="en-GB" sz="1400" i="1" dirty="0"/>
              <a:t>Effect of think-pair-share in a large CS1 class: 83% sustained engagement. Paper presented at the Proceedings of the ninth annual international ACM conference on International computing education research.</a:t>
            </a:r>
          </a:p>
          <a:p>
            <a:r>
              <a:rPr lang="en-US" sz="1400" dirty="0" err="1" smtClean="0"/>
              <a:t>Kuh</a:t>
            </a:r>
            <a:r>
              <a:rPr lang="en-US" sz="1400" dirty="0"/>
              <a:t>, G. &amp; Hu, S. (2001) The effects of student-faculty interaction in the 1990s. </a:t>
            </a:r>
            <a:r>
              <a:rPr lang="en-US" sz="1400" i="1" dirty="0"/>
              <a:t>The Review of Higher Education </a:t>
            </a:r>
            <a:r>
              <a:rPr lang="en-US" sz="1400" dirty="0"/>
              <a:t>24 (3)  309-332</a:t>
            </a:r>
            <a:r>
              <a:rPr lang="en-US" sz="1400" dirty="0" smtClean="0"/>
              <a:t>.</a:t>
            </a:r>
            <a:endParaRPr lang="en-US" sz="1400" dirty="0"/>
          </a:p>
          <a:p>
            <a:r>
              <a:rPr lang="en-GB" sz="1400" dirty="0" err="1"/>
              <a:t>Michaelsen</a:t>
            </a:r>
            <a:r>
              <a:rPr lang="en-GB" sz="1400" dirty="0"/>
              <a:t>, L. K., &amp; Sweet, M. (2011). Team-based learning. </a:t>
            </a:r>
            <a:r>
              <a:rPr lang="en-GB" sz="1400" i="1" dirty="0"/>
              <a:t>New Directions for Teaching and Learning, 2011(128), 41-51. doi:10.1002/tl.467</a:t>
            </a:r>
          </a:p>
          <a:p>
            <a:r>
              <a:rPr lang="en-GB" sz="1400" dirty="0" smtClean="0"/>
              <a:t>Prince</a:t>
            </a:r>
            <a:r>
              <a:rPr lang="en-GB" sz="1400" dirty="0"/>
              <a:t>, M. (2004). </a:t>
            </a:r>
            <a:r>
              <a:rPr lang="en-GB" sz="1400" dirty="0" smtClean="0"/>
              <a:t>Does </a:t>
            </a:r>
            <a:r>
              <a:rPr lang="en-GB" sz="1400" dirty="0"/>
              <a:t>Active Learning Work? A Review of the Research</a:t>
            </a:r>
            <a:r>
              <a:rPr lang="en-GB" sz="1400" i="1" dirty="0" smtClean="0"/>
              <a:t>. </a:t>
            </a:r>
            <a:r>
              <a:rPr lang="en-GB" sz="1400" i="1" dirty="0"/>
              <a:t>Journal of Engineering Education </a:t>
            </a:r>
            <a:r>
              <a:rPr lang="en-GB" sz="1400" dirty="0"/>
              <a:t>93(3): 223-231</a:t>
            </a:r>
            <a:r>
              <a:rPr lang="en-GB" sz="1400" dirty="0" smtClean="0"/>
              <a:t>.</a:t>
            </a:r>
          </a:p>
          <a:p>
            <a:r>
              <a:rPr lang="en-GB" sz="1400" dirty="0"/>
              <a:t>Michael, J. (2006) Where’s the evidence that active learning works? </a:t>
            </a:r>
            <a:r>
              <a:rPr lang="en-GB" sz="1400" i="1" dirty="0"/>
              <a:t>Advanced Physiology Education </a:t>
            </a:r>
            <a:r>
              <a:rPr lang="en-GB" sz="1400" dirty="0"/>
              <a:t>30 159-167.</a:t>
            </a:r>
          </a:p>
          <a:p>
            <a:r>
              <a:rPr lang="en-GB" sz="1400" dirty="0" smtClean="0"/>
              <a:t>Spaeth</a:t>
            </a:r>
            <a:r>
              <a:rPr lang="en-GB" sz="1400" dirty="0"/>
              <a:t>, D., Chan, A., Bohan, J., Fischbacher-Smith, M., Magennis, E., &amp; O'Dell, K. (2017). </a:t>
            </a:r>
            <a:r>
              <a:rPr lang="en-GB" sz="1400" i="1" dirty="0"/>
              <a:t>Developing a Strategy for Supporting Active Learning Pedagogies: report of an LTDF-funded project. </a:t>
            </a:r>
            <a:endParaRPr lang="en-GB" sz="1400" i="1" dirty="0" smtClean="0"/>
          </a:p>
          <a:p>
            <a:r>
              <a:rPr lang="en-GB" sz="1400" dirty="0" err="1" smtClean="0"/>
              <a:t>Voyles</a:t>
            </a:r>
            <a:r>
              <a:rPr lang="en-GB" sz="1400" dirty="0"/>
              <a:t>, E. C., Bailey, S. F., &amp; </a:t>
            </a:r>
            <a:r>
              <a:rPr lang="en-GB" sz="1400" dirty="0" err="1"/>
              <a:t>Durik</a:t>
            </a:r>
            <a:r>
              <a:rPr lang="en-GB" sz="1400" dirty="0"/>
              <a:t>, A. M. (2015). New pieces of the jigsaw classroom: increasing accountability to reduce social loafing in student group projects. </a:t>
            </a:r>
            <a:r>
              <a:rPr lang="en-GB" sz="1400" i="1" dirty="0"/>
              <a:t>The New School Psychology Bulletin, 13(1), 11-20. </a:t>
            </a:r>
          </a:p>
          <a:p>
            <a:endParaRPr lang="en-GB" sz="1400" dirty="0"/>
          </a:p>
          <a:p>
            <a:endParaRPr lang="en-GB" sz="1400" dirty="0"/>
          </a:p>
        </p:txBody>
      </p:sp>
    </p:spTree>
    <p:extLst>
      <p:ext uri="{BB962C8B-B14F-4D97-AF65-F5344CB8AC3E}">
        <p14:creationId xmlns:p14="http://schemas.microsoft.com/office/powerpoint/2010/main" val="286176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10" descr="UoG_keyline_regular_locku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45" y="4155926"/>
            <a:ext cx="1835151" cy="813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itle 1"/>
          <p:cNvSpPr>
            <a:spLocks noGrp="1"/>
          </p:cNvSpPr>
          <p:nvPr>
            <p:ph type="title"/>
          </p:nvPr>
        </p:nvSpPr>
        <p:spPr>
          <a:xfrm>
            <a:off x="467544" y="1250950"/>
            <a:ext cx="5184775" cy="1320800"/>
          </a:xfrm>
        </p:spPr>
        <p:txBody>
          <a:bodyPr/>
          <a:lstStyle/>
          <a:p>
            <a:pPr>
              <a:defRPr/>
            </a:pPr>
            <a:r>
              <a:rPr lang="en-US" sz="2400" dirty="0" smtClean="0">
                <a:solidFill>
                  <a:schemeClr val="bg1"/>
                </a:solidFill>
              </a:rPr>
              <a:t>Questions? Contact </a:t>
            </a:r>
            <a:r>
              <a:rPr lang="en-US" sz="2400" dirty="0">
                <a:solidFill>
                  <a:schemeClr val="bg1"/>
                </a:solidFill>
              </a:rPr>
              <a:t>us</a:t>
            </a:r>
            <a:endParaRPr lang="en-US" sz="2400" dirty="0">
              <a:solidFill>
                <a:schemeClr val="bg1"/>
              </a:solidFill>
              <a:ea typeface="+mj-ea"/>
            </a:endParaRPr>
          </a:p>
        </p:txBody>
      </p:sp>
      <p:sp>
        <p:nvSpPr>
          <p:cNvPr id="8" name="Content Placeholder 2"/>
          <p:cNvSpPr>
            <a:spLocks noGrp="1"/>
          </p:cNvSpPr>
          <p:nvPr>
            <p:ph idx="1"/>
          </p:nvPr>
        </p:nvSpPr>
        <p:spPr bwMode="auto">
          <a:xfrm>
            <a:off x="467544" y="1707654"/>
            <a:ext cx="5400675"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dirty="0" smtClean="0">
                <a:solidFill>
                  <a:schemeClr val="bg1"/>
                </a:solidFill>
                <a:latin typeface="Arial" charset="0"/>
                <a:ea typeface="ヒラギノ角ゴ Pro W3" charset="-128"/>
                <a:cs typeface="ヒラギノ角ゴ Pro W3" charset="-128"/>
              </a:rPr>
              <a:t>Sarah.Honeychurch@glasgow.ac.uk</a:t>
            </a:r>
          </a:p>
          <a:p>
            <a:r>
              <a:rPr lang="en-US" dirty="0" smtClean="0">
                <a:solidFill>
                  <a:schemeClr val="bg1"/>
                </a:solidFill>
                <a:ea typeface="ヒラギノ角ゴ Pro W3" charset="-128"/>
                <a:cs typeface="ヒラギノ角ゴ Pro W3" charset="-128"/>
              </a:rPr>
              <a:t>Moira.Fischbacher-Smith@glasgow.ac.uk</a:t>
            </a:r>
          </a:p>
          <a:p>
            <a:r>
              <a:rPr lang="en-US" dirty="0" smtClean="0">
                <a:solidFill>
                  <a:schemeClr val="bg1"/>
                </a:solidFill>
                <a:latin typeface="Arial" charset="0"/>
                <a:ea typeface="ヒラギノ角ゴ Pro W3" charset="-128"/>
                <a:cs typeface="ヒラギノ角ゴ Pro W3" charset="-128"/>
              </a:rPr>
              <a:t>Vicki.Dale@glasgow.ac.uk</a:t>
            </a:r>
            <a:endParaRPr lang="en-US" dirty="0">
              <a:solidFill>
                <a:schemeClr val="bg1"/>
              </a:solidFill>
              <a:latin typeface="Arial" charset="0"/>
              <a:ea typeface="ヒラギノ角ゴ Pro W3" charset="-128"/>
              <a:cs typeface="ヒラギノ角ゴ Pro W3" charset="-128"/>
            </a:endParaRPr>
          </a:p>
          <a:p>
            <a:endParaRPr lang="en-US" altLang="en-US" dirty="0">
              <a:solidFill>
                <a:schemeClr val="bg1"/>
              </a:solidFill>
              <a:latin typeface="Arial" charset="0"/>
              <a:ea typeface="ヒラギノ角ゴ Pro W3" charset="-128"/>
              <a:cs typeface="ヒラギノ角ゴ Pro W3" charset="-128"/>
            </a:endParaRPr>
          </a:p>
        </p:txBody>
      </p:sp>
      <p:pic>
        <p:nvPicPr>
          <p:cNvPr id="30" name="Picture 29"/>
          <p:cNvPicPr>
            <a:picLocks noChangeAspect="1"/>
          </p:cNvPicPr>
          <p:nvPr/>
        </p:nvPicPr>
        <p:blipFill>
          <a:blip r:embed="rId6"/>
          <a:stretch>
            <a:fillRect/>
          </a:stretch>
        </p:blipFill>
        <p:spPr>
          <a:xfrm>
            <a:off x="3872447" y="4426272"/>
            <a:ext cx="201600" cy="201600"/>
          </a:xfrm>
          <a:prstGeom prst="rect">
            <a:avLst/>
          </a:prstGeom>
        </p:spPr>
      </p:pic>
      <p:pic>
        <p:nvPicPr>
          <p:cNvPr id="31" name="Picture 30"/>
          <p:cNvPicPr>
            <a:picLocks noChangeAspect="1"/>
          </p:cNvPicPr>
          <p:nvPr/>
        </p:nvPicPr>
        <p:blipFill>
          <a:blip r:embed="rId7"/>
          <a:stretch>
            <a:fillRect/>
          </a:stretch>
        </p:blipFill>
        <p:spPr>
          <a:xfrm>
            <a:off x="3851920" y="4786583"/>
            <a:ext cx="242653" cy="201600"/>
          </a:xfrm>
          <a:prstGeom prst="rect">
            <a:avLst/>
          </a:prstGeom>
        </p:spPr>
      </p:pic>
      <p:sp>
        <p:nvSpPr>
          <p:cNvPr id="32" name="TextBox 31"/>
          <p:cNvSpPr txBox="1"/>
          <p:nvPr/>
        </p:nvSpPr>
        <p:spPr>
          <a:xfrm>
            <a:off x="4003974" y="4371950"/>
            <a:ext cx="1680647" cy="193899"/>
          </a:xfrm>
          <a:prstGeom prst="rect">
            <a:avLst/>
          </a:prstGeom>
          <a:noFill/>
        </p:spPr>
        <p:txBody>
          <a:bodyPr wrap="square" rtlCol="0">
            <a:spAutoFit/>
          </a:bodyPr>
          <a:lstStyle/>
          <a:p>
            <a:r>
              <a:rPr lang="en-US" sz="1200">
                <a:solidFill>
                  <a:schemeClr val="bg1"/>
                </a:solidFill>
                <a:latin typeface="+mn-lt"/>
                <a:cs typeface="Helvetica"/>
              </a:rPr>
              <a:t>/</a:t>
            </a:r>
            <a:r>
              <a:rPr lang="en-US" sz="1200" b="1" err="1">
                <a:solidFill>
                  <a:schemeClr val="bg1"/>
                </a:solidFill>
                <a:latin typeface="+mn-lt"/>
                <a:cs typeface="Helvetica"/>
              </a:rPr>
              <a:t>glasgowuniversity</a:t>
            </a:r>
            <a:endParaRPr lang="en-US" sz="1200" b="1">
              <a:solidFill>
                <a:schemeClr val="bg1"/>
              </a:solidFill>
              <a:latin typeface="+mn-lt"/>
              <a:cs typeface="Helvetica"/>
            </a:endParaRPr>
          </a:p>
        </p:txBody>
      </p:sp>
      <p:sp>
        <p:nvSpPr>
          <p:cNvPr id="33" name="TextBox 32"/>
          <p:cNvSpPr txBox="1"/>
          <p:nvPr/>
        </p:nvSpPr>
        <p:spPr>
          <a:xfrm>
            <a:off x="4010741" y="4711982"/>
            <a:ext cx="1409756" cy="276999"/>
          </a:xfrm>
          <a:prstGeom prst="rect">
            <a:avLst/>
          </a:prstGeom>
          <a:noFill/>
        </p:spPr>
        <p:txBody>
          <a:bodyPr wrap="square" rtlCol="0">
            <a:spAutoFit/>
          </a:bodyPr>
          <a:lstStyle/>
          <a:p>
            <a:r>
              <a:rPr lang="en-US" sz="1200">
                <a:solidFill>
                  <a:schemeClr val="bg1"/>
                </a:solidFill>
                <a:latin typeface="+mn-lt"/>
                <a:cs typeface="Helvetica"/>
              </a:rPr>
              <a:t>@</a:t>
            </a:r>
            <a:r>
              <a:rPr lang="en-US" sz="1200" b="1" err="1">
                <a:solidFill>
                  <a:schemeClr val="bg1"/>
                </a:solidFill>
                <a:latin typeface="+mn-lt"/>
                <a:cs typeface="Helvetica"/>
              </a:rPr>
              <a:t>UofGlasgow</a:t>
            </a:r>
            <a:endParaRPr lang="en-US" sz="1200" b="1">
              <a:solidFill>
                <a:schemeClr val="bg1"/>
              </a:solidFill>
              <a:latin typeface="+mn-lt"/>
              <a:cs typeface="Helvetica"/>
            </a:endParaRPr>
          </a:p>
        </p:txBody>
      </p:sp>
      <p:pic>
        <p:nvPicPr>
          <p:cNvPr id="34" name="Picture 33"/>
          <p:cNvPicPr>
            <a:picLocks noChangeAspect="1"/>
          </p:cNvPicPr>
          <p:nvPr/>
        </p:nvPicPr>
        <p:blipFill>
          <a:blip r:embed="rId8"/>
          <a:stretch>
            <a:fillRect/>
          </a:stretch>
        </p:blipFill>
        <p:spPr>
          <a:xfrm>
            <a:off x="5511414" y="4426272"/>
            <a:ext cx="201600" cy="201600"/>
          </a:xfrm>
          <a:prstGeom prst="rect">
            <a:avLst/>
          </a:prstGeom>
        </p:spPr>
      </p:pic>
      <p:sp>
        <p:nvSpPr>
          <p:cNvPr id="35" name="TextBox 34"/>
          <p:cNvSpPr txBox="1"/>
          <p:nvPr/>
        </p:nvSpPr>
        <p:spPr>
          <a:xfrm>
            <a:off x="5713014" y="4371950"/>
            <a:ext cx="1387068" cy="155122"/>
          </a:xfrm>
          <a:prstGeom prst="rect">
            <a:avLst/>
          </a:prstGeom>
          <a:noFill/>
        </p:spPr>
        <p:txBody>
          <a:bodyPr wrap="square" rtlCol="0">
            <a:spAutoFit/>
          </a:bodyPr>
          <a:lstStyle/>
          <a:p>
            <a:r>
              <a:rPr lang="en-US" sz="1200" b="1">
                <a:solidFill>
                  <a:schemeClr val="bg1"/>
                </a:solidFill>
                <a:latin typeface="+mn-lt"/>
                <a:cs typeface="Helvetica"/>
              </a:rPr>
              <a:t>@</a:t>
            </a:r>
            <a:r>
              <a:rPr lang="en-US" sz="1200" b="1" err="1">
                <a:solidFill>
                  <a:schemeClr val="bg1"/>
                </a:solidFill>
                <a:latin typeface="+mn-lt"/>
                <a:cs typeface="Helvetica"/>
              </a:rPr>
              <a:t>UofGlasgow</a:t>
            </a:r>
            <a:endParaRPr lang="en-US" sz="1200" b="1">
              <a:solidFill>
                <a:schemeClr val="bg1"/>
              </a:solidFill>
              <a:latin typeface="+mn-lt"/>
              <a:cs typeface="Helvetica"/>
            </a:endParaRPr>
          </a:p>
        </p:txBody>
      </p:sp>
      <p:pic>
        <p:nvPicPr>
          <p:cNvPr id="36" name="Picture 3" descr="C:\Users\am384c\Desktop\vi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1297" y="4773817"/>
            <a:ext cx="201600" cy="2016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am384c\Desktop\snapcha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8959" y="4766302"/>
            <a:ext cx="201600" cy="2016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5987273" y="4711982"/>
            <a:ext cx="1387068" cy="155120"/>
          </a:xfrm>
          <a:prstGeom prst="rect">
            <a:avLst/>
          </a:prstGeom>
          <a:noFill/>
        </p:spPr>
        <p:txBody>
          <a:bodyPr wrap="square" rtlCol="0">
            <a:spAutoFit/>
          </a:bodyPr>
          <a:lstStyle/>
          <a:p>
            <a:r>
              <a:rPr lang="en-US" sz="1200" b="1" err="1">
                <a:solidFill>
                  <a:schemeClr val="bg1"/>
                </a:solidFill>
                <a:latin typeface="+mn-lt"/>
                <a:cs typeface="Helvetica"/>
              </a:rPr>
              <a:t>UofGlasgow</a:t>
            </a:r>
            <a:endParaRPr lang="en-US" sz="1200" b="1">
              <a:solidFill>
                <a:schemeClr val="bg1"/>
              </a:solidFill>
              <a:latin typeface="+mn-lt"/>
              <a:cs typeface="Helvetica"/>
            </a:endParaRPr>
          </a:p>
        </p:txBody>
      </p:sp>
      <p:pic>
        <p:nvPicPr>
          <p:cNvPr id="45" name="Shape 150"/>
          <p:cNvPicPr preferRelativeResize="0">
            <a:picLocks noChangeAspect="1"/>
          </p:cNvPicPr>
          <p:nvPr/>
        </p:nvPicPr>
        <p:blipFill>
          <a:blip r:embed="rId11">
            <a:alphaModFix/>
          </a:blip>
          <a:stretch>
            <a:fillRect/>
          </a:stretch>
        </p:blipFill>
        <p:spPr>
          <a:xfrm>
            <a:off x="8257071" y="4612346"/>
            <a:ext cx="201600" cy="201600"/>
          </a:xfrm>
          <a:prstGeom prst="rect">
            <a:avLst/>
          </a:prstGeom>
          <a:noFill/>
          <a:ln>
            <a:noFill/>
          </a:ln>
        </p:spPr>
      </p:pic>
      <p:pic>
        <p:nvPicPr>
          <p:cNvPr id="46" name="Picture 45"/>
          <p:cNvPicPr>
            <a:picLocks noChangeAspect="1"/>
          </p:cNvPicPr>
          <p:nvPr/>
        </p:nvPicPr>
        <p:blipFill>
          <a:blip r:embed="rId12"/>
          <a:stretch>
            <a:fillRect/>
          </a:stretch>
        </p:blipFill>
        <p:spPr>
          <a:xfrm>
            <a:off x="7960820" y="4612346"/>
            <a:ext cx="201599" cy="201600"/>
          </a:xfrm>
          <a:prstGeom prst="rect">
            <a:avLst/>
          </a:prstGeom>
        </p:spPr>
      </p:pic>
      <p:pic>
        <p:nvPicPr>
          <p:cNvPr id="47" name="Picture 46"/>
          <p:cNvPicPr>
            <a:picLocks noChangeAspect="1"/>
          </p:cNvPicPr>
          <p:nvPr/>
        </p:nvPicPr>
        <p:blipFill rotWithShape="1">
          <a:blip r:embed="rId13"/>
          <a:srcRect l="2659" t="2922" r="3142" b="3299"/>
          <a:stretch/>
        </p:blipFill>
        <p:spPr>
          <a:xfrm>
            <a:off x="7685424" y="4614252"/>
            <a:ext cx="207067" cy="201600"/>
          </a:xfrm>
          <a:prstGeom prst="rect">
            <a:avLst/>
          </a:prstGeom>
        </p:spPr>
      </p:pic>
      <p:pic>
        <p:nvPicPr>
          <p:cNvPr id="48" name="Picture 47"/>
          <p:cNvPicPr>
            <a:picLocks noChangeAspect="1"/>
          </p:cNvPicPr>
          <p:nvPr/>
        </p:nvPicPr>
        <p:blipFill>
          <a:blip r:embed="rId14"/>
          <a:stretch>
            <a:fillRect/>
          </a:stretch>
        </p:blipFill>
        <p:spPr>
          <a:xfrm>
            <a:off x="8535118" y="4610057"/>
            <a:ext cx="201600" cy="201600"/>
          </a:xfrm>
          <a:prstGeom prst="rect">
            <a:avLst/>
          </a:prstGeom>
        </p:spPr>
      </p:pic>
      <p:pic>
        <p:nvPicPr>
          <p:cNvPr id="49" name="Picture 48"/>
          <p:cNvPicPr>
            <a:picLocks noChangeAspect="1"/>
          </p:cNvPicPr>
          <p:nvPr/>
        </p:nvPicPr>
        <p:blipFill>
          <a:blip r:embed="rId15"/>
          <a:stretch>
            <a:fillRect/>
          </a:stretch>
        </p:blipFill>
        <p:spPr>
          <a:xfrm>
            <a:off x="7389486" y="4614252"/>
            <a:ext cx="201600" cy="201600"/>
          </a:xfrm>
          <a:prstGeom prst="rect">
            <a:avLst/>
          </a:prstGeom>
        </p:spPr>
      </p:pic>
      <p:sp>
        <p:nvSpPr>
          <p:cNvPr id="50" name="TextBox 49"/>
          <p:cNvSpPr txBox="1"/>
          <p:nvPr/>
        </p:nvSpPr>
        <p:spPr>
          <a:xfrm>
            <a:off x="7236296" y="4861303"/>
            <a:ext cx="2197203" cy="215444"/>
          </a:xfrm>
          <a:prstGeom prst="rect">
            <a:avLst/>
          </a:prstGeom>
          <a:noFill/>
        </p:spPr>
        <p:txBody>
          <a:bodyPr wrap="square" rtlCol="0">
            <a:spAutoFit/>
          </a:bodyPr>
          <a:lstStyle/>
          <a:p>
            <a:r>
              <a:rPr lang="en-US" sz="800" b="1">
                <a:solidFill>
                  <a:schemeClr val="bg1"/>
                </a:solidFill>
                <a:latin typeface="+mn-lt"/>
                <a:cs typeface="Helvetica"/>
              </a:rPr>
              <a:t>Search: University of Glasgow</a:t>
            </a:r>
          </a:p>
        </p:txBody>
      </p:sp>
    </p:spTree>
    <p:extLst>
      <p:ext uri="{BB962C8B-B14F-4D97-AF65-F5344CB8AC3E}">
        <p14:creationId xmlns:p14="http://schemas.microsoft.com/office/powerpoint/2010/main" val="948244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itle 1"/>
          <p:cNvSpPr>
            <a:spLocks noGrp="1"/>
          </p:cNvSpPr>
          <p:nvPr>
            <p:ph type="title"/>
          </p:nvPr>
        </p:nvSpPr>
        <p:spPr>
          <a:xfrm>
            <a:off x="2195736" y="411510"/>
            <a:ext cx="3744417" cy="504055"/>
          </a:xfrm>
        </p:spPr>
        <p:txBody>
          <a:bodyPr/>
          <a:lstStyle/>
          <a:p>
            <a:r>
              <a:rPr lang="en-GB" smtClean="0"/>
              <a:t>Overview</a:t>
            </a:r>
            <a:endParaRPr lang="en-GB" dirty="0"/>
          </a:p>
        </p:txBody>
      </p:sp>
      <p:sp>
        <p:nvSpPr>
          <p:cNvPr id="7" name="Content Placeholder 6"/>
          <p:cNvSpPr>
            <a:spLocks noGrp="1"/>
          </p:cNvSpPr>
          <p:nvPr>
            <p:ph idx="1"/>
          </p:nvPr>
        </p:nvSpPr>
        <p:spPr>
          <a:xfrm>
            <a:off x="539551" y="1851671"/>
            <a:ext cx="7848873" cy="3096343"/>
          </a:xfrm>
        </p:spPr>
        <p:txBody>
          <a:bodyPr/>
          <a:lstStyle/>
          <a:p>
            <a:pPr>
              <a:buFont typeface="Arial" panose="020B0604020202020204" pitchFamily="34" charset="0"/>
              <a:buChar char="•"/>
            </a:pPr>
            <a:r>
              <a:rPr lang="en-GB" sz="2000" dirty="0" smtClean="0"/>
              <a:t>Definition of active learning</a:t>
            </a:r>
          </a:p>
          <a:p>
            <a:pPr>
              <a:buFont typeface="Arial" panose="020B0604020202020204" pitchFamily="34" charset="0"/>
              <a:buChar char="•"/>
            </a:pPr>
            <a:r>
              <a:rPr lang="en-GB" sz="2000" dirty="0" smtClean="0"/>
              <a:t>Teaching methods</a:t>
            </a:r>
          </a:p>
          <a:p>
            <a:pPr>
              <a:buFont typeface="Arial" panose="020B0604020202020204" pitchFamily="34" charset="0"/>
              <a:buChar char="•"/>
            </a:pPr>
            <a:r>
              <a:rPr lang="en-GB" sz="2000" dirty="0" smtClean="0"/>
              <a:t>Teaching tips as case studies</a:t>
            </a:r>
          </a:p>
          <a:p>
            <a:pPr>
              <a:buFont typeface="Arial" panose="020B0604020202020204" pitchFamily="34" charset="0"/>
              <a:buChar char="•"/>
            </a:pPr>
            <a:r>
              <a:rPr lang="en-GB" sz="2000" dirty="0" smtClean="0"/>
              <a:t>TEAL spaces</a:t>
            </a:r>
          </a:p>
          <a:p>
            <a:pPr>
              <a:buFont typeface="Arial" panose="020B0604020202020204" pitchFamily="34" charset="0"/>
              <a:buChar char="•"/>
            </a:pPr>
            <a:r>
              <a:rPr lang="en-GB" sz="2000" dirty="0" smtClean="0"/>
              <a:t>Putting it into practice… </a:t>
            </a:r>
            <a:br>
              <a:rPr lang="en-GB" sz="2000" dirty="0" smtClean="0"/>
            </a:br>
            <a:r>
              <a:rPr lang="en-GB" sz="2000" dirty="0" smtClean="0"/>
              <a:t>Design your preferred active learning and teaching spaces for world-class business education</a:t>
            </a:r>
          </a:p>
          <a:p>
            <a:endParaRPr lang="en-GB" sz="2000" dirty="0"/>
          </a:p>
        </p:txBody>
      </p:sp>
    </p:spTree>
    <p:extLst>
      <p:ext uri="{BB962C8B-B14F-4D97-AF65-F5344CB8AC3E}">
        <p14:creationId xmlns:p14="http://schemas.microsoft.com/office/powerpoint/2010/main" val="189789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itle 1"/>
          <p:cNvSpPr>
            <a:spLocks noGrp="1"/>
          </p:cNvSpPr>
          <p:nvPr>
            <p:ph type="title"/>
          </p:nvPr>
        </p:nvSpPr>
        <p:spPr>
          <a:xfrm>
            <a:off x="2123728" y="411510"/>
            <a:ext cx="5904657" cy="504055"/>
          </a:xfrm>
        </p:spPr>
        <p:txBody>
          <a:bodyPr/>
          <a:lstStyle/>
          <a:p>
            <a:r>
              <a:rPr lang="en-GB" dirty="0" smtClean="0"/>
              <a:t>What is active learning?</a:t>
            </a:r>
            <a:endParaRPr lang="en-GB" dirty="0"/>
          </a:p>
        </p:txBody>
      </p:sp>
      <p:sp>
        <p:nvSpPr>
          <p:cNvPr id="5" name="Content Placeholder 4"/>
          <p:cNvSpPr>
            <a:spLocks noGrp="1"/>
          </p:cNvSpPr>
          <p:nvPr>
            <p:ph idx="1"/>
          </p:nvPr>
        </p:nvSpPr>
        <p:spPr>
          <a:xfrm>
            <a:off x="539552" y="1490737"/>
            <a:ext cx="8280921" cy="3096343"/>
          </a:xfrm>
        </p:spPr>
        <p:txBody>
          <a:bodyPr/>
          <a:lstStyle/>
          <a:p>
            <a:r>
              <a:rPr lang="en-GB" dirty="0" smtClean="0"/>
              <a:t>What does it mean to you? Discuss at your tables, and come up with a definition each…</a:t>
            </a:r>
            <a:endParaRPr lang="en-GB" dirty="0"/>
          </a:p>
        </p:txBody>
      </p:sp>
      <p:sp>
        <p:nvSpPr>
          <p:cNvPr id="6" name="Rounded Rectangular Callout 5"/>
          <p:cNvSpPr/>
          <p:nvPr/>
        </p:nvSpPr>
        <p:spPr bwMode="auto">
          <a:xfrm>
            <a:off x="323529" y="2012230"/>
            <a:ext cx="8496944" cy="1368152"/>
          </a:xfrm>
          <a:prstGeom prst="wedgeRoundRectCallout">
            <a:avLst>
              <a:gd name="adj1" fmla="val 51386"/>
              <a:gd name="adj2" fmla="val 64486"/>
              <a:gd name="adj3" fmla="val 16667"/>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latin typeface="Arial" charset="0"/>
                <a:ea typeface="ＭＳ Ｐゴシック" charset="-128"/>
                <a:cs typeface="ＭＳ Ｐゴシック" charset="-128"/>
              </a:rPr>
              <a:t>“Any instructional method that</a:t>
            </a:r>
            <a:r>
              <a:rPr kumimoji="0" lang="en-GB" sz="1800" b="0" i="0" u="none" strike="noStrike" cap="none" normalizeH="0" dirty="0" smtClean="0">
                <a:ln>
                  <a:noFill/>
                </a:ln>
                <a:solidFill>
                  <a:schemeClr val="bg1"/>
                </a:solidFill>
                <a:effectLst/>
                <a:latin typeface="Arial" charset="0"/>
                <a:ea typeface="ＭＳ Ｐゴシック" charset="-128"/>
                <a:cs typeface="ＭＳ Ｐゴシック" charset="-128"/>
              </a:rPr>
              <a:t> engages students in the learning process … [it] requires students to do meaningful learning activities and think about what they are doing.”</a:t>
            </a:r>
          </a:p>
          <a:p>
            <a:pPr marL="0" marR="0" indent="0" algn="l" defTabSz="914400" rtl="0" eaLnBrk="0" fontAlgn="base" latinLnBrk="0" hangingPunct="0">
              <a:lnSpc>
                <a:spcPct val="100000"/>
              </a:lnSpc>
              <a:spcBef>
                <a:spcPct val="0"/>
              </a:spcBef>
              <a:spcAft>
                <a:spcPct val="0"/>
              </a:spcAft>
              <a:buClrTx/>
              <a:buSzTx/>
              <a:buFontTx/>
              <a:buNone/>
              <a:tabLst/>
            </a:pPr>
            <a:endParaRPr lang="en-GB" sz="1200" baseline="0" dirty="0" smtClean="0">
              <a:solidFill>
                <a:schemeClr val="bg1"/>
              </a:solidFill>
              <a:ea typeface="ＭＳ Ｐゴシック" charset="-128"/>
              <a:cs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r>
              <a:rPr lang="en-GB" sz="1200" baseline="0" dirty="0" smtClean="0">
                <a:solidFill>
                  <a:schemeClr val="bg1"/>
                </a:solidFill>
                <a:ea typeface="ＭＳ Ｐゴシック" charset="-128"/>
                <a:cs typeface="ＭＳ Ｐゴシック" charset="-128"/>
              </a:rPr>
              <a:t>(Prince, 2004, p.233, citing </a:t>
            </a:r>
            <a:r>
              <a:rPr lang="en-GB" sz="1200" baseline="0" dirty="0" err="1" smtClean="0">
                <a:solidFill>
                  <a:schemeClr val="bg1"/>
                </a:solidFill>
                <a:ea typeface="ＭＳ Ｐゴシック" charset="-128"/>
                <a:cs typeface="ＭＳ Ｐゴシック" charset="-128"/>
              </a:rPr>
              <a:t>Bonwell</a:t>
            </a:r>
            <a:r>
              <a:rPr lang="en-GB" sz="1200" baseline="0" dirty="0" smtClean="0">
                <a:solidFill>
                  <a:schemeClr val="bg1"/>
                </a:solidFill>
                <a:ea typeface="ＭＳ Ｐゴシック" charset="-128"/>
                <a:cs typeface="ＭＳ Ｐゴシック" charset="-128"/>
              </a:rPr>
              <a:t> and </a:t>
            </a:r>
            <a:r>
              <a:rPr lang="en-GB" sz="1200" baseline="0" dirty="0" err="1" smtClean="0">
                <a:solidFill>
                  <a:schemeClr val="bg1"/>
                </a:solidFill>
                <a:ea typeface="ＭＳ Ｐゴシック" charset="-128"/>
                <a:cs typeface="ＭＳ Ｐゴシック" charset="-128"/>
              </a:rPr>
              <a:t>Eison</a:t>
            </a:r>
            <a:r>
              <a:rPr lang="en-GB" sz="1200" baseline="0" dirty="0" smtClean="0">
                <a:solidFill>
                  <a:schemeClr val="bg1"/>
                </a:solidFill>
                <a:ea typeface="ＭＳ Ｐゴシック" charset="-128"/>
                <a:cs typeface="ＭＳ Ｐゴシック" charset="-128"/>
              </a:rPr>
              <a:t> 1991)</a:t>
            </a:r>
            <a:endParaRPr kumimoji="0" lang="en-GB" sz="1200" b="0" i="0" u="none" strike="noStrike" cap="none" normalizeH="0" baseline="0" dirty="0">
              <a:ln>
                <a:noFill/>
              </a:ln>
              <a:solidFill>
                <a:schemeClr val="bg1"/>
              </a:solidFill>
              <a:effectLst/>
              <a:ea typeface="ＭＳ Ｐゴシック" charset="-128"/>
              <a:cs typeface="ＭＳ Ｐゴシック" charset="-128"/>
            </a:endParaRPr>
          </a:p>
        </p:txBody>
      </p:sp>
      <p:sp>
        <p:nvSpPr>
          <p:cNvPr id="7" name="Rounded Rectangular Callout 6"/>
          <p:cNvSpPr/>
          <p:nvPr/>
        </p:nvSpPr>
        <p:spPr bwMode="auto">
          <a:xfrm>
            <a:off x="313805" y="3701044"/>
            <a:ext cx="8496944" cy="1224136"/>
          </a:xfrm>
          <a:prstGeom prst="wedgeRoundRectCallout">
            <a:avLst>
              <a:gd name="adj1" fmla="val -55052"/>
              <a:gd name="adj2" fmla="val 63192"/>
              <a:gd name="adj3" fmla="val 1666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1"/>
                </a:solidFill>
                <a:effectLst/>
                <a:ea typeface="ＭＳ Ｐゴシック" charset="-128"/>
                <a:cs typeface="ＭＳ Ｐゴシック" charset="-128"/>
              </a:rPr>
              <a:t>“A hybrid form of teaching in which class sessions</a:t>
            </a:r>
            <a:r>
              <a:rPr kumimoji="0" lang="en-GB" sz="1800" b="0" i="0" u="none" strike="noStrike" cap="none" normalizeH="0" dirty="0" smtClean="0">
                <a:ln>
                  <a:noFill/>
                </a:ln>
                <a:solidFill>
                  <a:schemeClr val="bg1"/>
                </a:solidFill>
                <a:effectLst/>
                <a:ea typeface="ＭＳ Ｐゴシック" charset="-128"/>
                <a:cs typeface="ＭＳ Ｐゴシック" charset="-128"/>
              </a:rPr>
              <a:t> include a combination of formal lecturing, collaborative </a:t>
            </a:r>
            <a:r>
              <a:rPr lang="en-GB" sz="1800" dirty="0">
                <a:solidFill>
                  <a:schemeClr val="bg1"/>
                </a:solidFill>
                <a:ea typeface="ＭＳ Ｐゴシック" charset="-128"/>
                <a:cs typeface="ＭＳ Ｐゴシック" charset="-128"/>
              </a:rPr>
              <a:t>g</a:t>
            </a:r>
            <a:r>
              <a:rPr kumimoji="0" lang="en-GB" sz="1800" b="0" i="0" u="none" strike="noStrike" cap="none" normalizeH="0" dirty="0" smtClean="0">
                <a:ln>
                  <a:noFill/>
                </a:ln>
                <a:solidFill>
                  <a:schemeClr val="bg1"/>
                </a:solidFill>
                <a:effectLst/>
                <a:ea typeface="ＭＳ Ｐゴシック" charset="-128"/>
                <a:cs typeface="ＭＳ Ｐゴシック" charset="-128"/>
              </a:rPr>
              <a:t>roup work by students, and discussions between student and lecturer.”</a:t>
            </a:r>
            <a:endParaRPr lang="en-GB" sz="1200" baseline="0" dirty="0" smtClean="0">
              <a:solidFill>
                <a:schemeClr val="bg1"/>
              </a:solidFill>
              <a:ea typeface="ＭＳ Ｐゴシック" charset="-128"/>
              <a:cs typeface="ＭＳ Ｐゴシック" charset="-128"/>
            </a:endParaRPr>
          </a:p>
          <a:p>
            <a:pPr marL="0" marR="0" indent="0" algn="r" defTabSz="914400" rtl="0" eaLnBrk="0" fontAlgn="base" latinLnBrk="0" hangingPunct="0">
              <a:lnSpc>
                <a:spcPct val="100000"/>
              </a:lnSpc>
              <a:spcBef>
                <a:spcPct val="0"/>
              </a:spcBef>
              <a:spcAft>
                <a:spcPct val="0"/>
              </a:spcAft>
              <a:buClrTx/>
              <a:buSzTx/>
              <a:buFontTx/>
              <a:buNone/>
              <a:tabLst/>
            </a:pPr>
            <a:r>
              <a:rPr lang="en-GB" sz="1200" baseline="0" dirty="0" smtClean="0">
                <a:solidFill>
                  <a:schemeClr val="bg1"/>
                </a:solidFill>
                <a:ea typeface="ＭＳ Ｐゴシック" charset="-128"/>
                <a:cs typeface="ＭＳ Ｐゴシック" charset="-128"/>
              </a:rPr>
              <a:t>(Spaeth et al.,</a:t>
            </a:r>
            <a:r>
              <a:rPr lang="en-GB" sz="1200" dirty="0" smtClean="0">
                <a:solidFill>
                  <a:schemeClr val="bg1"/>
                </a:solidFill>
                <a:ea typeface="ＭＳ Ｐゴシック" charset="-128"/>
                <a:cs typeface="ＭＳ Ｐゴシック" charset="-128"/>
              </a:rPr>
              <a:t> 2017</a:t>
            </a:r>
            <a:r>
              <a:rPr lang="en-GB" sz="1200" baseline="0" dirty="0" smtClean="0">
                <a:solidFill>
                  <a:schemeClr val="bg1"/>
                </a:solidFill>
                <a:ea typeface="ＭＳ Ｐゴシック" charset="-128"/>
                <a:cs typeface="ＭＳ Ｐゴシック" charset="-128"/>
              </a:rPr>
              <a:t>)</a:t>
            </a:r>
            <a:endParaRPr kumimoji="0" lang="en-GB" sz="1200" b="0" i="0" u="none" strike="noStrike" cap="none" normalizeH="0" baseline="0" dirty="0">
              <a:ln>
                <a:noFill/>
              </a:ln>
              <a:solidFill>
                <a:schemeClr val="bg1"/>
              </a:solidFill>
              <a:effectLst/>
              <a:ea typeface="ＭＳ Ｐゴシック" charset="-128"/>
              <a:cs typeface="ＭＳ Ｐゴシック" charset="-128"/>
            </a:endParaRPr>
          </a:p>
        </p:txBody>
      </p:sp>
    </p:spTree>
    <p:extLst>
      <p:ext uri="{BB962C8B-B14F-4D97-AF65-F5344CB8AC3E}">
        <p14:creationId xmlns:p14="http://schemas.microsoft.com/office/powerpoint/2010/main" val="420632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UoG_keyline_regular_lockup.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idx="1"/>
          </p:nvPr>
        </p:nvSpPr>
        <p:spPr>
          <a:xfrm>
            <a:off x="323528" y="1275606"/>
            <a:ext cx="3888432" cy="3096343"/>
          </a:xfrm>
        </p:spPr>
        <p:txBody>
          <a:bodyPr/>
          <a:lstStyle/>
          <a:p>
            <a:pPr marL="266700" indent="-266700">
              <a:spcAft>
                <a:spcPts val="600"/>
              </a:spcAft>
              <a:buFont typeface="Arial" panose="020B0604020202020204" pitchFamily="34" charset="0"/>
              <a:buChar char="•"/>
            </a:pPr>
            <a:r>
              <a:rPr lang="en-US" sz="1800" dirty="0" smtClean="0">
                <a:latin typeface="+mn-lt"/>
              </a:rPr>
              <a:t>Active learning enhances learning (reduces misconceptions, leads to </a:t>
            </a:r>
            <a:r>
              <a:rPr lang="en-US" sz="1800" b="1" dirty="0" smtClean="0">
                <a:latin typeface="+mn-lt"/>
              </a:rPr>
              <a:t>deeper learning</a:t>
            </a:r>
            <a:r>
              <a:rPr lang="en-US" sz="1800" dirty="0" smtClean="0">
                <a:latin typeface="+mn-lt"/>
              </a:rPr>
              <a:t>) </a:t>
            </a:r>
            <a:br>
              <a:rPr lang="en-US" sz="1800" dirty="0" smtClean="0">
                <a:latin typeface="+mn-lt"/>
              </a:rPr>
            </a:br>
            <a:r>
              <a:rPr lang="en-US" sz="1050" dirty="0" smtClean="0">
                <a:latin typeface="+mn-lt"/>
              </a:rPr>
              <a:t>(Gibbs 2010</a:t>
            </a:r>
            <a:r>
              <a:rPr lang="en-US" sz="1050" dirty="0">
                <a:latin typeface="+mn-lt"/>
              </a:rPr>
              <a:t>;</a:t>
            </a:r>
            <a:r>
              <a:rPr lang="en-US" sz="1050" dirty="0" smtClean="0">
                <a:latin typeface="+mn-lt"/>
              </a:rPr>
              <a:t> Michael </a:t>
            </a:r>
            <a:r>
              <a:rPr lang="en-US" sz="1050" dirty="0" smtClean="0">
                <a:latin typeface="+mn-lt"/>
              </a:rPr>
              <a:t>2006)</a:t>
            </a:r>
            <a:endParaRPr lang="en-US" sz="1100" dirty="0" smtClean="0">
              <a:latin typeface="+mn-lt"/>
            </a:endParaRPr>
          </a:p>
          <a:p>
            <a:pPr marL="266700" indent="-266700">
              <a:spcAft>
                <a:spcPts val="600"/>
              </a:spcAft>
              <a:buFont typeface="Arial" panose="020B0604020202020204" pitchFamily="34" charset="0"/>
              <a:buChar char="•"/>
            </a:pPr>
            <a:r>
              <a:rPr lang="en-US" sz="1800" dirty="0" smtClean="0">
                <a:latin typeface="+mn-lt"/>
              </a:rPr>
              <a:t>Interaction between staff and students enhances learning and </a:t>
            </a:r>
            <a:r>
              <a:rPr lang="en-US" sz="1800" b="1" dirty="0" smtClean="0">
                <a:latin typeface="+mn-lt"/>
              </a:rPr>
              <a:t>student satisfaction </a:t>
            </a:r>
            <a:r>
              <a:rPr lang="en-US" sz="1800" dirty="0" smtClean="0">
                <a:latin typeface="+mn-lt"/>
              </a:rPr>
              <a:t/>
            </a:r>
            <a:br>
              <a:rPr lang="en-US" sz="1800" dirty="0" smtClean="0">
                <a:latin typeface="+mn-lt"/>
              </a:rPr>
            </a:br>
            <a:r>
              <a:rPr lang="en-US" sz="1050" dirty="0" smtClean="0">
                <a:latin typeface="+mn-lt"/>
              </a:rPr>
              <a:t>(</a:t>
            </a:r>
            <a:r>
              <a:rPr lang="en-US" sz="1050" dirty="0" err="1" smtClean="0">
                <a:latin typeface="+mn-lt"/>
              </a:rPr>
              <a:t>Huxham</a:t>
            </a:r>
            <a:r>
              <a:rPr lang="en-US" sz="1050" dirty="0" smtClean="0">
                <a:latin typeface="+mn-lt"/>
              </a:rPr>
              <a:t> 2005; </a:t>
            </a:r>
            <a:r>
              <a:rPr lang="en-US" sz="1050" dirty="0" err="1" smtClean="0">
                <a:latin typeface="+mn-lt"/>
              </a:rPr>
              <a:t>Kuh</a:t>
            </a:r>
            <a:r>
              <a:rPr lang="en-US" sz="1050" dirty="0" smtClean="0">
                <a:latin typeface="+mn-lt"/>
              </a:rPr>
              <a:t> &amp; Hu 2001)</a:t>
            </a:r>
            <a:endParaRPr lang="en-US" sz="1100" dirty="0" smtClean="0">
              <a:latin typeface="+mn-lt"/>
            </a:endParaRPr>
          </a:p>
          <a:p>
            <a:pPr marL="266700" indent="-266700">
              <a:buFont typeface="Arial" panose="020B0604020202020204" pitchFamily="34" charset="0"/>
              <a:buChar char="•"/>
            </a:pPr>
            <a:r>
              <a:rPr lang="en-GB" sz="1800" dirty="0" smtClean="0">
                <a:latin typeface="+mn-lt"/>
              </a:rPr>
              <a:t>Active learning spaces enhance </a:t>
            </a:r>
            <a:r>
              <a:rPr lang="en-GB" sz="1800" b="1" dirty="0" smtClean="0">
                <a:latin typeface="+mn-lt"/>
              </a:rPr>
              <a:t>academic performance</a:t>
            </a:r>
            <a:r>
              <a:rPr lang="en-GB" sz="1400" dirty="0" smtClean="0">
                <a:latin typeface="+mn-lt"/>
              </a:rPr>
              <a:t> </a:t>
            </a:r>
            <a:r>
              <a:rPr lang="en-GB" sz="1050" dirty="0" smtClean="0">
                <a:latin typeface="+mn-lt"/>
              </a:rPr>
              <a:t>(Chiu &amp; Cheng 2016)</a:t>
            </a:r>
            <a:endParaRPr lang="en-GB" sz="1100" dirty="0" smtClean="0">
              <a:latin typeface="+mn-lt"/>
            </a:endParaRPr>
          </a:p>
          <a:p>
            <a:pPr marL="0"/>
            <a:endParaRPr lang="en-US" dirty="0" smtClean="0">
              <a:latin typeface="+mn-lt"/>
            </a:endParaRPr>
          </a:p>
        </p:txBody>
      </p:sp>
      <p:sp>
        <p:nvSpPr>
          <p:cNvPr id="9" name="Title 1"/>
          <p:cNvSpPr txBox="1">
            <a:spLocks/>
          </p:cNvSpPr>
          <p:nvPr/>
        </p:nvSpPr>
        <p:spPr>
          <a:xfrm>
            <a:off x="2123727" y="339502"/>
            <a:ext cx="6769447" cy="720080"/>
          </a:xfrm>
          <a:prstGeom prst="rect">
            <a:avLst/>
          </a:prstGeom>
        </p:spPr>
        <p:txBody>
          <a:bodyPr/>
          <a:lstStyle>
            <a:lvl1pPr algn="l" rtl="0" eaLnBrk="1" fontAlgn="base" hangingPunct="1">
              <a:lnSpc>
                <a:spcPct val="90000"/>
              </a:lnSpc>
              <a:spcBef>
                <a:spcPct val="0"/>
              </a:spcBef>
              <a:spcAft>
                <a:spcPct val="0"/>
              </a:spcAft>
              <a:defRPr sz="4400" b="1" spc="-10">
                <a:solidFill>
                  <a:schemeClr val="tx1"/>
                </a:solidFill>
                <a:latin typeface="Arial"/>
                <a:ea typeface="ヒラギノ角ゴ Pro W3" charset="0"/>
                <a:cs typeface="Arial"/>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2800" kern="0" dirty="0" smtClean="0"/>
              <a:t>The evidence for active learning</a:t>
            </a:r>
            <a:endParaRPr lang="en-GB" sz="2800" kern="0" dirty="0"/>
          </a:p>
        </p:txBody>
      </p:sp>
      <p:pic>
        <p:nvPicPr>
          <p:cNvPr id="4" name="Picture 3"/>
          <p:cNvPicPr>
            <a:picLocks noChangeAspect="1"/>
          </p:cNvPicPr>
          <p:nvPr/>
        </p:nvPicPr>
        <p:blipFill rotWithShape="1">
          <a:blip r:embed="rId4"/>
          <a:srcRect l="10624" t="6542" r="2359" b="7358"/>
          <a:stretch/>
        </p:blipFill>
        <p:spPr>
          <a:xfrm>
            <a:off x="4550924" y="1563638"/>
            <a:ext cx="4269548" cy="2376264"/>
          </a:xfrm>
          <a:prstGeom prst="rect">
            <a:avLst/>
          </a:prstGeom>
        </p:spPr>
      </p:pic>
    </p:spTree>
    <p:extLst>
      <p:ext uri="{BB962C8B-B14F-4D97-AF65-F5344CB8AC3E}">
        <p14:creationId xmlns:p14="http://schemas.microsoft.com/office/powerpoint/2010/main" val="83599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7" y="339502"/>
            <a:ext cx="6769447" cy="720080"/>
          </a:xfrm>
        </p:spPr>
        <p:txBody>
          <a:bodyPr/>
          <a:lstStyle/>
          <a:p>
            <a:r>
              <a:rPr lang="en-GB" sz="2800" dirty="0" smtClean="0"/>
              <a:t>What is a TEAL space?</a:t>
            </a:r>
            <a:endParaRPr lang="en-GB" sz="2800" dirty="0"/>
          </a:p>
        </p:txBody>
      </p:sp>
      <p:pic>
        <p:nvPicPr>
          <p:cNvPr id="4"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466849" y="1275606"/>
            <a:ext cx="4753223" cy="3600399"/>
          </a:xfrm>
        </p:spPr>
        <p:txBody>
          <a:bodyPr/>
          <a:lstStyle/>
          <a:p>
            <a:r>
              <a:rPr lang="en-GB" i="1" dirty="0" smtClean="0"/>
              <a:t>Working </a:t>
            </a:r>
            <a:r>
              <a:rPr lang="en-GB" i="1" dirty="0" err="1" smtClean="0"/>
              <a:t>UofG</a:t>
            </a:r>
            <a:r>
              <a:rPr lang="en-GB" i="1" dirty="0" smtClean="0"/>
              <a:t> definition:</a:t>
            </a:r>
          </a:p>
          <a:p>
            <a:endParaRPr lang="en-GB" dirty="0"/>
          </a:p>
          <a:p>
            <a:r>
              <a:rPr lang="en-GB" dirty="0" smtClean="0"/>
              <a:t>A </a:t>
            </a:r>
            <a:r>
              <a:rPr lang="en-GB" dirty="0"/>
              <a:t>TEAL space is one where there is a </a:t>
            </a:r>
            <a:r>
              <a:rPr lang="en-GB" b="1" dirty="0"/>
              <a:t>concentration of technology</a:t>
            </a:r>
            <a:r>
              <a:rPr lang="en-GB" dirty="0"/>
              <a:t> for both staff and students that goes beyond that found in a "traditional" teaching space.  </a:t>
            </a:r>
            <a:endParaRPr lang="en-GB" dirty="0" smtClean="0"/>
          </a:p>
          <a:p>
            <a:r>
              <a:rPr lang="en-GB" dirty="0" smtClean="0"/>
              <a:t>The </a:t>
            </a:r>
            <a:r>
              <a:rPr lang="en-GB" b="1" dirty="0"/>
              <a:t>flexibility</a:t>
            </a:r>
            <a:r>
              <a:rPr lang="en-GB" dirty="0"/>
              <a:t> of the technology and furniture facilitates different arrangements of teaching during a single session, and the student access to technology </a:t>
            </a:r>
            <a:r>
              <a:rPr lang="en-GB" b="1" dirty="0"/>
              <a:t>engages students as active learners</a:t>
            </a:r>
            <a:r>
              <a:rPr lang="en-GB" dirty="0"/>
              <a:t>, which leads to a </a:t>
            </a:r>
            <a:r>
              <a:rPr lang="en-GB" b="1" dirty="0"/>
              <a:t>rich, collaborative learning experience</a:t>
            </a:r>
          </a:p>
        </p:txBody>
      </p:sp>
      <p:pic>
        <p:nvPicPr>
          <p:cNvPr id="6" name="Picture 5"/>
          <p:cNvPicPr/>
          <p:nvPr/>
        </p:nvPicPr>
        <p:blipFill rotWithShape="1">
          <a:blip r:embed="rId3"/>
          <a:srcRect t="15325"/>
          <a:stretch/>
        </p:blipFill>
        <p:spPr>
          <a:xfrm>
            <a:off x="5436096" y="2931790"/>
            <a:ext cx="3030267" cy="1707963"/>
          </a:xfrm>
          <a:prstGeom prst="rect">
            <a:avLst/>
          </a:prstGeom>
        </p:spPr>
      </p:pic>
      <p:pic>
        <p:nvPicPr>
          <p:cNvPr id="7" name="Picture 6"/>
          <p:cNvPicPr>
            <a:picLocks noChangeAspect="1"/>
          </p:cNvPicPr>
          <p:nvPr/>
        </p:nvPicPr>
        <p:blipFill rotWithShape="1">
          <a:blip r:embed="rId4"/>
          <a:srcRect l="6364" t="9400" r="11855" b="8701"/>
          <a:stretch/>
        </p:blipFill>
        <p:spPr>
          <a:xfrm>
            <a:off x="5442598" y="1128049"/>
            <a:ext cx="3017255" cy="1686362"/>
          </a:xfrm>
          <a:prstGeom prst="rect">
            <a:avLst/>
          </a:prstGeom>
        </p:spPr>
      </p:pic>
    </p:spTree>
    <p:extLst>
      <p:ext uri="{BB962C8B-B14F-4D97-AF65-F5344CB8AC3E}">
        <p14:creationId xmlns:p14="http://schemas.microsoft.com/office/powerpoint/2010/main" val="2367010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TEAL: </a:t>
            </a:r>
            <a:r>
              <a:rPr lang="en-GB" sz="3600" dirty="0"/>
              <a:t>St Andrews Building </a:t>
            </a:r>
            <a:r>
              <a:rPr lang="en-GB" sz="3600" dirty="0" smtClean="0"/>
              <a:t>202 (30) </a:t>
            </a:r>
            <a:endParaRPr lang="en-GB"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1167595"/>
            <a:ext cx="5819803"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9" y="2931790"/>
            <a:ext cx="3304679" cy="208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50825" y="267494"/>
            <a:ext cx="8642350" cy="792088"/>
          </a:xfrm>
          <a:prstGeom prst="rect">
            <a:avLst/>
          </a:prstGeom>
        </p:spPr>
        <p:txBody>
          <a:bodyPr>
            <a:normAutofit/>
          </a:bodyPr>
          <a:lstStyle>
            <a:lvl1pPr algn="l" rtl="0" eaLnBrk="1" fontAlgn="base" hangingPunct="1">
              <a:lnSpc>
                <a:spcPct val="90000"/>
              </a:lnSpc>
              <a:spcBef>
                <a:spcPct val="0"/>
              </a:spcBef>
              <a:spcAft>
                <a:spcPct val="0"/>
              </a:spcAft>
              <a:defRPr sz="2800" b="1" spc="-10">
                <a:solidFill>
                  <a:srgbClr val="003560"/>
                </a:solidFill>
                <a:latin typeface="Arial" charset="0"/>
                <a:ea typeface="Arial" charset="0"/>
                <a:cs typeface="Arial" charset="0"/>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a:lstStyle>
          <a:p>
            <a:r>
              <a:rPr lang="en-GB" sz="3600" kern="0" smtClean="0"/>
              <a:t>TEAL: St Andrews Building 202 (30) </a:t>
            </a:r>
            <a:endParaRPr lang="en-GB" sz="3600" kern="0" dirty="0"/>
          </a:p>
        </p:txBody>
      </p:sp>
    </p:spTree>
    <p:extLst>
      <p:ext uri="{BB962C8B-B14F-4D97-AF65-F5344CB8AC3E}">
        <p14:creationId xmlns:p14="http://schemas.microsoft.com/office/powerpoint/2010/main" val="39455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8424936" cy="857250"/>
          </a:xfrm>
        </p:spPr>
        <p:txBody>
          <a:bodyPr>
            <a:normAutofit fontScale="90000"/>
          </a:bodyPr>
          <a:lstStyle/>
          <a:p>
            <a:r>
              <a:rPr lang="en-GB" sz="3200" dirty="0" smtClean="0"/>
              <a:t>TEAL: Wolfson </a:t>
            </a:r>
            <a:r>
              <a:rPr lang="en-GB" sz="3200" dirty="0"/>
              <a:t>Medical School – Hugh </a:t>
            </a:r>
            <a:r>
              <a:rPr lang="en-GB" sz="3200" dirty="0" smtClean="0"/>
              <a:t>Fraser (60)</a:t>
            </a:r>
            <a:endParaRPr lang="en-GB"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83619"/>
            <a:ext cx="4629484"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3107" y="2301720"/>
            <a:ext cx="3630395" cy="253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437624"/>
            <a:ext cx="1512168" cy="111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85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7" y="339502"/>
            <a:ext cx="6769447" cy="720080"/>
          </a:xfrm>
        </p:spPr>
        <p:txBody>
          <a:bodyPr/>
          <a:lstStyle/>
          <a:p>
            <a:r>
              <a:rPr lang="en-GB" sz="2800" dirty="0" smtClean="0"/>
              <a:t>Reflections on using TEAL spaces</a:t>
            </a:r>
            <a:endParaRPr lang="en-GB" sz="2800" dirty="0"/>
          </a:p>
        </p:txBody>
      </p:sp>
      <p:sp>
        <p:nvSpPr>
          <p:cNvPr id="3" name="Content Placeholder 2"/>
          <p:cNvSpPr>
            <a:spLocks noGrp="1"/>
          </p:cNvSpPr>
          <p:nvPr>
            <p:ph idx="1"/>
          </p:nvPr>
        </p:nvSpPr>
        <p:spPr>
          <a:xfrm>
            <a:off x="611560" y="1491630"/>
            <a:ext cx="7776865" cy="3096343"/>
          </a:xfrm>
        </p:spPr>
        <p:txBody>
          <a:bodyPr/>
          <a:lstStyle/>
          <a:p>
            <a:r>
              <a:rPr lang="en-GB" dirty="0" smtClean="0"/>
              <a:t>“I </a:t>
            </a:r>
            <a:r>
              <a:rPr lang="en-GB" dirty="0"/>
              <a:t>would say definitely this encourages, even if you weren’t planning to do so, I think this kind of room would encourage you to do more group based or discussion based activities</a:t>
            </a:r>
            <a:r>
              <a:rPr lang="en-GB" dirty="0" smtClean="0"/>
              <a:t>.”</a:t>
            </a:r>
          </a:p>
          <a:p>
            <a:r>
              <a:rPr lang="en-GB" dirty="0">
                <a:solidFill>
                  <a:srgbClr val="199948"/>
                </a:solidFill>
              </a:rPr>
              <a:t>“Sometimes in traditional classes I would say to students, would you get into groups, and it’s that moment of getting into groups, there’s a pause, like, … before they start to discuss, whereas going into the TEAL room, they’re already facing each other, they’ve already got eye contact and they’re talking, and they’ve got used to being in small rooms, so it was just straightaway, get them talking, working in groups.”</a:t>
            </a:r>
          </a:p>
          <a:p>
            <a:r>
              <a:rPr lang="en-GB" dirty="0" smtClean="0"/>
              <a:t>“It </a:t>
            </a:r>
            <a:r>
              <a:rPr lang="en-GB" dirty="0"/>
              <a:t>was one of my best teaching experiences I’ve </a:t>
            </a:r>
            <a:r>
              <a:rPr lang="en-GB" dirty="0" smtClean="0"/>
              <a:t>had.”</a:t>
            </a:r>
          </a:p>
          <a:p>
            <a:pPr algn="r"/>
            <a:r>
              <a:rPr lang="en-US" i="1" dirty="0"/>
              <a:t>	</a:t>
            </a:r>
            <a:r>
              <a:rPr lang="en-US" dirty="0" smtClean="0"/>
              <a:t>(University of Glasgow teaching staff)</a:t>
            </a:r>
            <a:endParaRPr lang="en-GB" dirty="0"/>
          </a:p>
          <a:p>
            <a:endParaRPr lang="en-GB" dirty="0"/>
          </a:p>
        </p:txBody>
      </p:sp>
      <p:pic>
        <p:nvPicPr>
          <p:cNvPr id="4" name="Picture 10" descr="UoG_keyline_regular_lockup.ep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3187"/>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36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sp>
        <p:nvSpPr>
          <p:cNvPr id="2" name="Title 1"/>
          <p:cNvSpPr>
            <a:spLocks noGrp="1"/>
          </p:cNvSpPr>
          <p:nvPr>
            <p:ph type="title"/>
          </p:nvPr>
        </p:nvSpPr>
        <p:spPr>
          <a:xfrm>
            <a:off x="2123728" y="411510"/>
            <a:ext cx="5904657" cy="504055"/>
          </a:xfrm>
        </p:spPr>
        <p:txBody>
          <a:bodyPr/>
          <a:lstStyle/>
          <a:p>
            <a:r>
              <a:rPr lang="en-GB" dirty="0" smtClean="0"/>
              <a:t>Teaching methods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069781640"/>
              </p:ext>
            </p:extLst>
          </p:nvPr>
        </p:nvGraphicFramePr>
        <p:xfrm>
          <a:off x="426390" y="1203597"/>
          <a:ext cx="8322074" cy="3326640"/>
        </p:xfrm>
        <a:graphic>
          <a:graphicData uri="http://schemas.openxmlformats.org/drawingml/2006/table">
            <a:tbl>
              <a:tblPr firstRow="1" bandRow="1">
                <a:tableStyleId>{5C22544A-7EE6-4342-B048-85BDC9FD1C3A}</a:tableStyleId>
              </a:tblPr>
              <a:tblGrid>
                <a:gridCol w="1379542">
                  <a:extLst>
                    <a:ext uri="{9D8B030D-6E8A-4147-A177-3AD203B41FA5}">
                      <a16:colId xmlns:a16="http://schemas.microsoft.com/office/drawing/2014/main" val="1706830766"/>
                    </a:ext>
                  </a:extLst>
                </a:gridCol>
                <a:gridCol w="5070324">
                  <a:extLst>
                    <a:ext uri="{9D8B030D-6E8A-4147-A177-3AD203B41FA5}">
                      <a16:colId xmlns:a16="http://schemas.microsoft.com/office/drawing/2014/main" val="845111142"/>
                    </a:ext>
                  </a:extLst>
                </a:gridCol>
                <a:gridCol w="1872208">
                  <a:extLst>
                    <a:ext uri="{9D8B030D-6E8A-4147-A177-3AD203B41FA5}">
                      <a16:colId xmlns:a16="http://schemas.microsoft.com/office/drawing/2014/main" val="3070980111"/>
                    </a:ext>
                  </a:extLst>
                </a:gridCol>
              </a:tblGrid>
              <a:tr h="400560">
                <a:tc>
                  <a:txBody>
                    <a:bodyPr/>
                    <a:lstStyle/>
                    <a:p>
                      <a:pPr rtl="0"/>
                      <a:r>
                        <a:rPr lang="en-GB" sz="1600" dirty="0" smtClean="0"/>
                        <a:t>Method</a:t>
                      </a:r>
                      <a:endParaRPr lang="en-GB" sz="1600" dirty="0"/>
                    </a:p>
                  </a:txBody>
                  <a:tcPr/>
                </a:tc>
                <a:tc>
                  <a:txBody>
                    <a:bodyPr/>
                    <a:lstStyle/>
                    <a:p>
                      <a:pPr rtl="0"/>
                      <a:r>
                        <a:rPr lang="en-GB" sz="1600" dirty="0" smtClean="0"/>
                        <a:t>Overview</a:t>
                      </a:r>
                      <a:endParaRPr lang="en-GB" sz="1600" dirty="0"/>
                    </a:p>
                  </a:txBody>
                  <a:tcPr/>
                </a:tc>
                <a:tc>
                  <a:txBody>
                    <a:bodyPr/>
                    <a:lstStyle/>
                    <a:p>
                      <a:pPr rtl="0"/>
                      <a:r>
                        <a:rPr lang="en-GB" sz="1600" dirty="0" smtClean="0"/>
                        <a:t>References</a:t>
                      </a:r>
                      <a:endParaRPr lang="en-GB" sz="1600" dirty="0"/>
                    </a:p>
                  </a:txBody>
                  <a:tcPr/>
                </a:tc>
                <a:extLst>
                  <a:ext uri="{0D108BD9-81ED-4DB2-BD59-A6C34878D82A}">
                    <a16:rowId xmlns:a16="http://schemas.microsoft.com/office/drawing/2014/main" val="3411137650"/>
                  </a:ext>
                </a:extLst>
              </a:tr>
              <a:tr h="6255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Think-pair-share</a:t>
                      </a:r>
                    </a:p>
                  </a:txBody>
                  <a:tcPr/>
                </a:tc>
                <a:tc>
                  <a:txBody>
                    <a:bodyPr/>
                    <a:lstStyle/>
                    <a:p>
                      <a:pPr rtl="0"/>
                      <a:r>
                        <a:rPr lang="en-GB" sz="1600" dirty="0" smtClean="0"/>
                        <a:t>To overcome social anxiety and encourage participation. Ask students to think about a problem on their</a:t>
                      </a:r>
                      <a:r>
                        <a:rPr lang="en-GB" sz="1600" baseline="0" dirty="0" smtClean="0"/>
                        <a:t> own, then discuss in pairs, then feed back to class.</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dk1"/>
                          </a:solidFill>
                          <a:latin typeface="+mn-lt"/>
                          <a:ea typeface="+mn-ea"/>
                          <a:cs typeface="+mn-cs"/>
                        </a:rPr>
                        <a:t>Kothiyal</a:t>
                      </a:r>
                      <a:r>
                        <a:rPr lang="en-GB" sz="1000" kern="1200" dirty="0" smtClean="0">
                          <a:solidFill>
                            <a:schemeClr val="dk1"/>
                          </a:solidFill>
                          <a:latin typeface="+mn-lt"/>
                          <a:ea typeface="+mn-ea"/>
                          <a:cs typeface="+mn-cs"/>
                        </a:rPr>
                        <a:t>, A., R. </a:t>
                      </a:r>
                      <a:r>
                        <a:rPr lang="en-GB" sz="1000" kern="1200" dirty="0" err="1" smtClean="0">
                          <a:solidFill>
                            <a:schemeClr val="dk1"/>
                          </a:solidFill>
                          <a:latin typeface="+mn-lt"/>
                          <a:ea typeface="+mn-ea"/>
                          <a:cs typeface="+mn-cs"/>
                        </a:rPr>
                        <a:t>Majumdar</a:t>
                      </a:r>
                      <a:r>
                        <a:rPr lang="en-GB" sz="1000" kern="1200" dirty="0" smtClean="0">
                          <a:solidFill>
                            <a:schemeClr val="dk1"/>
                          </a:solidFill>
                          <a:latin typeface="+mn-lt"/>
                          <a:ea typeface="+mn-ea"/>
                          <a:cs typeface="+mn-cs"/>
                        </a:rPr>
                        <a:t>, S. Murthy and S. </a:t>
                      </a:r>
                      <a:r>
                        <a:rPr lang="en-GB" sz="1000" kern="1200" dirty="0" err="1" smtClean="0">
                          <a:solidFill>
                            <a:schemeClr val="dk1"/>
                          </a:solidFill>
                          <a:latin typeface="+mn-lt"/>
                          <a:ea typeface="+mn-ea"/>
                          <a:cs typeface="+mn-cs"/>
                        </a:rPr>
                        <a:t>Iyer</a:t>
                      </a:r>
                      <a:r>
                        <a:rPr lang="en-GB" sz="1000" kern="1200" dirty="0" smtClean="0">
                          <a:solidFill>
                            <a:schemeClr val="dk1"/>
                          </a:solidFill>
                          <a:latin typeface="+mn-lt"/>
                          <a:ea typeface="+mn-ea"/>
                          <a:cs typeface="+mn-cs"/>
                        </a:rPr>
                        <a:t> (2013). “</a:t>
                      </a:r>
                      <a:r>
                        <a:rPr lang="en-GB" sz="1000" u="none" kern="1200" dirty="0" smtClean="0">
                          <a:solidFill>
                            <a:schemeClr val="dk1"/>
                          </a:solidFill>
                          <a:latin typeface="+mn-lt"/>
                          <a:ea typeface="+mn-ea"/>
                          <a:cs typeface="+mn-cs"/>
                        </a:rPr>
                        <a:t>Effect of think-pair-share in a large CS1 class: 83% sustained engagement.” </a:t>
                      </a:r>
                      <a:r>
                        <a:rPr lang="en-GB" sz="1000" u="sng" kern="1200" dirty="0" smtClean="0">
                          <a:solidFill>
                            <a:schemeClr val="dk1"/>
                          </a:solidFill>
                          <a:latin typeface="+mn-lt"/>
                          <a:ea typeface="+mn-ea"/>
                          <a:cs typeface="+mn-cs"/>
                        </a:rPr>
                        <a:t>Proceedings of the ninth annual international ACM conference on International computing education research, ACM.</a:t>
                      </a:r>
                    </a:p>
                    <a:p>
                      <a:pPr rtl="0"/>
                      <a:endParaRPr lang="en-GB" sz="1000" dirty="0"/>
                    </a:p>
                  </a:txBody>
                  <a:tcPr/>
                </a:tc>
                <a:extLst>
                  <a:ext uri="{0D108BD9-81ED-4DB2-BD59-A6C34878D82A}">
                    <a16:rowId xmlns:a16="http://schemas.microsoft.com/office/drawing/2014/main" val="103266986"/>
                  </a:ext>
                </a:extLst>
              </a:tr>
              <a:tr h="6255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smtClean="0"/>
                        <a:t>Jigsaw classroom</a:t>
                      </a:r>
                    </a:p>
                  </a:txBody>
                  <a:tcPr/>
                </a:tc>
                <a:tc>
                  <a:txBody>
                    <a:bodyPr/>
                    <a:lstStyle/>
                    <a:p>
                      <a:pPr rtl="0"/>
                      <a:r>
                        <a:rPr lang="en-GB" sz="1600" dirty="0" smtClean="0"/>
                        <a:t>Students divided into small groups to complete investigate task. Each person assigned a subtopic</a:t>
                      </a:r>
                      <a:r>
                        <a:rPr lang="en-GB" sz="1600" baseline="0" dirty="0" smtClean="0"/>
                        <a:t> (1,2,3,4,5). All the 1s/2s/3s etc. group, research the problem, then bring it back to original group.</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dk1"/>
                          </a:solidFill>
                          <a:latin typeface="+mn-lt"/>
                          <a:ea typeface="+mn-ea"/>
                          <a:cs typeface="+mn-cs"/>
                        </a:rPr>
                        <a:t>Voyles</a:t>
                      </a:r>
                      <a:r>
                        <a:rPr lang="en-GB" sz="1000" kern="1200" dirty="0" smtClean="0">
                          <a:solidFill>
                            <a:schemeClr val="dk1"/>
                          </a:solidFill>
                          <a:latin typeface="+mn-lt"/>
                          <a:ea typeface="+mn-ea"/>
                          <a:cs typeface="+mn-cs"/>
                        </a:rPr>
                        <a:t>, E. C., S. F. Bailey and A. M. </a:t>
                      </a:r>
                      <a:r>
                        <a:rPr lang="en-GB" sz="1000" kern="1200" dirty="0" err="1" smtClean="0">
                          <a:solidFill>
                            <a:schemeClr val="dk1"/>
                          </a:solidFill>
                          <a:latin typeface="+mn-lt"/>
                          <a:ea typeface="+mn-ea"/>
                          <a:cs typeface="+mn-cs"/>
                        </a:rPr>
                        <a:t>Durik</a:t>
                      </a:r>
                      <a:r>
                        <a:rPr lang="en-GB" sz="1000" kern="1200" dirty="0" smtClean="0">
                          <a:solidFill>
                            <a:schemeClr val="dk1"/>
                          </a:solidFill>
                          <a:latin typeface="+mn-lt"/>
                          <a:ea typeface="+mn-ea"/>
                          <a:cs typeface="+mn-cs"/>
                        </a:rPr>
                        <a:t> (2015). "New pieces of the jigsaw classroom: increasing accountability to reduce social loafing in student group projects." </a:t>
                      </a:r>
                      <a:r>
                        <a:rPr lang="en-GB" sz="1000" u="sng" kern="1200" dirty="0" smtClean="0">
                          <a:solidFill>
                            <a:schemeClr val="dk1"/>
                          </a:solidFill>
                          <a:latin typeface="+mn-lt"/>
                          <a:ea typeface="+mn-ea"/>
                          <a:cs typeface="+mn-cs"/>
                        </a:rPr>
                        <a:t>The New School Psychology Bulletin </a:t>
                      </a:r>
                      <a:r>
                        <a:rPr lang="en-GB" sz="1000" b="0" u="none" kern="1200" dirty="0" smtClean="0">
                          <a:solidFill>
                            <a:schemeClr val="dk1"/>
                          </a:solidFill>
                          <a:latin typeface="+mn-lt"/>
                          <a:ea typeface="+mn-ea"/>
                          <a:cs typeface="+mn-cs"/>
                        </a:rPr>
                        <a:t>13(1): 11-20.</a:t>
                      </a:r>
                    </a:p>
                    <a:p>
                      <a:pPr rtl="0"/>
                      <a:endParaRPr lang="en-GB" sz="1000" dirty="0"/>
                    </a:p>
                  </a:txBody>
                  <a:tcPr/>
                </a:tc>
                <a:extLst>
                  <a:ext uri="{0D108BD9-81ED-4DB2-BD59-A6C34878D82A}">
                    <a16:rowId xmlns:a16="http://schemas.microsoft.com/office/drawing/2014/main" val="2398204370"/>
                  </a:ext>
                </a:extLst>
              </a:tr>
            </a:tbl>
          </a:graphicData>
        </a:graphic>
      </p:graphicFrame>
    </p:spTree>
    <p:extLst>
      <p:ext uri="{BB962C8B-B14F-4D97-AF65-F5344CB8AC3E}">
        <p14:creationId xmlns:p14="http://schemas.microsoft.com/office/powerpoint/2010/main" val="3016623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3348</TotalTime>
  <Words>1343</Words>
  <Application>Microsoft Office PowerPoint</Application>
  <PresentationFormat>On-screen Show (16:9)</PresentationFormat>
  <Paragraphs>105</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ＭＳ Ｐゴシック</vt:lpstr>
      <vt:lpstr>ヒラギノ角ゴ Pro W3</vt:lpstr>
      <vt:lpstr>Arial</vt:lpstr>
      <vt:lpstr>Calibri</vt:lpstr>
      <vt:lpstr>Helvetica</vt:lpstr>
      <vt:lpstr>Times New Roman</vt:lpstr>
      <vt:lpstr>UoG_PowerPoint_16.9</vt:lpstr>
      <vt:lpstr>Teaching for Active Learning    ASBS L&amp;T seminar, 1st Nov 2018 </vt:lpstr>
      <vt:lpstr>Overview</vt:lpstr>
      <vt:lpstr>What is active learning?</vt:lpstr>
      <vt:lpstr>PowerPoint Presentation</vt:lpstr>
      <vt:lpstr>What is a TEAL space?</vt:lpstr>
      <vt:lpstr>TEAL: St Andrews Building 202 (30) </vt:lpstr>
      <vt:lpstr>TEAL: Wolfson Medical School – Hugh Fraser (60)</vt:lpstr>
      <vt:lpstr>Reflections on using TEAL spaces</vt:lpstr>
      <vt:lpstr>Teaching methods</vt:lpstr>
      <vt:lpstr>Teaching methods</vt:lpstr>
      <vt:lpstr>Teaching methods</vt:lpstr>
      <vt:lpstr>Case studies of active learning</vt:lpstr>
      <vt:lpstr>Group task: Design teaching spaces for the ASBS building</vt:lpstr>
      <vt:lpstr>PowerPoint Presentation</vt:lpstr>
      <vt:lpstr>PowerPoint Presentation</vt:lpstr>
      <vt:lpstr>Questions? 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Vicki Dale</cp:lastModifiedBy>
  <cp:revision>228</cp:revision>
  <cp:lastPrinted>2018-01-15T10:21:59Z</cp:lastPrinted>
  <dcterms:created xsi:type="dcterms:W3CDTF">2016-02-16T11:44:26Z</dcterms:created>
  <dcterms:modified xsi:type="dcterms:W3CDTF">2018-11-01T10:01:49Z</dcterms:modified>
  <cp:category/>
</cp:coreProperties>
</file>