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57" r:id="rId5"/>
    <p:sldId id="371" r:id="rId6"/>
    <p:sldId id="372" r:id="rId7"/>
    <p:sldId id="256" r:id="rId8"/>
    <p:sldId id="370" r:id="rId9"/>
    <p:sldId id="362" r:id="rId10"/>
    <p:sldId id="340" r:id="rId11"/>
    <p:sldId id="360" r:id="rId12"/>
    <p:sldId id="363" r:id="rId13"/>
    <p:sldId id="355" r:id="rId14"/>
    <p:sldId id="361" r:id="rId15"/>
    <p:sldId id="368" r:id="rId16"/>
    <p:sldId id="364" r:id="rId17"/>
    <p:sldId id="365" r:id="rId18"/>
    <p:sldId id="366" r:id="rId19"/>
    <p:sldId id="367" r:id="rId20"/>
    <p:sldId id="369" r:id="rId21"/>
    <p:sldId id="315" r:id="rId22"/>
  </p:sldIdLst>
  <p:sldSz cx="12192000" cy="6858000"/>
  <p:notesSz cx="6858000" cy="9144000"/>
  <p:custDataLst>
    <p:tags r:id="rId24"/>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185A39-6709-D439-C82E-9EF251845259}" name="Ayla Erin Bonfiglio" initials="AB" userId="S::LF358@drc.ngo::cc8975b4-fb1d-4022-8b4c-578e2b44e693" providerId="AD"/>
  <p188:author id="{B4A81260-95C5-341C-89B4-0A68E7124F3D}" name="Chloe Sydney" initials="CS" userId="S::gp960@drc.ngo::f7e34368-e82c-44cf-9ab7-d7baa6a7c688" providerId="AD"/>
  <p188:author id="{BF92E983-A717-062F-51E2-13BCE29413AC}" name="Chloe Sydney" initials="CS" userId="S::GP960@drc.ngo::f7e34368-e82c-44cf-9ab7-d7baa6a7c688" providerId="AD"/>
  <p188:author id="{A3C1C3D2-23ED-7D98-1133-D23B5A5BF111}" name="Francesco Teo Ficcarelli" initials="FF" userId="S::ql874@drc.ngo::79a20baf-0947-497b-acf7-34b2f0a254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m Frouws" initials="BF" lastIdx="13" clrIdx="0">
    <p:extLst>
      <p:ext uri="{19B8F6BF-5375-455C-9EA6-DF929625EA0E}">
        <p15:presenceInfo xmlns:p15="http://schemas.microsoft.com/office/powerpoint/2012/main" userId="33592fb414c7b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1E8"/>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0BF36-401E-485D-947E-C01694EDF713}" v="392" dt="2024-12-11T18:37:10.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16" d="100"/>
          <a:sy n="116"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15D32-591B-4268-BF51-7DDA6E4990A1}" type="datetimeFigureOut">
              <a:rPr lang="en-CH" smtClean="0"/>
              <a:t>12/12/24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DDCE1-0852-420C-A9C0-2E97C82DC75F}" type="slidenum">
              <a:rPr lang="en-CH" smtClean="0"/>
              <a:t>‹#›</a:t>
            </a:fld>
            <a:endParaRPr lang="en-CH"/>
          </a:p>
        </p:txBody>
      </p:sp>
    </p:spTree>
    <p:extLst>
      <p:ext uri="{BB962C8B-B14F-4D97-AF65-F5344CB8AC3E}">
        <p14:creationId xmlns:p14="http://schemas.microsoft.com/office/powerpoint/2010/main" val="196575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AA4AE6CE-D843-480A-9D40-E18E72A386EA}" type="slidenum">
              <a:rPr lang="en-GB" smtClean="0"/>
              <a:t>1</a:t>
            </a:fld>
            <a:endParaRPr lang="en-GB"/>
          </a:p>
        </p:txBody>
      </p:sp>
    </p:spTree>
    <p:extLst>
      <p:ext uri="{BB962C8B-B14F-4D97-AF65-F5344CB8AC3E}">
        <p14:creationId xmlns:p14="http://schemas.microsoft.com/office/powerpoint/2010/main" val="340582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DCDDCE1-0852-420C-A9C0-2E97C82DC75F}" type="slidenum">
              <a:rPr lang="en-CH" smtClean="0"/>
              <a:t>16</a:t>
            </a:fld>
            <a:endParaRPr lang="en-CH"/>
          </a:p>
        </p:txBody>
      </p:sp>
    </p:spTree>
    <p:extLst>
      <p:ext uri="{BB962C8B-B14F-4D97-AF65-F5344CB8AC3E}">
        <p14:creationId xmlns:p14="http://schemas.microsoft.com/office/powerpoint/2010/main" val="188558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1E8C3-16F0-0BAE-3438-B992BCDB6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9215B-AAE5-9849-2C47-47A988D9C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6EFBB-A44D-7689-4892-6D7A7A8F00BF}"/>
              </a:ext>
            </a:extLst>
          </p:cNvPr>
          <p:cNvSpPr>
            <a:spLocks noGrp="1"/>
          </p:cNvSpPr>
          <p:nvPr>
            <p:ph type="body" idx="1"/>
          </p:nvPr>
        </p:nvSpPr>
        <p:spPr/>
        <p:txBody>
          <a:bodyPr/>
          <a:lstStyle/>
          <a:p>
            <a:pPr marL="0" marR="0" lvl="0" indent="0" algn="just">
              <a:spcBef>
                <a:spcPts val="0"/>
              </a:spcBef>
              <a:spcAft>
                <a:spcPts val="0"/>
              </a:spcAft>
              <a:buFont typeface="Symbol" panose="05050102010706020507" pitchFamily="18" charset="2"/>
              <a:buNone/>
            </a:pPr>
            <a:endParaRPr lang="en-US" sz="1200">
              <a:latin typeface="Muli" panose="0200050300000000000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A22DE2-FC6E-D844-B6D0-14FB68EC3CCD}"/>
              </a:ext>
            </a:extLst>
          </p:cNvPr>
          <p:cNvSpPr>
            <a:spLocks noGrp="1"/>
          </p:cNvSpPr>
          <p:nvPr>
            <p:ph type="sldNum" sz="quarter" idx="5"/>
          </p:nvPr>
        </p:nvSpPr>
        <p:spPr/>
        <p:txBody>
          <a:bodyPr/>
          <a:lstStyle/>
          <a:p>
            <a:fld id="{DDCDDCE1-0852-420C-A9C0-2E97C82DC75F}" type="slidenum">
              <a:rPr lang="en-CH" smtClean="0"/>
              <a:t>17</a:t>
            </a:fld>
            <a:endParaRPr lang="en-CH"/>
          </a:p>
        </p:txBody>
      </p:sp>
    </p:spTree>
    <p:extLst>
      <p:ext uri="{BB962C8B-B14F-4D97-AF65-F5344CB8AC3E}">
        <p14:creationId xmlns:p14="http://schemas.microsoft.com/office/powerpoint/2010/main" val="219841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0"/>
              </a:spcAft>
              <a:buFont typeface="Symbol" panose="05050102010706020507" pitchFamily="18" charset="2"/>
              <a:buNone/>
            </a:pPr>
            <a:r>
              <a:rPr lang="en-US" sz="1200" dirty="0">
                <a:latin typeface="Muli" panose="02000503000000000000"/>
                <a:ea typeface="Calibri" panose="020F0502020204030204" pitchFamily="34" charset="0"/>
                <a:cs typeface="Times New Roman" panose="02020603050405020304" pitchFamily="18" charset="0"/>
              </a:rPr>
              <a:t>Picture by ChatGPT</a:t>
            </a:r>
          </a:p>
        </p:txBody>
      </p:sp>
      <p:sp>
        <p:nvSpPr>
          <p:cNvPr id="4" name="Slide Number Placeholder 3"/>
          <p:cNvSpPr>
            <a:spLocks noGrp="1"/>
          </p:cNvSpPr>
          <p:nvPr>
            <p:ph type="sldNum" sz="quarter" idx="5"/>
          </p:nvPr>
        </p:nvSpPr>
        <p:spPr/>
        <p:txBody>
          <a:bodyPr/>
          <a:lstStyle/>
          <a:p>
            <a:fld id="{DDCDDCE1-0852-420C-A9C0-2E97C82DC75F}" type="slidenum">
              <a:rPr lang="en-CH" smtClean="0"/>
              <a:t>4</a:t>
            </a:fld>
            <a:endParaRPr lang="en-CH"/>
          </a:p>
        </p:txBody>
      </p:sp>
    </p:spTree>
    <p:extLst>
      <p:ext uri="{BB962C8B-B14F-4D97-AF65-F5344CB8AC3E}">
        <p14:creationId xmlns:p14="http://schemas.microsoft.com/office/powerpoint/2010/main" val="347996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991F-FEA2-DEEC-4CB5-9ADC6CEA7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C0F00-45C2-69E2-A952-84A5FB5D1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B3B8D-C262-30A7-EA81-3C209D2803AD}"/>
              </a:ext>
            </a:extLst>
          </p:cNvPr>
          <p:cNvSpPr>
            <a:spLocks noGrp="1"/>
          </p:cNvSpPr>
          <p:nvPr>
            <p:ph type="body" idx="1"/>
          </p:nvPr>
        </p:nvSpPr>
        <p:spPr/>
        <p:txBody>
          <a:bodyPr/>
          <a:lstStyle/>
          <a:p>
            <a:pPr marL="0" marR="0" lvl="0" indent="0" algn="just">
              <a:spcBef>
                <a:spcPts val="0"/>
              </a:spcBef>
              <a:spcAft>
                <a:spcPts val="0"/>
              </a:spcAft>
              <a:buFont typeface="Symbol" panose="05050102010706020507" pitchFamily="18" charset="2"/>
              <a:buNone/>
            </a:pPr>
            <a:endParaRPr lang="en-US" sz="1200">
              <a:latin typeface="Muli" panose="0200050300000000000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20FB47B-78FE-148C-E052-28C4F4E85082}"/>
              </a:ext>
            </a:extLst>
          </p:cNvPr>
          <p:cNvSpPr>
            <a:spLocks noGrp="1"/>
          </p:cNvSpPr>
          <p:nvPr>
            <p:ph type="sldNum" sz="quarter" idx="5"/>
          </p:nvPr>
        </p:nvSpPr>
        <p:spPr/>
        <p:txBody>
          <a:bodyPr/>
          <a:lstStyle/>
          <a:p>
            <a:fld id="{DDCDDCE1-0852-420C-A9C0-2E97C82DC75F}" type="slidenum">
              <a:rPr lang="en-CH" smtClean="0"/>
              <a:t>5</a:t>
            </a:fld>
            <a:endParaRPr lang="en-CH"/>
          </a:p>
        </p:txBody>
      </p:sp>
    </p:spTree>
    <p:extLst>
      <p:ext uri="{BB962C8B-B14F-4D97-AF65-F5344CB8AC3E}">
        <p14:creationId xmlns:p14="http://schemas.microsoft.com/office/powerpoint/2010/main" val="108050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Flagship primary quantitative data collection </a:t>
            </a:r>
            <a:r>
              <a:rPr lang="en-US" dirty="0" err="1"/>
              <a:t>programme</a:t>
            </a:r>
            <a:endParaRPr lang="en-US" dirty="0"/>
          </a:p>
        </p:txBody>
      </p:sp>
      <p:sp>
        <p:nvSpPr>
          <p:cNvPr id="4" name="Slide Number Placeholder 3"/>
          <p:cNvSpPr>
            <a:spLocks noGrp="1"/>
          </p:cNvSpPr>
          <p:nvPr>
            <p:ph type="sldNum" sz="quarter" idx="10"/>
          </p:nvPr>
        </p:nvSpPr>
        <p:spPr/>
        <p:txBody>
          <a:bodyPr/>
          <a:lstStyle/>
          <a:p>
            <a:fld id="{AA4AE6CE-D843-480A-9D40-E18E72A386EA}" type="slidenum">
              <a:rPr lang="en-GB" smtClean="0"/>
              <a:t>6</a:t>
            </a:fld>
            <a:endParaRPr lang="en-GB" dirty="0"/>
          </a:p>
        </p:txBody>
      </p:sp>
    </p:spTree>
    <p:extLst>
      <p:ext uri="{BB962C8B-B14F-4D97-AF65-F5344CB8AC3E}">
        <p14:creationId xmlns:p14="http://schemas.microsoft.com/office/powerpoint/2010/main" val="116927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AA4AE6CE-D843-480A-9D40-E18E72A386EA}" type="slidenum">
              <a:rPr lang="en-GB" smtClean="0"/>
              <a:t>7</a:t>
            </a:fld>
            <a:endParaRPr lang="en-GB"/>
          </a:p>
        </p:txBody>
      </p:sp>
    </p:spTree>
    <p:extLst>
      <p:ext uri="{BB962C8B-B14F-4D97-AF65-F5344CB8AC3E}">
        <p14:creationId xmlns:p14="http://schemas.microsoft.com/office/powerpoint/2010/main" val="252925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E6CE-D843-480A-9D40-E18E72A386EA}" type="slidenum">
              <a:rPr lang="en-GB" smtClean="0"/>
              <a:t>8</a:t>
            </a:fld>
            <a:endParaRPr lang="en-GB"/>
          </a:p>
        </p:txBody>
      </p:sp>
    </p:spTree>
    <p:extLst>
      <p:ext uri="{BB962C8B-B14F-4D97-AF65-F5344CB8AC3E}">
        <p14:creationId xmlns:p14="http://schemas.microsoft.com/office/powerpoint/2010/main" val="252233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 this does not mean that a plurality of migrants in Europe are Afghans, just that among respondents Afghans are the largest group. Keep in mind our data is not representative!</a:t>
            </a:r>
            <a:endParaRPr lang="en-CH" dirty="0"/>
          </a:p>
        </p:txBody>
      </p:sp>
      <p:sp>
        <p:nvSpPr>
          <p:cNvPr id="4" name="Slide Number Placeholder 3"/>
          <p:cNvSpPr>
            <a:spLocks noGrp="1"/>
          </p:cNvSpPr>
          <p:nvPr>
            <p:ph type="sldNum" sz="quarter" idx="5"/>
          </p:nvPr>
        </p:nvSpPr>
        <p:spPr/>
        <p:txBody>
          <a:bodyPr/>
          <a:lstStyle/>
          <a:p>
            <a:fld id="{DDCDDCE1-0852-420C-A9C0-2E97C82DC75F}" type="slidenum">
              <a:rPr lang="en-CH" smtClean="0"/>
              <a:t>12</a:t>
            </a:fld>
            <a:endParaRPr lang="en-CH"/>
          </a:p>
        </p:txBody>
      </p:sp>
    </p:spTree>
    <p:extLst>
      <p:ext uri="{BB962C8B-B14F-4D97-AF65-F5344CB8AC3E}">
        <p14:creationId xmlns:p14="http://schemas.microsoft.com/office/powerpoint/2010/main" val="362964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77% is for male Eritreans; 27% is for all respondents.</a:t>
            </a:r>
          </a:p>
        </p:txBody>
      </p:sp>
      <p:sp>
        <p:nvSpPr>
          <p:cNvPr id="4" name="Slide Number Placeholder 3"/>
          <p:cNvSpPr>
            <a:spLocks noGrp="1"/>
          </p:cNvSpPr>
          <p:nvPr>
            <p:ph type="sldNum" sz="quarter" idx="5"/>
          </p:nvPr>
        </p:nvSpPr>
        <p:spPr/>
        <p:txBody>
          <a:bodyPr/>
          <a:lstStyle/>
          <a:p>
            <a:fld id="{DDCDDCE1-0852-420C-A9C0-2E97C82DC75F}" type="slidenum">
              <a:rPr lang="en-CH" smtClean="0"/>
              <a:t>13</a:t>
            </a:fld>
            <a:endParaRPr lang="en-CH"/>
          </a:p>
        </p:txBody>
      </p:sp>
    </p:spTree>
    <p:extLst>
      <p:ext uri="{BB962C8B-B14F-4D97-AF65-F5344CB8AC3E}">
        <p14:creationId xmlns:p14="http://schemas.microsoft.com/office/powerpoint/2010/main" val="334882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notice that in fact this is not as common as you’d expect.</a:t>
            </a:r>
            <a:endParaRPr lang="en-CH" dirty="0"/>
          </a:p>
        </p:txBody>
      </p:sp>
      <p:sp>
        <p:nvSpPr>
          <p:cNvPr id="4" name="Slide Number Placeholder 3"/>
          <p:cNvSpPr>
            <a:spLocks noGrp="1"/>
          </p:cNvSpPr>
          <p:nvPr>
            <p:ph type="sldNum" sz="quarter" idx="5"/>
          </p:nvPr>
        </p:nvSpPr>
        <p:spPr/>
        <p:txBody>
          <a:bodyPr/>
          <a:lstStyle/>
          <a:p>
            <a:fld id="{DDCDDCE1-0852-420C-A9C0-2E97C82DC75F}" type="slidenum">
              <a:rPr lang="en-CH" smtClean="0"/>
              <a:t>15</a:t>
            </a:fld>
            <a:endParaRPr lang="en-CH"/>
          </a:p>
        </p:txBody>
      </p:sp>
    </p:spTree>
    <p:extLst>
      <p:ext uri="{BB962C8B-B14F-4D97-AF65-F5344CB8AC3E}">
        <p14:creationId xmlns:p14="http://schemas.microsoft.com/office/powerpoint/2010/main" val="141407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AC9F-ED03-49C1-9040-2C5844E44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A74D162F-9AAA-4974-9683-7D792B346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68537B1B-05F3-40B1-A103-F15FCED88B4A}"/>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D633E81E-3275-4449-977D-B5FF9182A15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C39186E-3B37-497F-A2D3-C449247538A4}"/>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22986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9D04-FD33-4B74-BC59-69D04555C3CC}"/>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3798BEDE-41A3-4084-9479-4A0CB7A64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D20BE86-AA56-460C-90EA-0AAFAC63D537}"/>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DA6A8EB6-F97C-4782-9C88-C69C8E152FE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4B1CA3E-F31E-4B54-B3AE-7A6FF4F748CA}"/>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178724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0471D-3332-4FFA-8491-FF4DFECA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23A50841-FE8D-4A4F-A67F-C6C104BC0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D772D11-E50E-42F3-8E55-B78ED6F14C40}"/>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9C34652E-6544-4685-9DAA-0266BD18FCD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7CF1F1C-A29F-4626-B1FA-350D056EE0C8}"/>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417568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8445-AC56-48A7-8730-BAE7866147DE}"/>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4FF25BC0-0B22-4B7F-90A2-981A4D4663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B4C40E5-C35D-47F0-84AD-7EE7443434E1}"/>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93344DE7-FC2F-4F97-985B-AD514D3299F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8F46206-A92D-4845-8C79-C89624D55472}"/>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315595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02BA-718F-4329-8C3A-036004803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019C2BBD-2A45-4B2D-A747-146ADF843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5E6C9-06E7-4AF3-A450-5457BC61E8A0}"/>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3A3F7B74-993E-4742-A7B2-7B3CB4A597B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A92DF54-BB47-4BF7-95E6-C68B0605BD1B}"/>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92537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C62D-AE4A-4C46-B0DB-8EE9AE71D8A8}"/>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8B0BE28-B917-4770-81A3-EFA2BFD3D1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11978017-2C66-4070-80BB-E58FE0CC6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E85A0C8-3D3B-41F4-B920-63F5D529B0F6}"/>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6" name="Footer Placeholder 5">
            <a:extLst>
              <a:ext uri="{FF2B5EF4-FFF2-40B4-BE49-F238E27FC236}">
                <a16:creationId xmlns:a16="http://schemas.microsoft.com/office/drawing/2014/main" id="{C6CAA9ED-9907-45FC-B060-C9B057D1578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4420E433-B3C9-49C0-A561-EFE0DD4537BC}"/>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74203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5AE3-6F7C-4A7D-B034-3DA4F9F89EDF}"/>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921A5C70-0896-4D50-BCFE-024AE968A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136354-4D29-4043-A350-0814D0C1C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3159D499-EA97-4A9F-A1F3-9BB1BEF1E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102C04-14E4-4564-9D99-CE98816284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3B840A8F-8F17-4917-A067-9C1E2B5073A7}"/>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8" name="Footer Placeholder 7">
            <a:extLst>
              <a:ext uri="{FF2B5EF4-FFF2-40B4-BE49-F238E27FC236}">
                <a16:creationId xmlns:a16="http://schemas.microsoft.com/office/drawing/2014/main" id="{40D6A038-E7D5-4651-9C4F-12CEFDB298CF}"/>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8C256B27-0C8B-468B-B6AB-F19D5B1C0EC1}"/>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196348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A77D-A197-4B46-A736-C6D64FE6A45C}"/>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F6436E5C-3A97-4CE3-AD66-E229EAD352A5}"/>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4" name="Footer Placeholder 3">
            <a:extLst>
              <a:ext uri="{FF2B5EF4-FFF2-40B4-BE49-F238E27FC236}">
                <a16:creationId xmlns:a16="http://schemas.microsoft.com/office/drawing/2014/main" id="{D363B968-056E-4660-A41B-7D96520D19BE}"/>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FA7F5157-899D-4D1B-8072-23D7004C16FD}"/>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183825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E7329-09D8-45D2-88FC-7DE43152E98A}"/>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3" name="Footer Placeholder 2">
            <a:extLst>
              <a:ext uri="{FF2B5EF4-FFF2-40B4-BE49-F238E27FC236}">
                <a16:creationId xmlns:a16="http://schemas.microsoft.com/office/drawing/2014/main" id="{1830D648-70E4-4CD2-88B6-C11F47151632}"/>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EF9ACCA9-89A1-45F0-8C46-0A7632F5FFF7}"/>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408529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5E17-B54F-43DE-A416-85E8007EF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9649EBA1-21EC-49A7-9D27-D6A6C8B2A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C915C2C3-A795-4F6F-826E-112514E13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9903F-4759-4363-A3E0-9D6C72328EF4}"/>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6" name="Footer Placeholder 5">
            <a:extLst>
              <a:ext uri="{FF2B5EF4-FFF2-40B4-BE49-F238E27FC236}">
                <a16:creationId xmlns:a16="http://schemas.microsoft.com/office/drawing/2014/main" id="{FA9B4156-0C22-4F21-AF4E-F78626F5D0C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0D46F84-7D98-4F20-8C7A-20C543408BB8}"/>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408435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44B5-39F0-497B-988C-0E0D803D8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3B8DC7FB-3D2A-4C1F-8B3B-8F8E821B6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A628EE08-4DEB-4D57-B7B4-D04D3B20B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BB04E-7C5D-4805-8BCB-4B8CB694AF06}"/>
              </a:ext>
            </a:extLst>
          </p:cNvPr>
          <p:cNvSpPr>
            <a:spLocks noGrp="1"/>
          </p:cNvSpPr>
          <p:nvPr>
            <p:ph type="dt" sz="half" idx="10"/>
          </p:nvPr>
        </p:nvSpPr>
        <p:spPr/>
        <p:txBody>
          <a:bodyPr/>
          <a:lstStyle/>
          <a:p>
            <a:fld id="{BFB7F58A-721E-46FA-A00E-3EA858A78328}" type="datetimeFigureOut">
              <a:rPr lang="en-CH" smtClean="0"/>
              <a:t>12/12/24</a:t>
            </a:fld>
            <a:endParaRPr lang="en-CH"/>
          </a:p>
        </p:txBody>
      </p:sp>
      <p:sp>
        <p:nvSpPr>
          <p:cNvPr id="6" name="Footer Placeholder 5">
            <a:extLst>
              <a:ext uri="{FF2B5EF4-FFF2-40B4-BE49-F238E27FC236}">
                <a16:creationId xmlns:a16="http://schemas.microsoft.com/office/drawing/2014/main" id="{1C5BA863-F704-4462-8BD2-CB8AB8CD228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245B1BA-FB21-440D-A5DF-E4C323282905}"/>
              </a:ext>
            </a:extLst>
          </p:cNvPr>
          <p:cNvSpPr>
            <a:spLocks noGrp="1"/>
          </p:cNvSpPr>
          <p:nvPr>
            <p:ph type="sldNum" sz="quarter" idx="12"/>
          </p:nvPr>
        </p:nvSpPr>
        <p:spPr/>
        <p:txBody>
          <a:bodyPr/>
          <a:lstStyle/>
          <a:p>
            <a:fld id="{A16E5E34-C619-47FB-A0AB-8BF756F04EEC}" type="slidenum">
              <a:rPr lang="en-CH" smtClean="0"/>
              <a:t>‹#›</a:t>
            </a:fld>
            <a:endParaRPr lang="en-CH"/>
          </a:p>
        </p:txBody>
      </p:sp>
    </p:spTree>
    <p:extLst>
      <p:ext uri="{BB962C8B-B14F-4D97-AF65-F5344CB8AC3E}">
        <p14:creationId xmlns:p14="http://schemas.microsoft.com/office/powerpoint/2010/main" val="19090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763E5-F18D-4E21-ACCD-1DFA27F05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E86A4283-17B9-44F2-941A-1840BA3E0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579F8A77-ACC3-4650-9EBD-C14C471F8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F58A-721E-46FA-A00E-3EA858A78328}" type="datetimeFigureOut">
              <a:rPr lang="en-CH" smtClean="0"/>
              <a:t>12/12/24</a:t>
            </a:fld>
            <a:endParaRPr lang="en-CH"/>
          </a:p>
        </p:txBody>
      </p:sp>
      <p:sp>
        <p:nvSpPr>
          <p:cNvPr id="5" name="Footer Placeholder 4">
            <a:extLst>
              <a:ext uri="{FF2B5EF4-FFF2-40B4-BE49-F238E27FC236}">
                <a16:creationId xmlns:a16="http://schemas.microsoft.com/office/drawing/2014/main" id="{DAA2C760-FA54-4CC6-91AD-8211EA108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3DAF58D9-051C-4589-8D2A-D90308D9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E5E34-C619-47FB-A0AB-8BF756F04EEC}" type="slidenum">
              <a:rPr lang="en-CH" smtClean="0"/>
              <a:t>‹#›</a:t>
            </a:fld>
            <a:endParaRPr lang="en-CH"/>
          </a:p>
        </p:txBody>
      </p:sp>
    </p:spTree>
    <p:extLst>
      <p:ext uri="{BB962C8B-B14F-4D97-AF65-F5344CB8AC3E}">
        <p14:creationId xmlns:p14="http://schemas.microsoft.com/office/powerpoint/2010/main" val="279471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sv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svg"/><Relationship Id="rId5" Type="http://schemas.openxmlformats.org/officeDocument/2006/relationships/tags" Target="../tags/tag20.xml"/><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tags" Target="../tags/tag19.xml"/><Relationship Id="rId9" Type="http://schemas.openxmlformats.org/officeDocument/2006/relationships/notesSlide" Target="../notesSlides/notesSlide7.xm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sv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5.svg"/><Relationship Id="rId5" Type="http://schemas.openxmlformats.org/officeDocument/2006/relationships/tags" Target="../tags/tag27.xml"/><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tags" Target="../tags/tag26.xml"/><Relationship Id="rId9" Type="http://schemas.openxmlformats.org/officeDocument/2006/relationships/notesSlide" Target="../notesSlides/notesSlide8.xml"/><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0.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7.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6.png"/><Relationship Id="rId5" Type="http://schemas.openxmlformats.org/officeDocument/2006/relationships/tags" Target="../tags/tag34.xml"/><Relationship Id="rId10" Type="http://schemas.openxmlformats.org/officeDocument/2006/relationships/image" Target="../media/image5.svg"/><Relationship Id="rId4" Type="http://schemas.openxmlformats.org/officeDocument/2006/relationships/tags" Target="../tags/tag33.xml"/><Relationship Id="rId9" Type="http://schemas.openxmlformats.org/officeDocument/2006/relationships/image" Target="../media/image4.png"/><Relationship Id="rId1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sv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5.svg"/><Relationship Id="rId5" Type="http://schemas.openxmlformats.org/officeDocument/2006/relationships/tags" Target="../tags/tag41.xml"/><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tags" Target="../tags/tag40.xml"/><Relationship Id="rId9" Type="http://schemas.openxmlformats.org/officeDocument/2006/relationships/notesSlide" Target="../notesSlides/notesSlide9.xml"/><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sv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5.svg"/><Relationship Id="rId5" Type="http://schemas.openxmlformats.org/officeDocument/2006/relationships/tags" Target="../tags/tag48.xml"/><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tags" Target="../tags/tag47.xml"/><Relationship Id="rId9" Type="http://schemas.openxmlformats.org/officeDocument/2006/relationships/notesSlide" Target="../notesSlides/notesSlide10.xml"/><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7.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png"/><Relationship Id="rId5" Type="http://schemas.openxmlformats.org/officeDocument/2006/relationships/tags" Target="../tags/tag6.xml"/><Relationship Id="rId10" Type="http://schemas.openxmlformats.org/officeDocument/2006/relationships/image" Target="../media/image5.sv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0.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7.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6.png"/><Relationship Id="rId5" Type="http://schemas.openxmlformats.org/officeDocument/2006/relationships/tags" Target="../tags/tag13.xml"/><Relationship Id="rId10" Type="http://schemas.openxmlformats.org/officeDocument/2006/relationships/image" Target="../media/image5.svg"/><Relationship Id="rId4" Type="http://schemas.openxmlformats.org/officeDocument/2006/relationships/tags" Target="../tags/tag12.xml"/><Relationship Id="rId9" Type="http://schemas.openxmlformats.org/officeDocument/2006/relationships/image" Target="../media/image4.png"/><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204700" cy="6858000"/>
          </a:xfrm>
          <a:prstGeom prst="rect">
            <a:avLst/>
          </a:prstGeom>
          <a:solidFill>
            <a:srgbClr val="000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3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5988" cy="340857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 y="504000"/>
            <a:ext cx="2496277" cy="1008112"/>
          </a:xfrm>
          <a:prstGeom prst="rect">
            <a:avLst/>
          </a:prstGeom>
        </p:spPr>
      </p:pic>
      <p:sp>
        <p:nvSpPr>
          <p:cNvPr id="12" name="TextBox 11"/>
          <p:cNvSpPr txBox="1"/>
          <p:nvPr/>
        </p:nvSpPr>
        <p:spPr>
          <a:xfrm>
            <a:off x="1440000" y="3600000"/>
            <a:ext cx="9577064" cy="1938992"/>
          </a:xfrm>
          <a:prstGeom prst="rect">
            <a:avLst/>
          </a:prstGeom>
          <a:noFill/>
        </p:spPr>
        <p:txBody>
          <a:bodyPr wrap="square" rtlCol="0">
            <a:spAutoFit/>
          </a:bodyPr>
          <a:lstStyle/>
          <a:p>
            <a:r>
              <a:rPr lang="en-US" sz="6000">
                <a:solidFill>
                  <a:srgbClr val="009CA4"/>
                </a:solidFill>
                <a:latin typeface="Muli Light" charset="0"/>
                <a:ea typeface="Muli Light" charset="0"/>
                <a:cs typeface="Muli Light" charset="0"/>
              </a:rPr>
              <a:t>Mixed Migration Centre</a:t>
            </a:r>
          </a:p>
          <a:p>
            <a:r>
              <a:rPr lang="en-US" sz="6000" b="1">
                <a:solidFill>
                  <a:srgbClr val="009CA4"/>
                </a:solidFill>
                <a:latin typeface="Muli ExtraBold" charset="0"/>
                <a:ea typeface="Muli Light" charset="0"/>
                <a:cs typeface="Muli Light" charset="0"/>
              </a:rPr>
              <a:t>PACES, WP5 Insights</a:t>
            </a:r>
            <a:endParaRPr lang="en-US" sz="6000">
              <a:solidFill>
                <a:srgbClr val="009CA4"/>
              </a:solidFill>
              <a:latin typeface="Muli Light" charset="0"/>
              <a:ea typeface="Muli Light" charset="0"/>
              <a:cs typeface="Muli Light" charset="0"/>
            </a:endParaRPr>
          </a:p>
        </p:txBody>
      </p:sp>
      <p:sp>
        <p:nvSpPr>
          <p:cNvPr id="13" name="TextBox 12"/>
          <p:cNvSpPr txBox="1"/>
          <p:nvPr/>
        </p:nvSpPr>
        <p:spPr>
          <a:xfrm>
            <a:off x="7392145" y="504000"/>
            <a:ext cx="4248471" cy="369332"/>
          </a:xfrm>
          <a:prstGeom prst="rect">
            <a:avLst/>
          </a:prstGeom>
          <a:noFill/>
        </p:spPr>
        <p:txBody>
          <a:bodyPr wrap="square" rtlCol="0">
            <a:spAutoFit/>
          </a:bodyPr>
          <a:lstStyle/>
          <a:p>
            <a:r>
              <a:rPr lang="en-US" b="1">
                <a:solidFill>
                  <a:srgbClr val="009CA4"/>
                </a:solidFill>
                <a:latin typeface="Muli" charset="0"/>
                <a:ea typeface="Muli" charset="0"/>
                <a:cs typeface="Muli" charset="0"/>
              </a:rPr>
              <a:t>3-4 October 2024</a:t>
            </a:r>
          </a:p>
        </p:txBody>
      </p:sp>
      <p:pic>
        <p:nvPicPr>
          <p:cNvPr id="3" name="Picture 2" descr="Diagram&#10;&#10;Description automatically generated">
            <a:extLst>
              <a:ext uri="{FF2B5EF4-FFF2-40B4-BE49-F238E27FC236}">
                <a16:creationId xmlns:a16="http://schemas.microsoft.com/office/drawing/2014/main" id="{B4986332-9F94-3C13-57EC-F0C93A429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2340"/>
            <a:ext cx="12543207" cy="7061826"/>
          </a:xfrm>
          <a:prstGeom prst="rect">
            <a:avLst/>
          </a:prstGeom>
        </p:spPr>
      </p:pic>
      <p:sp>
        <p:nvSpPr>
          <p:cNvPr id="5" name="TextBox 4">
            <a:extLst>
              <a:ext uri="{FF2B5EF4-FFF2-40B4-BE49-F238E27FC236}">
                <a16:creationId xmlns:a16="http://schemas.microsoft.com/office/drawing/2014/main" id="{687CD460-C384-E233-6100-C417DF385FA6}"/>
              </a:ext>
            </a:extLst>
          </p:cNvPr>
          <p:cNvSpPr txBox="1"/>
          <p:nvPr/>
        </p:nvSpPr>
        <p:spPr>
          <a:xfrm>
            <a:off x="879923" y="4970104"/>
            <a:ext cx="6512222" cy="1323439"/>
          </a:xfrm>
          <a:prstGeom prst="rect">
            <a:avLst/>
          </a:prstGeom>
          <a:noFill/>
        </p:spPr>
        <p:txBody>
          <a:bodyPr wrap="square" rtlCol="0">
            <a:spAutoFit/>
          </a:bodyPr>
          <a:lstStyle/>
          <a:p>
            <a:r>
              <a:rPr lang="en-US" sz="2000" dirty="0">
                <a:solidFill>
                  <a:schemeClr val="bg1"/>
                </a:solidFill>
                <a:latin typeface="Muli" panose="02000503000000000000" pitchFamily="2" charset="77"/>
              </a:rPr>
              <a:t>Empowering Migration Researchers</a:t>
            </a:r>
          </a:p>
          <a:p>
            <a:r>
              <a:rPr lang="en-US" sz="2000" dirty="0">
                <a:solidFill>
                  <a:schemeClr val="bg1"/>
                </a:solidFill>
                <a:latin typeface="Muli" panose="02000503000000000000" pitchFamily="2" charset="77"/>
              </a:rPr>
              <a:t>12 December 2024</a:t>
            </a:r>
          </a:p>
          <a:p>
            <a:endParaRPr lang="en-US" sz="2000" dirty="0">
              <a:solidFill>
                <a:schemeClr val="bg1"/>
              </a:solidFill>
              <a:latin typeface="Muli" panose="02000503000000000000" pitchFamily="2" charset="77"/>
            </a:endParaRPr>
          </a:p>
          <a:p>
            <a:r>
              <a:rPr lang="en-US" sz="2000" dirty="0">
                <a:solidFill>
                  <a:schemeClr val="bg1"/>
                </a:solidFill>
                <a:latin typeface="Muli" panose="02000503000000000000" pitchFamily="2" charset="77"/>
              </a:rPr>
              <a:t>Chloe Sydney – Global 4Mi and Data Coordinator</a:t>
            </a:r>
          </a:p>
        </p:txBody>
      </p:sp>
    </p:spTree>
    <p:extLst>
      <p:ext uri="{BB962C8B-B14F-4D97-AF65-F5344CB8AC3E}">
        <p14:creationId xmlns:p14="http://schemas.microsoft.com/office/powerpoint/2010/main" val="227638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7A9BB8-9C24-0B4E-158C-F5F2EE7BD782}"/>
              </a:ext>
            </a:extLst>
          </p:cNvPr>
          <p:cNvPicPr>
            <a:picLocks noChangeAspect="1"/>
          </p:cNvPicPr>
          <p:nvPr/>
        </p:nvPicPr>
        <p:blipFill>
          <a:blip r:embed="rId2"/>
          <a:stretch>
            <a:fillRect/>
          </a:stretch>
        </p:blipFill>
        <p:spPr>
          <a:xfrm rot="466323">
            <a:off x="5654092" y="1976140"/>
            <a:ext cx="3088757" cy="4443692"/>
          </a:xfrm>
          <a:prstGeom prst="rect">
            <a:avLst/>
          </a:prstGeom>
        </p:spPr>
      </p:pic>
      <p:pic>
        <p:nvPicPr>
          <p:cNvPr id="2" name="Picture 1">
            <a:extLst>
              <a:ext uri="{FF2B5EF4-FFF2-40B4-BE49-F238E27FC236}">
                <a16:creationId xmlns:a16="http://schemas.microsoft.com/office/drawing/2014/main" id="{A3AE45F8-66AA-412D-971E-55EEBAFBC1DA}"/>
              </a:ext>
            </a:extLst>
          </p:cNvPr>
          <p:cNvPicPr>
            <a:picLocks noChangeAspect="1"/>
          </p:cNvPicPr>
          <p:nvPr/>
        </p:nvPicPr>
        <p:blipFill>
          <a:blip r:embed="rId3"/>
          <a:stretch>
            <a:fillRect/>
          </a:stretch>
        </p:blipFill>
        <p:spPr>
          <a:xfrm>
            <a:off x="479376" y="404664"/>
            <a:ext cx="1313199" cy="504056"/>
          </a:xfrm>
          <a:prstGeom prst="rect">
            <a:avLst/>
          </a:prstGeom>
        </p:spPr>
      </p:pic>
      <p:sp>
        <p:nvSpPr>
          <p:cNvPr id="3" name="Title 5">
            <a:extLst>
              <a:ext uri="{FF2B5EF4-FFF2-40B4-BE49-F238E27FC236}">
                <a16:creationId xmlns:a16="http://schemas.microsoft.com/office/drawing/2014/main" id="{7C06897D-E3B2-48DC-ACE4-84D92F4B34C1}"/>
              </a:ext>
            </a:extLst>
          </p:cNvPr>
          <p:cNvSpPr txBox="1">
            <a:spLocks/>
          </p:cNvSpPr>
          <p:nvPr/>
        </p:nvSpPr>
        <p:spPr>
          <a:xfrm>
            <a:off x="331200" y="1292400"/>
            <a:ext cx="10814992" cy="99060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9999"/>
                </a:solidFill>
                <a:latin typeface="Muli"/>
                <a:ea typeface="Muli" charset="0"/>
                <a:cs typeface="Muli" charset="0"/>
              </a:rPr>
              <a:t>Recent highlights and insights</a:t>
            </a:r>
            <a:endParaRPr lang="en-GB" sz="4000" b="1">
              <a:solidFill>
                <a:srgbClr val="009999"/>
              </a:solidFill>
              <a:latin typeface="Muli"/>
              <a:ea typeface="Muli" charset="0"/>
              <a:cs typeface="Muli" charset="0"/>
            </a:endParaRPr>
          </a:p>
        </p:txBody>
      </p:sp>
      <p:pic>
        <p:nvPicPr>
          <p:cNvPr id="10" name="Picture 9">
            <a:extLst>
              <a:ext uri="{FF2B5EF4-FFF2-40B4-BE49-F238E27FC236}">
                <a16:creationId xmlns:a16="http://schemas.microsoft.com/office/drawing/2014/main" id="{28F34220-D499-9E12-0DDE-C1008EA7EFF2}"/>
              </a:ext>
            </a:extLst>
          </p:cNvPr>
          <p:cNvPicPr>
            <a:picLocks noChangeAspect="1"/>
          </p:cNvPicPr>
          <p:nvPr/>
        </p:nvPicPr>
        <p:blipFill>
          <a:blip r:embed="rId4"/>
          <a:stretch>
            <a:fillRect/>
          </a:stretch>
        </p:blipFill>
        <p:spPr>
          <a:xfrm rot="20891483">
            <a:off x="339487" y="2378520"/>
            <a:ext cx="4481718" cy="3175000"/>
          </a:xfrm>
          <a:prstGeom prst="rect">
            <a:avLst/>
          </a:prstGeom>
        </p:spPr>
      </p:pic>
      <p:pic>
        <p:nvPicPr>
          <p:cNvPr id="8" name="Picture 7">
            <a:extLst>
              <a:ext uri="{FF2B5EF4-FFF2-40B4-BE49-F238E27FC236}">
                <a16:creationId xmlns:a16="http://schemas.microsoft.com/office/drawing/2014/main" id="{0FD2CC34-70F0-E04A-9876-634C6AB4F76A}"/>
              </a:ext>
            </a:extLst>
          </p:cNvPr>
          <p:cNvPicPr>
            <a:picLocks noChangeAspect="1"/>
          </p:cNvPicPr>
          <p:nvPr/>
        </p:nvPicPr>
        <p:blipFill>
          <a:blip r:embed="rId5"/>
          <a:stretch>
            <a:fillRect/>
          </a:stretch>
        </p:blipFill>
        <p:spPr>
          <a:xfrm rot="178776">
            <a:off x="2980717" y="2100919"/>
            <a:ext cx="2985248" cy="4271147"/>
          </a:xfrm>
          <a:prstGeom prst="rect">
            <a:avLst/>
          </a:prstGeom>
        </p:spPr>
      </p:pic>
      <p:pic>
        <p:nvPicPr>
          <p:cNvPr id="14" name="Picture 13">
            <a:extLst>
              <a:ext uri="{FF2B5EF4-FFF2-40B4-BE49-F238E27FC236}">
                <a16:creationId xmlns:a16="http://schemas.microsoft.com/office/drawing/2014/main" id="{427B5FB3-C20F-3C59-7E7C-3ED5AA34A098}"/>
              </a:ext>
            </a:extLst>
          </p:cNvPr>
          <p:cNvPicPr>
            <a:picLocks noChangeAspect="1"/>
          </p:cNvPicPr>
          <p:nvPr/>
        </p:nvPicPr>
        <p:blipFill>
          <a:blip r:embed="rId6"/>
          <a:stretch>
            <a:fillRect/>
          </a:stretch>
        </p:blipFill>
        <p:spPr>
          <a:xfrm rot="21267492">
            <a:off x="8456571" y="1787700"/>
            <a:ext cx="3170045" cy="4443692"/>
          </a:xfrm>
          <a:prstGeom prst="rect">
            <a:avLst/>
          </a:prstGeom>
        </p:spPr>
      </p:pic>
    </p:spTree>
    <p:extLst>
      <p:ext uri="{BB962C8B-B14F-4D97-AF65-F5344CB8AC3E}">
        <p14:creationId xmlns:p14="http://schemas.microsoft.com/office/powerpoint/2010/main" val="351921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A9D13-4901-EACC-672E-B07D174AC159}"/>
              </a:ext>
            </a:extLst>
          </p:cNvPr>
          <p:cNvPicPr>
            <a:picLocks noChangeAspect="1"/>
          </p:cNvPicPr>
          <p:nvPr/>
        </p:nvPicPr>
        <p:blipFill>
          <a:blip r:embed="rId2"/>
          <a:srcRect l="57" t="1313" r="810" b="550"/>
          <a:stretch/>
        </p:blipFill>
        <p:spPr>
          <a:xfrm>
            <a:off x="565150" y="1320800"/>
            <a:ext cx="9328150" cy="5219700"/>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00F68AC5-DEFE-9930-B838-3377F351DCE6}"/>
              </a:ext>
            </a:extLst>
          </p:cNvPr>
          <p:cNvSpPr txBox="1">
            <a:spLocks/>
          </p:cNvSpPr>
          <p:nvPr/>
        </p:nvSpPr>
        <p:spPr>
          <a:xfrm>
            <a:off x="3779775" y="508093"/>
            <a:ext cx="10613884" cy="11060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9999"/>
                </a:solidFill>
                <a:latin typeface="Muli" charset="0"/>
                <a:ea typeface="Muli" charset="0"/>
                <a:cs typeface="Muli" charset="0"/>
              </a:rPr>
              <a:t>4Mi Interactive</a:t>
            </a:r>
          </a:p>
        </p:txBody>
      </p:sp>
      <p:pic>
        <p:nvPicPr>
          <p:cNvPr id="7" name="Picture 6">
            <a:extLst>
              <a:ext uri="{FF2B5EF4-FFF2-40B4-BE49-F238E27FC236}">
                <a16:creationId xmlns:a16="http://schemas.microsoft.com/office/drawing/2014/main" id="{F36C1231-E717-4D61-1DB8-1D91E72EB7B6}"/>
              </a:ext>
            </a:extLst>
          </p:cNvPr>
          <p:cNvPicPr>
            <a:picLocks noChangeAspect="1"/>
          </p:cNvPicPr>
          <p:nvPr/>
        </p:nvPicPr>
        <p:blipFill>
          <a:blip r:embed="rId3"/>
          <a:stretch>
            <a:fillRect/>
          </a:stretch>
        </p:blipFill>
        <p:spPr>
          <a:xfrm>
            <a:off x="631776" y="557064"/>
            <a:ext cx="1313199" cy="504056"/>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8CC28567-BA49-5A83-9F3D-23867013A9C3}"/>
              </a:ext>
            </a:extLst>
          </p:cNvPr>
          <p:cNvPicPr>
            <a:picLocks noChangeAspect="1"/>
          </p:cNvPicPr>
          <p:nvPr/>
        </p:nvPicPr>
        <p:blipFill>
          <a:blip r:embed="rId4"/>
          <a:stretch>
            <a:fillRect/>
          </a:stretch>
        </p:blipFill>
        <p:spPr>
          <a:xfrm>
            <a:off x="10251586" y="233362"/>
            <a:ext cx="1653443" cy="1653199"/>
          </a:xfrm>
          <a:prstGeom prst="rect">
            <a:avLst/>
          </a:prstGeom>
        </p:spPr>
      </p:pic>
    </p:spTree>
    <p:extLst>
      <p:ext uri="{BB962C8B-B14F-4D97-AF65-F5344CB8AC3E}">
        <p14:creationId xmlns:p14="http://schemas.microsoft.com/office/powerpoint/2010/main" val="8210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A2BA4E3-2EBC-CECA-FBA6-59ECC39DC83B}"/>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BF0A69B1-FF6F-DC61-3E3C-09A18C9C24D4}"/>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A6257C6A-4658-4AF2-1827-AEE6FFBEA5A6}"/>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E2C3A970-F2C9-F61E-31CE-8F0BC1050EBF}"/>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3BBB13FC-4629-A45D-3C95-3892DDE31824}"/>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400" b="1">
                <a:solidFill>
                  <a:srgbClr val="5B5B5B"/>
                </a:solidFill>
              </a:rPr>
              <a:t>Which nationality accounts for the highest percentage of respondents interviewed in Europe?</a:t>
            </a:r>
            <a:endParaRPr lang="en-CH" sz="3400" b="1">
              <a:solidFill>
                <a:srgbClr val="5B5B5B"/>
              </a:solidFill>
            </a:endParaRPr>
          </a:p>
        </p:txBody>
      </p:sp>
      <p:sp>
        <p:nvSpPr>
          <p:cNvPr id="10" name="Rectangle 9">
            <a:extLst>
              <a:ext uri="{FF2B5EF4-FFF2-40B4-BE49-F238E27FC236}">
                <a16:creationId xmlns:a16="http://schemas.microsoft.com/office/drawing/2014/main" id="{0CDAD9A9-F231-B9E7-D9DF-4BB34A7A94DE}"/>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5836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9"/>
                                        </p:tgtEl>
                                      </p:cBhvr>
                                    </p:animEffect>
                                    <p:animScale>
                                      <p:cBhvr>
                                        <p:cTn id="17"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E8CE14-7132-D6A8-629B-2C977E6086F8}"/>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5D1CA04E-C48A-9AB2-CDD8-322C6A1C201F}"/>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3DFD51BF-6CB2-35DA-600E-D8645E431EF8}"/>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6368E22E-B201-9E5B-1A18-796A3B1980D9}"/>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94BBF2F2-0F55-019A-4BEF-6BC5D644C877}"/>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What percentage of respondents from Eritrea cite 'rights and freedoms' as a reason for migration?</a:t>
            </a:r>
            <a:endParaRPr lang="en-CH" sz="3200" b="1">
              <a:solidFill>
                <a:srgbClr val="5B5B5B"/>
              </a:solidFill>
            </a:endParaRPr>
          </a:p>
        </p:txBody>
      </p:sp>
      <p:sp>
        <p:nvSpPr>
          <p:cNvPr id="10" name="Rectangle 9">
            <a:extLst>
              <a:ext uri="{FF2B5EF4-FFF2-40B4-BE49-F238E27FC236}">
                <a16:creationId xmlns:a16="http://schemas.microsoft.com/office/drawing/2014/main" id="{4584DBC0-33A6-C0D6-6ED6-9780928BFA59}"/>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9643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BCC248-5AC5-0FD4-8C78-738D00837E33}"/>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EB32A8F4-A526-9568-D050-88B026DAB89A}"/>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AEE69267-D9AF-3B8F-9C8D-86E6020A787F}"/>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70181C62-06F0-F047-D6C5-79B5035F1D4A}"/>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F921A03D-27AF-E9C9-82F4-576A71B269DF}"/>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What is the main risk for children according to respondents in Latin America and the Caribbean?</a:t>
            </a:r>
            <a:endParaRPr lang="en-CH" sz="3200" b="1">
              <a:solidFill>
                <a:srgbClr val="5B5B5B"/>
              </a:solidFill>
            </a:endParaRPr>
          </a:p>
        </p:txBody>
      </p:sp>
      <p:sp>
        <p:nvSpPr>
          <p:cNvPr id="10" name="Rectangle 9">
            <a:extLst>
              <a:ext uri="{FF2B5EF4-FFF2-40B4-BE49-F238E27FC236}">
                <a16:creationId xmlns:a16="http://schemas.microsoft.com/office/drawing/2014/main" id="{53AD7886-CF53-B62E-E094-198226C1A83F}"/>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18044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E092B-1B96-1EA1-8885-71170EF19859}"/>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F9AFCA37-F8F5-DAEA-6D0D-8DAD6C2F51E2}"/>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DEB273E9-5E71-7529-6D15-CBBC32519CA1}"/>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3FB1A3A2-E197-8DAA-4125-D5A38EDC499D}"/>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C352D006-BB2F-2CD1-3C39-89304A8C9A60}"/>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900" b="1">
                <a:solidFill>
                  <a:srgbClr val="5B5B5B"/>
                </a:solidFill>
              </a:rPr>
              <a:t>In which of these countries of interview do respondents most feel they were misled by their smugglers?</a:t>
            </a:r>
            <a:endParaRPr lang="en-CH" sz="2900" b="1">
              <a:solidFill>
                <a:srgbClr val="5B5B5B"/>
              </a:solidFill>
            </a:endParaRPr>
          </a:p>
        </p:txBody>
      </p:sp>
      <p:sp>
        <p:nvSpPr>
          <p:cNvPr id="10" name="Rectangle 9">
            <a:extLst>
              <a:ext uri="{FF2B5EF4-FFF2-40B4-BE49-F238E27FC236}">
                <a16:creationId xmlns:a16="http://schemas.microsoft.com/office/drawing/2014/main" id="{89566ED4-86A9-1640-0449-0F478F872003}"/>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24578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DC7957-E609-7E0B-D64F-4D7D3534423C}"/>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0DBE27CC-0D82-251B-53B7-8039E6204C36}"/>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AAE8D386-345B-88D0-E0F4-063914010DC9}"/>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7E81CABD-DDA2-5D8A-AD9E-E2859E9B2F66}"/>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59E56CF7-A08A-0D8F-4B8C-D4892995B38D}"/>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Among women aged 18-24 interviewed in 2023, how many would have started their journey knowing what they know now?</a:t>
            </a:r>
            <a:endParaRPr lang="en-CH" sz="2400" b="1">
              <a:solidFill>
                <a:srgbClr val="5B5B5B"/>
              </a:solidFill>
            </a:endParaRPr>
          </a:p>
        </p:txBody>
      </p:sp>
      <p:sp>
        <p:nvSpPr>
          <p:cNvPr id="10" name="Rectangle 9">
            <a:extLst>
              <a:ext uri="{FF2B5EF4-FFF2-40B4-BE49-F238E27FC236}">
                <a16:creationId xmlns:a16="http://schemas.microsoft.com/office/drawing/2014/main" id="{B7B227B3-8759-1EE2-29E1-91236074FFCE}"/>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2445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9"/>
                                        </p:tgtEl>
                                      </p:cBhvr>
                                    </p:animEffect>
                                    <p:animScale>
                                      <p:cBhvr>
                                        <p:cTn id="17"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A45C-5E70-0300-181A-995CE47BB7EB}"/>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9DF2C8B3-47C6-1ED0-C92C-53A94E68E021}"/>
              </a:ext>
            </a:extLst>
          </p:cNvPr>
          <p:cNvSpPr txBox="1">
            <a:spLocks/>
          </p:cNvSpPr>
          <p:nvPr/>
        </p:nvSpPr>
        <p:spPr>
          <a:xfrm>
            <a:off x="4272584" y="2731686"/>
            <a:ext cx="3646831"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9999"/>
                </a:solidFill>
                <a:latin typeface="Muli" charset="0"/>
                <a:ea typeface="Muli" charset="0"/>
                <a:cs typeface="Muli" charset="0"/>
              </a:rPr>
              <a:t>Questions?</a:t>
            </a:r>
          </a:p>
        </p:txBody>
      </p:sp>
      <p:sp>
        <p:nvSpPr>
          <p:cNvPr id="5" name="Content Placeholder 9">
            <a:extLst>
              <a:ext uri="{FF2B5EF4-FFF2-40B4-BE49-F238E27FC236}">
                <a16:creationId xmlns:a16="http://schemas.microsoft.com/office/drawing/2014/main" id="{5A3C8E09-8586-F8CA-876C-4683FDA453F0}"/>
              </a:ext>
            </a:extLst>
          </p:cNvPr>
          <p:cNvSpPr txBox="1">
            <a:spLocks/>
          </p:cNvSpPr>
          <p:nvPr/>
        </p:nvSpPr>
        <p:spPr>
          <a:xfrm>
            <a:off x="494675" y="2412060"/>
            <a:ext cx="12562189" cy="47502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atin typeface="Muli" charset="0"/>
              <a:ea typeface="Muli" charset="0"/>
              <a:cs typeface="Muli" charset="0"/>
            </a:endParaRPr>
          </a:p>
          <a:p>
            <a:pPr lvl="1"/>
            <a:endParaRPr lang="en-US" sz="2200">
              <a:latin typeface="Muli" charset="0"/>
              <a:ea typeface="Muli" charset="0"/>
              <a:cs typeface="Muli" charset="0"/>
            </a:endParaRPr>
          </a:p>
          <a:p>
            <a:endParaRPr lang="en-US"/>
          </a:p>
          <a:p>
            <a:endParaRPr lang="en-US"/>
          </a:p>
        </p:txBody>
      </p:sp>
      <p:pic>
        <p:nvPicPr>
          <p:cNvPr id="6" name="Picture 5">
            <a:extLst>
              <a:ext uri="{FF2B5EF4-FFF2-40B4-BE49-F238E27FC236}">
                <a16:creationId xmlns:a16="http://schemas.microsoft.com/office/drawing/2014/main" id="{877C4456-9FFA-514D-1477-D2D03C01E2EF}"/>
              </a:ext>
            </a:extLst>
          </p:cNvPr>
          <p:cNvPicPr>
            <a:picLocks noChangeAspect="1"/>
          </p:cNvPicPr>
          <p:nvPr/>
        </p:nvPicPr>
        <p:blipFill>
          <a:blip r:embed="rId3"/>
          <a:stretch>
            <a:fillRect/>
          </a:stretch>
        </p:blipFill>
        <p:spPr>
          <a:xfrm>
            <a:off x="479376" y="404664"/>
            <a:ext cx="1313199" cy="504056"/>
          </a:xfrm>
          <a:prstGeom prst="rect">
            <a:avLst/>
          </a:prstGeom>
        </p:spPr>
      </p:pic>
      <p:grpSp>
        <p:nvGrpSpPr>
          <p:cNvPr id="2" name="Group 1">
            <a:extLst>
              <a:ext uri="{FF2B5EF4-FFF2-40B4-BE49-F238E27FC236}">
                <a16:creationId xmlns:a16="http://schemas.microsoft.com/office/drawing/2014/main" id="{F9AA4FCB-896F-8CA3-F8C6-828488045EA3}"/>
              </a:ext>
            </a:extLst>
          </p:cNvPr>
          <p:cNvGrpSpPr/>
          <p:nvPr/>
        </p:nvGrpSpPr>
        <p:grpSpPr>
          <a:xfrm>
            <a:off x="0" y="6023112"/>
            <a:ext cx="12192000" cy="834888"/>
            <a:chOff x="0" y="6023112"/>
            <a:chExt cx="12192000" cy="834888"/>
          </a:xfrm>
        </p:grpSpPr>
        <p:sp>
          <p:nvSpPr>
            <p:cNvPr id="3" name="Rectangle 2">
              <a:extLst>
                <a:ext uri="{FF2B5EF4-FFF2-40B4-BE49-F238E27FC236}">
                  <a16:creationId xmlns:a16="http://schemas.microsoft.com/office/drawing/2014/main" id="{89F6C39D-8B74-6DDF-DBD7-37948E7498BD}"/>
                </a:ext>
              </a:extLst>
            </p:cNvPr>
            <p:cNvSpPr/>
            <p:nvPr/>
          </p:nvSpPr>
          <p:spPr>
            <a:xfrm>
              <a:off x="0" y="6023112"/>
              <a:ext cx="12192000" cy="834888"/>
            </a:xfrm>
            <a:prstGeom prst="rect">
              <a:avLst/>
            </a:prstGeom>
            <a:solidFill>
              <a:srgbClr val="02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29AA5"/>
                </a:solidFill>
              </a:endParaRPr>
            </a:p>
          </p:txBody>
        </p:sp>
        <p:pic>
          <p:nvPicPr>
            <p:cNvPr id="7" name="Picture 6" descr="Diagram&#10;&#10;Description automatically generated">
              <a:extLst>
                <a:ext uri="{FF2B5EF4-FFF2-40B4-BE49-F238E27FC236}">
                  <a16:creationId xmlns:a16="http://schemas.microsoft.com/office/drawing/2014/main" id="{D6567E0D-E045-2BA6-045E-E5549AFAC39F}"/>
                </a:ext>
              </a:extLst>
            </p:cNvPr>
            <p:cNvPicPr>
              <a:picLocks noChangeAspect="1"/>
            </p:cNvPicPr>
            <p:nvPr/>
          </p:nvPicPr>
          <p:blipFill rotWithShape="1">
            <a:blip r:embed="rId4">
              <a:extLst>
                <a:ext uri="{28A0092B-C50C-407E-A947-70E740481C1C}">
                  <a14:useLocalDpi xmlns:a14="http://schemas.microsoft.com/office/drawing/2010/main" val="0"/>
                </a:ext>
              </a:extLst>
            </a:blip>
            <a:srcRect t="28205"/>
            <a:stretch/>
          </p:blipFill>
          <p:spPr>
            <a:xfrm>
              <a:off x="10126496" y="6023112"/>
              <a:ext cx="2065503" cy="834887"/>
            </a:xfrm>
            <a:prstGeom prst="rect">
              <a:avLst/>
            </a:prstGeom>
          </p:spPr>
        </p:pic>
      </p:grpSp>
    </p:spTree>
    <p:extLst>
      <p:ext uri="{BB962C8B-B14F-4D97-AF65-F5344CB8AC3E}">
        <p14:creationId xmlns:p14="http://schemas.microsoft.com/office/powerpoint/2010/main" val="58480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204700" cy="6858000"/>
          </a:xfrm>
          <a:prstGeom prst="rect">
            <a:avLst/>
          </a:prstGeom>
          <a:solidFill>
            <a:srgbClr val="000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3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5988" cy="340857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 y="504000"/>
            <a:ext cx="2496277" cy="1008112"/>
          </a:xfrm>
          <a:prstGeom prst="rect">
            <a:avLst/>
          </a:prstGeom>
        </p:spPr>
      </p:pic>
      <p:sp>
        <p:nvSpPr>
          <p:cNvPr id="13" name="TextBox 12"/>
          <p:cNvSpPr txBox="1"/>
          <p:nvPr/>
        </p:nvSpPr>
        <p:spPr>
          <a:xfrm>
            <a:off x="3863752" y="135790"/>
            <a:ext cx="8328248" cy="1892826"/>
          </a:xfrm>
          <a:prstGeom prst="rect">
            <a:avLst/>
          </a:prstGeom>
          <a:noFill/>
        </p:spPr>
        <p:txBody>
          <a:bodyPr wrap="square" rtlCol="0">
            <a:spAutoFit/>
          </a:bodyPr>
          <a:lstStyle/>
          <a:p>
            <a:endParaRPr lang="en-US" b="1">
              <a:solidFill>
                <a:srgbClr val="009CA4"/>
              </a:solidFill>
              <a:latin typeface="Muli" charset="0"/>
              <a:ea typeface="Muli" charset="0"/>
              <a:cs typeface="Muli" charset="0"/>
            </a:endParaRPr>
          </a:p>
          <a:p>
            <a:r>
              <a:rPr lang="en-US" sz="2300">
                <a:solidFill>
                  <a:srgbClr val="009CA4"/>
                </a:solidFill>
                <a:latin typeface="Muli "/>
                <a:ea typeface="Muli Black" charset="0"/>
                <a:cs typeface="Muli Black" charset="0"/>
              </a:rPr>
              <a:t>Contact: chloe.sydney@mixedmigration.org</a:t>
            </a:r>
          </a:p>
          <a:p>
            <a:endParaRPr lang="en-US" sz="1200">
              <a:solidFill>
                <a:srgbClr val="009CA4"/>
              </a:solidFill>
              <a:latin typeface="Muli" panose="00000500000000000000" pitchFamily="2" charset="0"/>
              <a:ea typeface="Muli" charset="0"/>
              <a:cs typeface="Muli" charset="0"/>
            </a:endParaRPr>
          </a:p>
          <a:p>
            <a:r>
              <a:rPr lang="en-US" sz="4000">
                <a:solidFill>
                  <a:srgbClr val="009CA4"/>
                </a:solidFill>
                <a:latin typeface="Muli" panose="00000500000000000000" pitchFamily="2" charset="0"/>
                <a:ea typeface="Muli" charset="0"/>
                <a:cs typeface="Muli" charset="0"/>
              </a:rPr>
              <a:t>www.</a:t>
            </a:r>
            <a:r>
              <a:rPr lang="en-US" sz="4000">
                <a:solidFill>
                  <a:srgbClr val="009CA4"/>
                </a:solidFill>
                <a:latin typeface="Muli" panose="00000500000000000000" pitchFamily="2" charset="0"/>
                <a:ea typeface="Muli Black" charset="0"/>
                <a:cs typeface="Muli Black" charset="0"/>
              </a:rPr>
              <a:t>mixedmigration.org/4mi</a:t>
            </a:r>
          </a:p>
          <a:p>
            <a:endParaRPr lang="en-US" sz="2400">
              <a:solidFill>
                <a:srgbClr val="009CA4"/>
              </a:solidFill>
              <a:latin typeface="Muli Black" charset="0"/>
              <a:ea typeface="Muli Black" charset="0"/>
              <a:cs typeface="Muli Black" charset="0"/>
            </a:endParaRPr>
          </a:p>
        </p:txBody>
      </p:sp>
      <p:sp>
        <p:nvSpPr>
          <p:cNvPr id="7" name="TextBox 6">
            <a:extLst>
              <a:ext uri="{FF2B5EF4-FFF2-40B4-BE49-F238E27FC236}">
                <a16:creationId xmlns:a16="http://schemas.microsoft.com/office/drawing/2014/main" id="{82C92F45-D174-4B0D-91DA-2C58016DFDF8}"/>
              </a:ext>
            </a:extLst>
          </p:cNvPr>
          <p:cNvSpPr txBox="1"/>
          <p:nvPr/>
        </p:nvSpPr>
        <p:spPr>
          <a:xfrm>
            <a:off x="504000" y="3229000"/>
            <a:ext cx="8832360" cy="3046988"/>
          </a:xfrm>
          <a:prstGeom prst="rect">
            <a:avLst/>
          </a:prstGeom>
          <a:noFill/>
        </p:spPr>
        <p:txBody>
          <a:bodyPr wrap="square" rtlCol="0">
            <a:spAutoFit/>
          </a:bodyPr>
          <a:lstStyle/>
          <a:p>
            <a:r>
              <a:rPr lang="en-US" sz="2400">
                <a:solidFill>
                  <a:schemeClr val="bg1"/>
                </a:solidFill>
                <a:latin typeface="Muli" panose="02000503000000000000"/>
              </a:rPr>
              <a:t>MMC is a leading source for independent and high-quality data, research, analysis and expertise on mixed migration. MMC aims to increase understanding of mixed migration, to positively impact global and regional migration policies, to inform evidence-based protection responses for people on the move and to stimulate forward thinking in public and policy debates on mixed migration. MMC’s overarching focus is on human rights and protection for all people on the move</a:t>
            </a:r>
            <a:endParaRPr lang="en-US" sz="2400">
              <a:solidFill>
                <a:schemeClr val="bg1"/>
              </a:solidFill>
              <a:latin typeface="Muli" panose="02000503000000000000"/>
              <a:ea typeface="Muli Light" charset="0"/>
              <a:cs typeface="Muli Light" charset="0"/>
            </a:endParaRPr>
          </a:p>
        </p:txBody>
      </p:sp>
    </p:spTree>
    <p:extLst>
      <p:ext uri="{BB962C8B-B14F-4D97-AF65-F5344CB8AC3E}">
        <p14:creationId xmlns:p14="http://schemas.microsoft.com/office/powerpoint/2010/main" val="43790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0BE7A2-9354-F314-37FD-4A2604CBE249}"/>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321DAEB8-5C2D-5BCB-071B-08FAAD5B0E1A}"/>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3778204F-F3EC-0BFB-817F-D00CF986D39B}"/>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1A35A115-F0E3-F361-D797-8BFE350A2D50}"/>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21BD08C4-8876-D693-7B7E-CB35E034C8B4}"/>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4000" b="1">
                <a:solidFill>
                  <a:srgbClr val="5B5B5B"/>
                </a:solidFill>
              </a:rPr>
              <a:t>Join at slido.com</a:t>
            </a:r>
            <a:br>
              <a:rPr lang="da-DK" sz="4000" b="1">
                <a:solidFill>
                  <a:srgbClr val="5B5B5B"/>
                </a:solidFill>
              </a:rPr>
            </a:br>
            <a:r>
              <a:rPr lang="da-DK" sz="4000" b="1">
                <a:solidFill>
                  <a:srgbClr val="5B5B5B"/>
                </a:solidFill>
              </a:rPr>
              <a:t>#1081497</a:t>
            </a:r>
            <a:endParaRPr lang="en-CH" sz="4000" b="1">
              <a:solidFill>
                <a:srgbClr val="5B5B5B"/>
              </a:solidFill>
            </a:endParaRPr>
          </a:p>
        </p:txBody>
      </p:sp>
      <p:sp>
        <p:nvSpPr>
          <p:cNvPr id="10" name="Rectangle 9">
            <a:extLst>
              <a:ext uri="{FF2B5EF4-FFF2-40B4-BE49-F238E27FC236}">
                <a16:creationId xmlns:a16="http://schemas.microsoft.com/office/drawing/2014/main" id="{81B8EA4B-43AD-DB1D-63B5-735E839FACB8}"/>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joining instructions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307105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66B0BA-446D-5603-013D-29B759DA423C}"/>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4" name="Graphic 3">
            <a:extLst>
              <a:ext uri="{FF2B5EF4-FFF2-40B4-BE49-F238E27FC236}">
                <a16:creationId xmlns:a16="http://schemas.microsoft.com/office/drawing/2014/main" id="{D2742E46-C5B8-E81A-7739-E8E18B924E37}"/>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FA6E996C-2E32-28FE-37F9-17ECB16DED3B}"/>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660F8E7E-0B08-3DFD-9BB1-F3EEBB4F4675}"/>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BD164D12-0DAA-DBA1-54AA-220524DCF31E}"/>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Which of these population groups engage in mixed migration?</a:t>
            </a:r>
            <a:endParaRPr lang="en-CH" sz="4000" b="1">
              <a:solidFill>
                <a:srgbClr val="5B5B5B"/>
              </a:solidFill>
            </a:endParaRPr>
          </a:p>
        </p:txBody>
      </p:sp>
      <p:sp>
        <p:nvSpPr>
          <p:cNvPr id="10" name="Rectangle 9">
            <a:extLst>
              <a:ext uri="{FF2B5EF4-FFF2-40B4-BE49-F238E27FC236}">
                <a16:creationId xmlns:a16="http://schemas.microsoft.com/office/drawing/2014/main" id="{3754FEEA-B5ED-2871-4F83-BD09CFCB8F25}"/>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en-CH" sz="2000">
              <a:solidFill>
                <a:srgbClr val="5B5B5B"/>
              </a:solidFill>
            </a:endParaRPr>
          </a:p>
        </p:txBody>
      </p:sp>
    </p:spTree>
    <p:custDataLst>
      <p:tags r:id="rId1"/>
    </p:custDataLst>
    <p:extLst>
      <p:ext uri="{BB962C8B-B14F-4D97-AF65-F5344CB8AC3E}">
        <p14:creationId xmlns:p14="http://schemas.microsoft.com/office/powerpoint/2010/main" val="15799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9"/>
                                        </p:tgtEl>
                                      </p:cBhvr>
                                    </p:animEffect>
                                    <p:animScale>
                                      <p:cBhvr>
                                        <p:cTn id="12" dur="25"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9"/>
                                        </p:tgtEl>
                                      </p:cBhvr>
                                    </p:animEffect>
                                    <p:animScale>
                                      <p:cBhvr>
                                        <p:cTn id="17"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E72433F-28B3-4987-AD5F-855D19E143EC}"/>
              </a:ext>
            </a:extLst>
          </p:cNvPr>
          <p:cNvSpPr txBox="1">
            <a:spLocks/>
          </p:cNvSpPr>
          <p:nvPr/>
        </p:nvSpPr>
        <p:spPr>
          <a:xfrm>
            <a:off x="331200" y="1292400"/>
            <a:ext cx="10814992"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9999"/>
                </a:solidFill>
                <a:latin typeface="Muli" charset="0"/>
                <a:ea typeface="Muli" charset="0"/>
                <a:cs typeface="Muli" charset="0"/>
              </a:rPr>
              <a:t>Mixed Migration</a:t>
            </a:r>
            <a:endParaRPr lang="en-GB" sz="4800" b="1" dirty="0">
              <a:solidFill>
                <a:srgbClr val="009999"/>
              </a:solidFill>
              <a:latin typeface="Muli" charset="0"/>
              <a:ea typeface="Muli" charset="0"/>
              <a:cs typeface="Muli" charset="0"/>
            </a:endParaRPr>
          </a:p>
        </p:txBody>
      </p:sp>
      <p:sp>
        <p:nvSpPr>
          <p:cNvPr id="5" name="Content Placeholder 9">
            <a:extLst>
              <a:ext uri="{FF2B5EF4-FFF2-40B4-BE49-F238E27FC236}">
                <a16:creationId xmlns:a16="http://schemas.microsoft.com/office/drawing/2014/main" id="{C1627AC4-7F73-4F9B-B2B6-BC14D5382983}"/>
              </a:ext>
            </a:extLst>
          </p:cNvPr>
          <p:cNvSpPr txBox="1">
            <a:spLocks/>
          </p:cNvSpPr>
          <p:nvPr/>
        </p:nvSpPr>
        <p:spPr>
          <a:xfrm>
            <a:off x="494675" y="2412060"/>
            <a:ext cx="12562189" cy="47502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latin typeface="Muli" charset="0"/>
              <a:ea typeface="Muli" charset="0"/>
              <a:cs typeface="Muli" charset="0"/>
            </a:endParaRPr>
          </a:p>
          <a:p>
            <a:pPr lvl="1"/>
            <a:endParaRPr lang="en-US" sz="2200" dirty="0">
              <a:latin typeface="Muli" charset="0"/>
              <a:ea typeface="Muli" charset="0"/>
              <a:cs typeface="Muli" charset="0"/>
            </a:endParaRPr>
          </a:p>
          <a:p>
            <a:endParaRPr lang="en-US" dirty="0"/>
          </a:p>
          <a:p>
            <a:endParaRPr lang="en-US" dirty="0"/>
          </a:p>
        </p:txBody>
      </p:sp>
      <p:pic>
        <p:nvPicPr>
          <p:cNvPr id="6" name="Picture 5">
            <a:extLst>
              <a:ext uri="{FF2B5EF4-FFF2-40B4-BE49-F238E27FC236}">
                <a16:creationId xmlns:a16="http://schemas.microsoft.com/office/drawing/2014/main" id="{9A3E7F95-582B-4266-876A-A218496D61C0}"/>
              </a:ext>
            </a:extLst>
          </p:cNvPr>
          <p:cNvPicPr>
            <a:picLocks noChangeAspect="1"/>
          </p:cNvPicPr>
          <p:nvPr/>
        </p:nvPicPr>
        <p:blipFill>
          <a:blip r:embed="rId3"/>
          <a:stretch>
            <a:fillRect/>
          </a:stretch>
        </p:blipFill>
        <p:spPr>
          <a:xfrm>
            <a:off x="479376" y="404664"/>
            <a:ext cx="1313199" cy="504056"/>
          </a:xfrm>
          <a:prstGeom prst="rect">
            <a:avLst/>
          </a:prstGeom>
        </p:spPr>
      </p:pic>
      <p:sp>
        <p:nvSpPr>
          <p:cNvPr id="10" name="Rectangle 9">
            <a:extLst>
              <a:ext uri="{FF2B5EF4-FFF2-40B4-BE49-F238E27FC236}">
                <a16:creationId xmlns:a16="http://schemas.microsoft.com/office/drawing/2014/main" id="{1DF8FF72-49E7-419B-8941-3C0790B200DE}"/>
              </a:ext>
            </a:extLst>
          </p:cNvPr>
          <p:cNvSpPr/>
          <p:nvPr/>
        </p:nvSpPr>
        <p:spPr>
          <a:xfrm>
            <a:off x="415070" y="2205811"/>
            <a:ext cx="7614233" cy="2893100"/>
          </a:xfrm>
          <a:prstGeom prst="rect">
            <a:avLst/>
          </a:prstGeom>
        </p:spPr>
        <p:txBody>
          <a:bodyPr wrap="square">
            <a:spAutoFit/>
          </a:bodyPr>
          <a:lstStyle/>
          <a:p>
            <a:pPr algn="l" fontAlgn="base"/>
            <a:r>
              <a:rPr lang="en-US" sz="2600" dirty="0">
                <a:solidFill>
                  <a:srgbClr val="12002B"/>
                </a:solidFill>
                <a:latin typeface="Muli" panose="00000500000000000000"/>
              </a:rPr>
              <a:t>Cr</a:t>
            </a:r>
            <a:r>
              <a:rPr lang="en-US" sz="2600" b="0" i="0" dirty="0">
                <a:solidFill>
                  <a:srgbClr val="12002B"/>
                </a:solidFill>
                <a:effectLst/>
                <a:latin typeface="Muli" panose="00000500000000000000"/>
              </a:rPr>
              <a:t>oss-border movements of people, including refugees, victims of trafficking, and people seeking better lives and opportunities, motivated to move by a </a:t>
            </a:r>
            <a:r>
              <a:rPr lang="en-US" sz="2600" i="0" dirty="0">
                <a:solidFill>
                  <a:srgbClr val="12002B"/>
                </a:solidFill>
                <a:effectLst/>
                <a:latin typeface="Muli" panose="00000500000000000000"/>
              </a:rPr>
              <a:t>multiplicity of factors, with a range of legal statuses </a:t>
            </a:r>
            <a:r>
              <a:rPr lang="en-US" sz="2600" b="0" i="0" dirty="0">
                <a:solidFill>
                  <a:srgbClr val="12002B"/>
                </a:solidFill>
                <a:effectLst/>
                <a:latin typeface="Muli" panose="00000500000000000000"/>
              </a:rPr>
              <a:t>and a variety of vulnerabilities, traveling along similar routes, using similar means of travel – often traveling irregularly, and wholly or partially, assisted by migrant smugglers.</a:t>
            </a:r>
          </a:p>
        </p:txBody>
      </p:sp>
      <p:grpSp>
        <p:nvGrpSpPr>
          <p:cNvPr id="2" name="Group 1">
            <a:extLst>
              <a:ext uri="{FF2B5EF4-FFF2-40B4-BE49-F238E27FC236}">
                <a16:creationId xmlns:a16="http://schemas.microsoft.com/office/drawing/2014/main" id="{66628D41-80C8-362F-91AD-CDF0A90CD591}"/>
              </a:ext>
            </a:extLst>
          </p:cNvPr>
          <p:cNvGrpSpPr/>
          <p:nvPr/>
        </p:nvGrpSpPr>
        <p:grpSpPr>
          <a:xfrm>
            <a:off x="0" y="6023112"/>
            <a:ext cx="12192000" cy="834888"/>
            <a:chOff x="0" y="6023112"/>
            <a:chExt cx="12192000" cy="834888"/>
          </a:xfrm>
        </p:grpSpPr>
        <p:sp>
          <p:nvSpPr>
            <p:cNvPr id="3" name="Rectangle 2">
              <a:extLst>
                <a:ext uri="{FF2B5EF4-FFF2-40B4-BE49-F238E27FC236}">
                  <a16:creationId xmlns:a16="http://schemas.microsoft.com/office/drawing/2014/main" id="{B5D0BA46-DB53-6FC9-B24A-8FB576C6CCB8}"/>
                </a:ext>
              </a:extLst>
            </p:cNvPr>
            <p:cNvSpPr/>
            <p:nvPr/>
          </p:nvSpPr>
          <p:spPr>
            <a:xfrm>
              <a:off x="0" y="6023112"/>
              <a:ext cx="12192000" cy="834888"/>
            </a:xfrm>
            <a:prstGeom prst="rect">
              <a:avLst/>
            </a:prstGeom>
            <a:solidFill>
              <a:srgbClr val="02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29AA5"/>
                </a:solidFill>
              </a:endParaRPr>
            </a:p>
          </p:txBody>
        </p:sp>
        <p:pic>
          <p:nvPicPr>
            <p:cNvPr id="7" name="Picture 6" descr="Diagram&#10;&#10;Description automatically generated">
              <a:extLst>
                <a:ext uri="{FF2B5EF4-FFF2-40B4-BE49-F238E27FC236}">
                  <a16:creationId xmlns:a16="http://schemas.microsoft.com/office/drawing/2014/main" id="{26DB5A18-1E4F-1FFF-826B-C1417FBC52FE}"/>
                </a:ext>
              </a:extLst>
            </p:cNvPr>
            <p:cNvPicPr>
              <a:picLocks noChangeAspect="1"/>
            </p:cNvPicPr>
            <p:nvPr/>
          </p:nvPicPr>
          <p:blipFill rotWithShape="1">
            <a:blip r:embed="rId4">
              <a:extLst>
                <a:ext uri="{28A0092B-C50C-407E-A947-70E740481C1C}">
                  <a14:useLocalDpi xmlns:a14="http://schemas.microsoft.com/office/drawing/2010/main" val="0"/>
                </a:ext>
              </a:extLst>
            </a:blip>
            <a:srcRect t="28205"/>
            <a:stretch/>
          </p:blipFill>
          <p:spPr>
            <a:xfrm>
              <a:off x="10126496" y="6023112"/>
              <a:ext cx="2065503" cy="834887"/>
            </a:xfrm>
            <a:prstGeom prst="rect">
              <a:avLst/>
            </a:prstGeom>
          </p:spPr>
        </p:pic>
      </p:grpSp>
      <p:pic>
        <p:nvPicPr>
          <p:cNvPr id="9" name="Picture 8" descr="A group of people walking on a dirt road&#10;&#10;Description automatically generated">
            <a:extLst>
              <a:ext uri="{FF2B5EF4-FFF2-40B4-BE49-F238E27FC236}">
                <a16:creationId xmlns:a16="http://schemas.microsoft.com/office/drawing/2014/main" id="{B30F74D3-C014-D865-D261-90DDD7F513A8}"/>
              </a:ext>
            </a:extLst>
          </p:cNvPr>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a:off x="8189469" y="1908891"/>
            <a:ext cx="3486940" cy="3486940"/>
          </a:xfrm>
          <a:prstGeom prst="ellipse">
            <a:avLst/>
          </a:prstGeom>
          <a:ln>
            <a:noFill/>
          </a:ln>
          <a:effectLst>
            <a:softEdge rad="112500"/>
          </a:effectLst>
        </p:spPr>
      </p:pic>
    </p:spTree>
    <p:extLst>
      <p:ext uri="{BB962C8B-B14F-4D97-AF65-F5344CB8AC3E}">
        <p14:creationId xmlns:p14="http://schemas.microsoft.com/office/powerpoint/2010/main" val="15814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8D05-A142-8688-8705-51CA789E0213}"/>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A1F3457C-B01B-5CE9-CEA5-FA468B538BDA}"/>
              </a:ext>
            </a:extLst>
          </p:cNvPr>
          <p:cNvSpPr txBox="1">
            <a:spLocks/>
          </p:cNvSpPr>
          <p:nvPr/>
        </p:nvSpPr>
        <p:spPr>
          <a:xfrm>
            <a:off x="331200" y="1292400"/>
            <a:ext cx="10814992"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9999"/>
                </a:solidFill>
                <a:latin typeface="Muli" charset="0"/>
                <a:ea typeface="Muli" charset="0"/>
                <a:cs typeface="Muli" charset="0"/>
              </a:rPr>
              <a:t>MMC’s objectives</a:t>
            </a:r>
            <a:endParaRPr lang="en-GB" sz="4800" b="1" dirty="0">
              <a:solidFill>
                <a:srgbClr val="009999"/>
              </a:solidFill>
              <a:latin typeface="Muli" charset="0"/>
              <a:ea typeface="Muli" charset="0"/>
              <a:cs typeface="Muli" charset="0"/>
            </a:endParaRPr>
          </a:p>
        </p:txBody>
      </p:sp>
      <p:sp>
        <p:nvSpPr>
          <p:cNvPr id="5" name="Content Placeholder 9">
            <a:extLst>
              <a:ext uri="{FF2B5EF4-FFF2-40B4-BE49-F238E27FC236}">
                <a16:creationId xmlns:a16="http://schemas.microsoft.com/office/drawing/2014/main" id="{04AD9107-040F-2BD0-AB2E-E3D5DDEE9623}"/>
              </a:ext>
            </a:extLst>
          </p:cNvPr>
          <p:cNvSpPr txBox="1">
            <a:spLocks/>
          </p:cNvSpPr>
          <p:nvPr/>
        </p:nvSpPr>
        <p:spPr>
          <a:xfrm>
            <a:off x="494675" y="2412060"/>
            <a:ext cx="12562189" cy="47502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atin typeface="Muli" charset="0"/>
              <a:ea typeface="Muli" charset="0"/>
              <a:cs typeface="Muli" charset="0"/>
            </a:endParaRPr>
          </a:p>
          <a:p>
            <a:pPr lvl="1"/>
            <a:endParaRPr lang="en-US" sz="2200">
              <a:latin typeface="Muli" charset="0"/>
              <a:ea typeface="Muli" charset="0"/>
              <a:cs typeface="Muli" charset="0"/>
            </a:endParaRPr>
          </a:p>
          <a:p>
            <a:endParaRPr lang="en-US"/>
          </a:p>
          <a:p>
            <a:endParaRPr lang="en-US"/>
          </a:p>
        </p:txBody>
      </p:sp>
      <p:pic>
        <p:nvPicPr>
          <p:cNvPr id="6" name="Picture 5">
            <a:extLst>
              <a:ext uri="{FF2B5EF4-FFF2-40B4-BE49-F238E27FC236}">
                <a16:creationId xmlns:a16="http://schemas.microsoft.com/office/drawing/2014/main" id="{FEEDC381-B2AE-A777-45F2-89259C559BCE}"/>
              </a:ext>
            </a:extLst>
          </p:cNvPr>
          <p:cNvPicPr>
            <a:picLocks noChangeAspect="1"/>
          </p:cNvPicPr>
          <p:nvPr/>
        </p:nvPicPr>
        <p:blipFill>
          <a:blip r:embed="rId3"/>
          <a:stretch>
            <a:fillRect/>
          </a:stretch>
        </p:blipFill>
        <p:spPr>
          <a:xfrm>
            <a:off x="479376" y="404664"/>
            <a:ext cx="1313199" cy="504056"/>
          </a:xfrm>
          <a:prstGeom prst="rect">
            <a:avLst/>
          </a:prstGeom>
        </p:spPr>
      </p:pic>
      <p:sp>
        <p:nvSpPr>
          <p:cNvPr id="10" name="Rectangle 9">
            <a:extLst>
              <a:ext uri="{FF2B5EF4-FFF2-40B4-BE49-F238E27FC236}">
                <a16:creationId xmlns:a16="http://schemas.microsoft.com/office/drawing/2014/main" id="{9E61569C-1499-CE61-B5CD-E60171CE03E5}"/>
              </a:ext>
            </a:extLst>
          </p:cNvPr>
          <p:cNvSpPr/>
          <p:nvPr/>
        </p:nvSpPr>
        <p:spPr>
          <a:xfrm>
            <a:off x="429563" y="2804244"/>
            <a:ext cx="11332874" cy="2492990"/>
          </a:xfrm>
          <a:prstGeom prst="rect">
            <a:avLst/>
          </a:prstGeom>
        </p:spPr>
        <p:txBody>
          <a:bodyPr wrap="square">
            <a:spAutoFit/>
          </a:bodyPr>
          <a:lstStyle/>
          <a:p>
            <a:pPr algn="l" fontAlgn="base">
              <a:buFont typeface="Arial" panose="020B0604020202020204" pitchFamily="34" charset="0"/>
              <a:buChar char="•"/>
            </a:pPr>
            <a:r>
              <a:rPr lang="en-US" sz="2600" b="0" i="0" dirty="0">
                <a:solidFill>
                  <a:srgbClr val="12002B"/>
                </a:solidFill>
                <a:effectLst/>
                <a:latin typeface="Muli" panose="00000500000000000000"/>
              </a:rPr>
              <a:t> To contribute to a better, more nuanced and balanced understanding of mixed migration </a:t>
            </a:r>
            <a:r>
              <a:rPr lang="en-US" sz="2600" b="1" i="0" dirty="0">
                <a:solidFill>
                  <a:srgbClr val="12002B"/>
                </a:solidFill>
                <a:effectLst/>
                <a:latin typeface="Muli" panose="00000500000000000000"/>
              </a:rPr>
              <a:t>(knowledge) </a:t>
            </a:r>
            <a:endParaRPr lang="en-US" sz="2600" b="0" i="0" dirty="0">
              <a:solidFill>
                <a:srgbClr val="12002B"/>
              </a:solidFill>
              <a:effectLst/>
              <a:latin typeface="Muli" panose="00000500000000000000"/>
            </a:endParaRPr>
          </a:p>
          <a:p>
            <a:pPr algn="l" fontAlgn="base">
              <a:buFont typeface="Arial" panose="020B0604020202020204" pitchFamily="34" charset="0"/>
              <a:buChar char="•"/>
            </a:pPr>
            <a:r>
              <a:rPr lang="en-US" sz="2600" b="0" i="0" dirty="0">
                <a:solidFill>
                  <a:srgbClr val="12002B"/>
                </a:solidFill>
                <a:effectLst/>
                <a:latin typeface="Muli" panose="00000500000000000000"/>
              </a:rPr>
              <a:t> To contribute to evidence-based and better-informed migration policies and debates </a:t>
            </a:r>
            <a:r>
              <a:rPr lang="en-US" sz="2600" b="1" i="0" dirty="0">
                <a:solidFill>
                  <a:srgbClr val="12002B"/>
                </a:solidFill>
                <a:effectLst/>
                <a:latin typeface="Muli" panose="00000500000000000000"/>
              </a:rPr>
              <a:t>(policy) </a:t>
            </a:r>
            <a:endParaRPr lang="en-US" sz="2600" b="0" i="0" dirty="0">
              <a:solidFill>
                <a:srgbClr val="12002B"/>
              </a:solidFill>
              <a:effectLst/>
              <a:latin typeface="Muli" panose="00000500000000000000"/>
            </a:endParaRPr>
          </a:p>
          <a:p>
            <a:pPr algn="l" fontAlgn="base">
              <a:buFont typeface="Arial" panose="020B0604020202020204" pitchFamily="34" charset="0"/>
              <a:buChar char="•"/>
            </a:pPr>
            <a:r>
              <a:rPr lang="en-US" sz="2600" b="0" i="0" dirty="0">
                <a:solidFill>
                  <a:srgbClr val="12002B"/>
                </a:solidFill>
                <a:effectLst/>
                <a:latin typeface="Muli" panose="00000500000000000000"/>
              </a:rPr>
              <a:t> To contribute to effective evidence-based mixed migration responses for people on the move </a:t>
            </a:r>
            <a:r>
              <a:rPr lang="en-US" sz="2600" b="1" i="0" dirty="0">
                <a:solidFill>
                  <a:srgbClr val="12002B"/>
                </a:solidFill>
                <a:effectLst/>
                <a:latin typeface="Muli" panose="00000500000000000000"/>
              </a:rPr>
              <a:t>(programming) </a:t>
            </a:r>
            <a:endParaRPr lang="en-US" sz="2600" b="0" i="0" dirty="0">
              <a:solidFill>
                <a:srgbClr val="12002B"/>
              </a:solidFill>
              <a:effectLst/>
              <a:latin typeface="Muli" panose="00000500000000000000"/>
            </a:endParaRPr>
          </a:p>
        </p:txBody>
      </p:sp>
      <p:grpSp>
        <p:nvGrpSpPr>
          <p:cNvPr id="2" name="Group 1">
            <a:extLst>
              <a:ext uri="{FF2B5EF4-FFF2-40B4-BE49-F238E27FC236}">
                <a16:creationId xmlns:a16="http://schemas.microsoft.com/office/drawing/2014/main" id="{F07C0471-44DD-5DE4-948E-8CDFA8B90A1E}"/>
              </a:ext>
            </a:extLst>
          </p:cNvPr>
          <p:cNvGrpSpPr/>
          <p:nvPr/>
        </p:nvGrpSpPr>
        <p:grpSpPr>
          <a:xfrm>
            <a:off x="0" y="6023112"/>
            <a:ext cx="12192000" cy="834888"/>
            <a:chOff x="0" y="6023112"/>
            <a:chExt cx="12192000" cy="834888"/>
          </a:xfrm>
        </p:grpSpPr>
        <p:sp>
          <p:nvSpPr>
            <p:cNvPr id="3" name="Rectangle 2">
              <a:extLst>
                <a:ext uri="{FF2B5EF4-FFF2-40B4-BE49-F238E27FC236}">
                  <a16:creationId xmlns:a16="http://schemas.microsoft.com/office/drawing/2014/main" id="{EC0FB339-1DEC-F6B1-AB89-5A38733C14CD}"/>
                </a:ext>
              </a:extLst>
            </p:cNvPr>
            <p:cNvSpPr/>
            <p:nvPr/>
          </p:nvSpPr>
          <p:spPr>
            <a:xfrm>
              <a:off x="0" y="6023112"/>
              <a:ext cx="12192000" cy="834888"/>
            </a:xfrm>
            <a:prstGeom prst="rect">
              <a:avLst/>
            </a:prstGeom>
            <a:solidFill>
              <a:srgbClr val="02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29AA5"/>
                </a:solidFill>
              </a:endParaRPr>
            </a:p>
          </p:txBody>
        </p:sp>
        <p:pic>
          <p:nvPicPr>
            <p:cNvPr id="7" name="Picture 6" descr="Diagram&#10;&#10;Description automatically generated">
              <a:extLst>
                <a:ext uri="{FF2B5EF4-FFF2-40B4-BE49-F238E27FC236}">
                  <a16:creationId xmlns:a16="http://schemas.microsoft.com/office/drawing/2014/main" id="{7ABD2F33-C1B3-F4A4-13C4-63F7527A87BF}"/>
                </a:ext>
              </a:extLst>
            </p:cNvPr>
            <p:cNvPicPr>
              <a:picLocks noChangeAspect="1"/>
            </p:cNvPicPr>
            <p:nvPr/>
          </p:nvPicPr>
          <p:blipFill rotWithShape="1">
            <a:blip r:embed="rId4">
              <a:extLst>
                <a:ext uri="{28A0092B-C50C-407E-A947-70E740481C1C}">
                  <a14:useLocalDpi xmlns:a14="http://schemas.microsoft.com/office/drawing/2010/main" val="0"/>
                </a:ext>
              </a:extLst>
            </a:blip>
            <a:srcRect t="28205"/>
            <a:stretch/>
          </p:blipFill>
          <p:spPr>
            <a:xfrm>
              <a:off x="10126496" y="6023112"/>
              <a:ext cx="2065503" cy="834887"/>
            </a:xfrm>
            <a:prstGeom prst="rect">
              <a:avLst/>
            </a:prstGeom>
          </p:spPr>
        </p:pic>
      </p:grpSp>
    </p:spTree>
    <p:extLst>
      <p:ext uri="{BB962C8B-B14F-4D97-AF65-F5344CB8AC3E}">
        <p14:creationId xmlns:p14="http://schemas.microsoft.com/office/powerpoint/2010/main" val="364907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329476" y="1292575"/>
            <a:ext cx="10814992" cy="7920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9999"/>
                </a:solidFill>
                <a:latin typeface="Muli" charset="0"/>
                <a:ea typeface="Muli" charset="0"/>
                <a:cs typeface="Muli" charset="0"/>
              </a:rPr>
              <a:t>What is 4Mi?</a:t>
            </a:r>
          </a:p>
        </p:txBody>
      </p:sp>
      <p:sp>
        <p:nvSpPr>
          <p:cNvPr id="5" name="Content Placeholder 9"/>
          <p:cNvSpPr txBox="1">
            <a:spLocks/>
          </p:cNvSpPr>
          <p:nvPr/>
        </p:nvSpPr>
        <p:spPr>
          <a:xfrm>
            <a:off x="396826" y="1951630"/>
            <a:ext cx="7781974" cy="450170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600" dirty="0">
              <a:latin typeface="Muli" panose="02000503000000000000"/>
            </a:endParaRPr>
          </a:p>
          <a:p>
            <a:pPr marL="359410" indent="-359410"/>
            <a:r>
              <a:rPr lang="en-US" sz="2600" dirty="0">
                <a:latin typeface="Muli" panose="02000503000000000000"/>
              </a:rPr>
              <a:t>4Mi collects </a:t>
            </a:r>
            <a:r>
              <a:rPr lang="en-US" sz="2600" b="1" dirty="0">
                <a:latin typeface="Muli" panose="02000503000000000000"/>
              </a:rPr>
              <a:t>globally comparable</a:t>
            </a:r>
            <a:r>
              <a:rPr lang="en-US" sz="2600" dirty="0">
                <a:latin typeface="Muli" panose="02000503000000000000"/>
              </a:rPr>
              <a:t> primary </a:t>
            </a:r>
            <a:r>
              <a:rPr lang="en-US" sz="2600" b="1" dirty="0">
                <a:latin typeface="Muli" panose="02000503000000000000"/>
              </a:rPr>
              <a:t>quantitative data</a:t>
            </a:r>
            <a:r>
              <a:rPr lang="en-US" sz="2600" dirty="0">
                <a:latin typeface="Muli" panose="02000503000000000000"/>
              </a:rPr>
              <a:t> on mixed migration</a:t>
            </a:r>
            <a:endParaRPr lang="en-US" sz="1600" dirty="0">
              <a:latin typeface="Muli"/>
            </a:endParaRPr>
          </a:p>
          <a:p>
            <a:pPr marL="359410" indent="-359410"/>
            <a:r>
              <a:rPr lang="en-US" sz="2600" dirty="0">
                <a:latin typeface="Muli" panose="02000503000000000000"/>
              </a:rPr>
              <a:t>A network of about </a:t>
            </a:r>
            <a:r>
              <a:rPr lang="en-US" sz="2600" b="1" dirty="0">
                <a:latin typeface="Muli" panose="02000503000000000000"/>
              </a:rPr>
              <a:t>165 enumerators </a:t>
            </a:r>
            <a:r>
              <a:rPr lang="en-US" sz="2600" dirty="0">
                <a:latin typeface="Muli" panose="02000503000000000000"/>
              </a:rPr>
              <a:t>(often migrants) conduct </a:t>
            </a:r>
            <a:r>
              <a:rPr lang="en-US" sz="2600" b="1" dirty="0">
                <a:latin typeface="Muli" panose="02000503000000000000"/>
              </a:rPr>
              <a:t>individual interviews </a:t>
            </a:r>
            <a:r>
              <a:rPr lang="en-US" sz="2600" dirty="0">
                <a:latin typeface="Muli" panose="02000503000000000000"/>
              </a:rPr>
              <a:t>with </a:t>
            </a:r>
            <a:r>
              <a:rPr lang="en-US" sz="2600" b="1" dirty="0">
                <a:latin typeface="Muli" panose="02000503000000000000"/>
              </a:rPr>
              <a:t>people on the move </a:t>
            </a:r>
            <a:r>
              <a:rPr lang="en-US" sz="2600" dirty="0">
                <a:latin typeface="Muli" panose="02000503000000000000"/>
              </a:rPr>
              <a:t>in around </a:t>
            </a:r>
            <a:r>
              <a:rPr lang="en-US" sz="2600" b="1" dirty="0">
                <a:latin typeface="Muli" panose="02000503000000000000"/>
              </a:rPr>
              <a:t>20 countries</a:t>
            </a:r>
          </a:p>
          <a:p>
            <a:pPr marL="359410" indent="-359410"/>
            <a:r>
              <a:rPr lang="en-US" sz="2600" dirty="0">
                <a:latin typeface="Muli" panose="02000503000000000000"/>
              </a:rPr>
              <a:t>Around</a:t>
            </a:r>
            <a:r>
              <a:rPr lang="en-US" sz="2600" b="1" dirty="0">
                <a:latin typeface="Muli" panose="02000503000000000000"/>
              </a:rPr>
              <a:t> 15,000 interviews </a:t>
            </a:r>
            <a:r>
              <a:rPr lang="en-US" sz="2600" dirty="0">
                <a:latin typeface="Muli" panose="02000503000000000000"/>
              </a:rPr>
              <a:t>are conducted </a:t>
            </a:r>
            <a:r>
              <a:rPr lang="en-US" sz="2600" b="1" dirty="0">
                <a:latin typeface="Muli" panose="02000503000000000000"/>
              </a:rPr>
              <a:t>every year; </a:t>
            </a:r>
            <a:r>
              <a:rPr lang="en-US" sz="2600" dirty="0">
                <a:latin typeface="Muli" panose="02000503000000000000"/>
              </a:rPr>
              <a:t>the database has </a:t>
            </a:r>
            <a:r>
              <a:rPr lang="en-US" sz="2600" b="1" dirty="0">
                <a:latin typeface="Muli" panose="02000503000000000000"/>
              </a:rPr>
              <a:t>over 75,000 respondents </a:t>
            </a:r>
            <a:r>
              <a:rPr lang="en-US" sz="2600" dirty="0">
                <a:latin typeface="Muli" panose="02000503000000000000"/>
              </a:rPr>
              <a:t>to date</a:t>
            </a:r>
            <a:endParaRPr lang="en-US" dirty="0"/>
          </a:p>
          <a:p>
            <a:endParaRPr lang="en-US" dirty="0"/>
          </a:p>
        </p:txBody>
      </p:sp>
      <p:grpSp>
        <p:nvGrpSpPr>
          <p:cNvPr id="8" name="Group 7">
            <a:extLst>
              <a:ext uri="{FF2B5EF4-FFF2-40B4-BE49-F238E27FC236}">
                <a16:creationId xmlns:a16="http://schemas.microsoft.com/office/drawing/2014/main" id="{8B9541A8-6F1E-D70A-B299-BC35EA774E6D}"/>
              </a:ext>
            </a:extLst>
          </p:cNvPr>
          <p:cNvGrpSpPr/>
          <p:nvPr/>
        </p:nvGrpSpPr>
        <p:grpSpPr>
          <a:xfrm>
            <a:off x="0" y="6023112"/>
            <a:ext cx="12192000" cy="834888"/>
            <a:chOff x="0" y="6023112"/>
            <a:chExt cx="12192000" cy="834888"/>
          </a:xfrm>
        </p:grpSpPr>
        <p:sp>
          <p:nvSpPr>
            <p:cNvPr id="9" name="Rectangle 8">
              <a:extLst>
                <a:ext uri="{FF2B5EF4-FFF2-40B4-BE49-F238E27FC236}">
                  <a16:creationId xmlns:a16="http://schemas.microsoft.com/office/drawing/2014/main" id="{E6CAA227-35D6-821D-B53A-27E41DB0C53C}"/>
                </a:ext>
              </a:extLst>
            </p:cNvPr>
            <p:cNvSpPr/>
            <p:nvPr/>
          </p:nvSpPr>
          <p:spPr>
            <a:xfrm>
              <a:off x="0" y="6023112"/>
              <a:ext cx="12192000" cy="834888"/>
            </a:xfrm>
            <a:prstGeom prst="rect">
              <a:avLst/>
            </a:prstGeom>
            <a:solidFill>
              <a:srgbClr val="02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29AA5"/>
                </a:solidFill>
              </a:endParaRPr>
            </a:p>
          </p:txBody>
        </p:sp>
        <p:pic>
          <p:nvPicPr>
            <p:cNvPr id="10" name="Picture 9" descr="Diagram&#10;&#10;Description automatically generated">
              <a:extLst>
                <a:ext uri="{FF2B5EF4-FFF2-40B4-BE49-F238E27FC236}">
                  <a16:creationId xmlns:a16="http://schemas.microsoft.com/office/drawing/2014/main" id="{6036B5F5-F98A-2681-FB33-785DAD2ED7DE}"/>
                </a:ext>
              </a:extLst>
            </p:cNvPr>
            <p:cNvPicPr>
              <a:picLocks noChangeAspect="1"/>
            </p:cNvPicPr>
            <p:nvPr/>
          </p:nvPicPr>
          <p:blipFill rotWithShape="1">
            <a:blip r:embed="rId3">
              <a:extLst>
                <a:ext uri="{28A0092B-C50C-407E-A947-70E740481C1C}">
                  <a14:useLocalDpi xmlns:a14="http://schemas.microsoft.com/office/drawing/2010/main" val="0"/>
                </a:ext>
              </a:extLst>
            </a:blip>
            <a:srcRect t="28205"/>
            <a:stretch/>
          </p:blipFill>
          <p:spPr>
            <a:xfrm>
              <a:off x="10126496" y="6023112"/>
              <a:ext cx="2065503" cy="834887"/>
            </a:xfrm>
            <a:prstGeom prst="rect">
              <a:avLst/>
            </a:prstGeom>
          </p:spPr>
        </p:pic>
      </p:grpSp>
      <p:sp>
        <p:nvSpPr>
          <p:cNvPr id="11" name="Rectangle 10">
            <a:extLst>
              <a:ext uri="{FF2B5EF4-FFF2-40B4-BE49-F238E27FC236}">
                <a16:creationId xmlns:a16="http://schemas.microsoft.com/office/drawing/2014/main" id="{5380ED36-4B0B-D342-7C53-CD45FBC86BBB}"/>
              </a:ext>
            </a:extLst>
          </p:cNvPr>
          <p:cNvSpPr/>
          <p:nvPr/>
        </p:nvSpPr>
        <p:spPr>
          <a:xfrm>
            <a:off x="8283575" y="2272759"/>
            <a:ext cx="3803649" cy="3133505"/>
          </a:xfrm>
          <a:prstGeom prst="rect">
            <a:avLst/>
          </a:prstGeom>
          <a:ln w="60325">
            <a:solidFill>
              <a:srgbClr val="009999"/>
            </a:solidFill>
          </a:ln>
        </p:spPr>
        <p:txBody>
          <a:bodyPr wrap="square" lIns="252000" tIns="144000" rIns="252000" bIns="216000">
            <a:spAutoFit/>
          </a:bodyPr>
          <a:lstStyle/>
          <a:p>
            <a:pPr algn="ctr"/>
            <a:r>
              <a:rPr lang="en-US" sz="2100" b="1" dirty="0">
                <a:latin typeface="Muli" panose="00000500000000000000" pitchFamily="2" charset="0"/>
              </a:rPr>
              <a:t>Limitations</a:t>
            </a:r>
          </a:p>
          <a:p>
            <a:endParaRPr lang="en-US" sz="1200" b="1" dirty="0">
              <a:latin typeface="Muli" panose="00000500000000000000" pitchFamily="2" charset="0"/>
            </a:endParaRPr>
          </a:p>
          <a:p>
            <a:r>
              <a:rPr lang="en-US" sz="2100" dirty="0">
                <a:latin typeface="Muli" panose="00000500000000000000" pitchFamily="2" charset="0"/>
                <a:ea typeface="Calibri" panose="020F0502020204030204" pitchFamily="34" charset="0"/>
                <a:cs typeface="Times New Roman" panose="02020603050405020304" pitchFamily="18" charset="0"/>
              </a:rPr>
              <a:t>4Mi replies on a combination of purposive and snowball sampling. Findings are not representative, but nonetheless very indicative given the volume of data collection.</a:t>
            </a:r>
          </a:p>
        </p:txBody>
      </p:sp>
      <p:pic>
        <p:nvPicPr>
          <p:cNvPr id="2" name="Picture 1">
            <a:extLst>
              <a:ext uri="{FF2B5EF4-FFF2-40B4-BE49-F238E27FC236}">
                <a16:creationId xmlns:a16="http://schemas.microsoft.com/office/drawing/2014/main" id="{51208659-3688-CFC4-FD9E-3C96E8B7B854}"/>
              </a:ext>
            </a:extLst>
          </p:cNvPr>
          <p:cNvPicPr>
            <a:picLocks noChangeAspect="1"/>
          </p:cNvPicPr>
          <p:nvPr/>
        </p:nvPicPr>
        <p:blipFill>
          <a:blip r:embed="rId4"/>
          <a:stretch>
            <a:fillRect/>
          </a:stretch>
        </p:blipFill>
        <p:spPr>
          <a:xfrm>
            <a:off x="479376" y="404664"/>
            <a:ext cx="1313199" cy="504056"/>
          </a:xfrm>
          <a:prstGeom prst="rect">
            <a:avLst/>
          </a:prstGeom>
        </p:spPr>
      </p:pic>
    </p:spTree>
    <p:extLst>
      <p:ext uri="{BB962C8B-B14F-4D97-AF65-F5344CB8AC3E}">
        <p14:creationId xmlns:p14="http://schemas.microsoft.com/office/powerpoint/2010/main" val="161704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different colored squares&#10;&#10;Description automatically generated">
            <a:extLst>
              <a:ext uri="{FF2B5EF4-FFF2-40B4-BE49-F238E27FC236}">
                <a16:creationId xmlns:a16="http://schemas.microsoft.com/office/drawing/2014/main" id="{3B0FC32F-014D-8431-F09D-7A44488F5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36" y="-329192"/>
            <a:ext cx="11996375" cy="7294061"/>
          </a:xfrm>
          <a:prstGeom prst="rect">
            <a:avLst/>
          </a:prstGeom>
        </p:spPr>
      </p:pic>
      <p:sp>
        <p:nvSpPr>
          <p:cNvPr id="5" name="Title 5">
            <a:extLst>
              <a:ext uri="{FF2B5EF4-FFF2-40B4-BE49-F238E27FC236}">
                <a16:creationId xmlns:a16="http://schemas.microsoft.com/office/drawing/2014/main" id="{28E9E565-AD11-492B-AA11-8558AA2388BF}"/>
              </a:ext>
            </a:extLst>
          </p:cNvPr>
          <p:cNvSpPr txBox="1">
            <a:spLocks/>
          </p:cNvSpPr>
          <p:nvPr/>
        </p:nvSpPr>
        <p:spPr>
          <a:xfrm>
            <a:off x="471425" y="1269404"/>
            <a:ext cx="10613884" cy="11060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9999"/>
                </a:solidFill>
                <a:latin typeface="Muli" charset="0"/>
                <a:ea typeface="Muli" charset="0"/>
                <a:cs typeface="Muli" charset="0"/>
              </a:rPr>
              <a:t>Geographical focus</a:t>
            </a:r>
          </a:p>
        </p:txBody>
      </p:sp>
      <p:pic>
        <p:nvPicPr>
          <p:cNvPr id="3" name="Picture 2">
            <a:extLst>
              <a:ext uri="{FF2B5EF4-FFF2-40B4-BE49-F238E27FC236}">
                <a16:creationId xmlns:a16="http://schemas.microsoft.com/office/drawing/2014/main" id="{2788BE2C-B84C-B21C-427D-64BFBF226481}"/>
              </a:ext>
            </a:extLst>
          </p:cNvPr>
          <p:cNvPicPr>
            <a:picLocks noChangeAspect="1"/>
          </p:cNvPicPr>
          <p:nvPr/>
        </p:nvPicPr>
        <p:blipFill>
          <a:blip r:embed="rId4"/>
          <a:stretch>
            <a:fillRect/>
          </a:stretch>
        </p:blipFill>
        <p:spPr>
          <a:xfrm>
            <a:off x="479376" y="404664"/>
            <a:ext cx="1313199" cy="504056"/>
          </a:xfrm>
          <a:prstGeom prst="rect">
            <a:avLst/>
          </a:prstGeom>
        </p:spPr>
      </p:pic>
    </p:spTree>
    <p:extLst>
      <p:ext uri="{BB962C8B-B14F-4D97-AF65-F5344CB8AC3E}">
        <p14:creationId xmlns:p14="http://schemas.microsoft.com/office/powerpoint/2010/main" val="172831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226445" y="204457"/>
            <a:ext cx="10814992" cy="7920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002060"/>
              </a:solidFill>
              <a:latin typeface="Muli" panose="00000500000000000000" pitchFamily="2" charset="0"/>
              <a:ea typeface="Muli" charset="0"/>
              <a:cs typeface="Muli" charset="0"/>
            </a:endParaRPr>
          </a:p>
        </p:txBody>
      </p:sp>
      <p:sp>
        <p:nvSpPr>
          <p:cNvPr id="12" name="Rectangle 11">
            <a:extLst>
              <a:ext uri="{FF2B5EF4-FFF2-40B4-BE49-F238E27FC236}">
                <a16:creationId xmlns:a16="http://schemas.microsoft.com/office/drawing/2014/main" id="{490CF9BA-A851-47FF-AD35-E0C21B9B19B8}"/>
              </a:ext>
            </a:extLst>
          </p:cNvPr>
          <p:cNvSpPr/>
          <p:nvPr/>
        </p:nvSpPr>
        <p:spPr>
          <a:xfrm>
            <a:off x="5080000" y="622819"/>
            <a:ext cx="5469325" cy="5118196"/>
          </a:xfrm>
          <a:prstGeom prst="rect">
            <a:avLst/>
          </a:prstGeom>
          <a:noFill/>
        </p:spPr>
        <p:txBody>
          <a:bodyPr wrap="square">
            <a:spAutoFit/>
          </a:bodyPr>
          <a:lstStyle/>
          <a:p>
            <a:pPr marL="357188" indent="-177800">
              <a:lnSpc>
                <a:spcPct val="150000"/>
              </a:lnSpc>
              <a:buFont typeface="Arial" panose="020B0604020202020204" pitchFamily="34" charset="0"/>
              <a:buChar char="•"/>
            </a:pPr>
            <a:r>
              <a:rPr lang="en-US" sz="2200" b="1">
                <a:highlight>
                  <a:srgbClr val="FFFFFF"/>
                </a:highlight>
                <a:latin typeface="Muli" panose="00000500000000000000" pitchFamily="2" charset="0"/>
              </a:rPr>
              <a:t>Who</a:t>
            </a:r>
            <a:r>
              <a:rPr lang="en-US" sz="2200">
                <a:highlight>
                  <a:srgbClr val="FFFFFF"/>
                </a:highlight>
                <a:latin typeface="Muli" panose="00000500000000000000" pitchFamily="2" charset="0"/>
              </a:rPr>
              <a:t> are on mixed migration routes? </a:t>
            </a:r>
            <a:endParaRPr lang="en-US" sz="2200" b="1">
              <a:highlight>
                <a:srgbClr val="FFFFFF"/>
              </a:highlight>
              <a:latin typeface="Muli" panose="00000500000000000000" pitchFamily="2" charset="0"/>
            </a:endParaRPr>
          </a:p>
          <a:p>
            <a:pPr marL="357188" indent="-177800">
              <a:lnSpc>
                <a:spcPct val="150000"/>
              </a:lnSpc>
              <a:buFont typeface="Arial" panose="020B0604020202020204" pitchFamily="34" charset="0"/>
              <a:buChar char="•"/>
            </a:pPr>
            <a:r>
              <a:rPr lang="en-US" sz="2200" b="1">
                <a:highlight>
                  <a:srgbClr val="FFFFFF"/>
                </a:highlight>
                <a:latin typeface="Muli" panose="00000500000000000000" pitchFamily="2" charset="0"/>
              </a:rPr>
              <a:t>Why </a:t>
            </a:r>
            <a:r>
              <a:rPr lang="en-US" sz="2200">
                <a:highlight>
                  <a:srgbClr val="FFFFFF"/>
                </a:highlight>
                <a:latin typeface="Muli" panose="00000500000000000000" pitchFamily="2" charset="0"/>
              </a:rPr>
              <a:t>did they leave? </a:t>
            </a:r>
            <a:r>
              <a:rPr lang="en-US" sz="2200" b="1">
                <a:highlight>
                  <a:srgbClr val="FFFFFF"/>
                </a:highlight>
                <a:latin typeface="Muli" panose="00000500000000000000" pitchFamily="2" charset="0"/>
              </a:rPr>
              <a:t>Where </a:t>
            </a:r>
            <a:r>
              <a:rPr lang="en-US" sz="2200">
                <a:highlight>
                  <a:srgbClr val="FFFFFF"/>
                </a:highlight>
                <a:latin typeface="Muli" panose="00000500000000000000" pitchFamily="2" charset="0"/>
              </a:rPr>
              <a:t>do they want to go and</a:t>
            </a:r>
            <a:r>
              <a:rPr lang="en-US" sz="2200" b="1">
                <a:highlight>
                  <a:srgbClr val="FFFFFF"/>
                </a:highlight>
                <a:latin typeface="Muli" panose="00000500000000000000" pitchFamily="2" charset="0"/>
              </a:rPr>
              <a:t> why? </a:t>
            </a: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What </a:t>
            </a:r>
            <a:r>
              <a:rPr lang="en-US" sz="2200" b="1">
                <a:highlight>
                  <a:srgbClr val="FFFFFF"/>
                </a:highlight>
                <a:latin typeface="Muli" panose="00000500000000000000" pitchFamily="2" charset="0"/>
              </a:rPr>
              <a:t>route</a:t>
            </a:r>
            <a:r>
              <a:rPr lang="en-US" sz="2200">
                <a:highlight>
                  <a:srgbClr val="FFFFFF"/>
                </a:highlight>
                <a:latin typeface="Muli" panose="00000500000000000000" pitchFamily="2" charset="0"/>
              </a:rPr>
              <a:t> has been taken? Countries transited and places stopped</a:t>
            </a: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Perceived </a:t>
            </a:r>
            <a:r>
              <a:rPr lang="en-US" sz="2200" b="1">
                <a:highlight>
                  <a:srgbClr val="FFFFFF"/>
                </a:highlight>
                <a:latin typeface="Muli" panose="00000500000000000000" pitchFamily="2" charset="0"/>
              </a:rPr>
              <a:t>risks</a:t>
            </a:r>
            <a:r>
              <a:rPr lang="en-US" sz="2200">
                <a:highlight>
                  <a:srgbClr val="FFFFFF"/>
                </a:highlight>
                <a:latin typeface="Muli" panose="00000500000000000000" pitchFamily="2" charset="0"/>
              </a:rPr>
              <a:t> on the journey</a:t>
            </a: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Access to </a:t>
            </a:r>
            <a:r>
              <a:rPr lang="en-US" sz="2200" b="1">
                <a:highlight>
                  <a:srgbClr val="FFFFFF"/>
                </a:highlight>
                <a:latin typeface="Muli" panose="00000500000000000000" pitchFamily="2" charset="0"/>
              </a:rPr>
              <a:t>assistance </a:t>
            </a:r>
            <a:r>
              <a:rPr lang="en-US" sz="2200">
                <a:highlight>
                  <a:srgbClr val="FFFFFF"/>
                </a:highlight>
                <a:latin typeface="Muli" panose="00000500000000000000" pitchFamily="2" charset="0"/>
              </a:rPr>
              <a:t>and</a:t>
            </a:r>
            <a:r>
              <a:rPr lang="en-US" sz="2200" b="1">
                <a:highlight>
                  <a:srgbClr val="FFFFFF"/>
                </a:highlight>
                <a:latin typeface="Muli" panose="00000500000000000000" pitchFamily="2" charset="0"/>
              </a:rPr>
              <a:t> needs</a:t>
            </a: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Influences and access to </a:t>
            </a:r>
            <a:r>
              <a:rPr lang="en-US" sz="2200" b="1">
                <a:highlight>
                  <a:srgbClr val="FFFFFF"/>
                </a:highlight>
                <a:latin typeface="Muli" panose="00000500000000000000" pitchFamily="2" charset="0"/>
              </a:rPr>
              <a:t>information</a:t>
            </a:r>
            <a:endParaRPr lang="en-US" sz="2200">
              <a:highlight>
                <a:srgbClr val="FFFFFF"/>
              </a:highlight>
              <a:latin typeface="Muli" panose="00000500000000000000" pitchFamily="2" charset="0"/>
            </a:endParaRP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How the journey was </a:t>
            </a:r>
            <a:r>
              <a:rPr lang="en-US" sz="2200" b="1">
                <a:highlight>
                  <a:srgbClr val="FFFFFF"/>
                </a:highlight>
                <a:latin typeface="Muli" panose="00000500000000000000" pitchFamily="2" charset="0"/>
              </a:rPr>
              <a:t>financed</a:t>
            </a:r>
          </a:p>
          <a:p>
            <a:pPr marL="357188" indent="-177800">
              <a:lnSpc>
                <a:spcPct val="150000"/>
              </a:lnSpc>
              <a:buFont typeface="Arial" panose="020B0604020202020204" pitchFamily="34" charset="0"/>
              <a:buChar char="•"/>
            </a:pPr>
            <a:r>
              <a:rPr lang="en-US" sz="2200">
                <a:highlight>
                  <a:srgbClr val="FFFFFF"/>
                </a:highlight>
                <a:latin typeface="Muli" panose="00000500000000000000" pitchFamily="2" charset="0"/>
              </a:rPr>
              <a:t>Experience with </a:t>
            </a:r>
            <a:r>
              <a:rPr lang="en-US" sz="2200" b="1">
                <a:highlight>
                  <a:srgbClr val="FFFFFF"/>
                </a:highlight>
                <a:latin typeface="Muli" panose="00000500000000000000" pitchFamily="2" charset="0"/>
              </a:rPr>
              <a:t>smugglers</a:t>
            </a:r>
            <a:endParaRPr lang="en-US" sz="2200">
              <a:highlight>
                <a:srgbClr val="FFFFFF"/>
              </a:highlight>
              <a:latin typeface="Muli" panose="00000500000000000000" pitchFamily="2" charset="0"/>
            </a:endParaRPr>
          </a:p>
        </p:txBody>
      </p:sp>
      <p:grpSp>
        <p:nvGrpSpPr>
          <p:cNvPr id="16" name="Group 15">
            <a:extLst>
              <a:ext uri="{FF2B5EF4-FFF2-40B4-BE49-F238E27FC236}">
                <a16:creationId xmlns:a16="http://schemas.microsoft.com/office/drawing/2014/main" id="{F6DFC5BD-1DB0-462B-BA87-02DE834723D9}"/>
              </a:ext>
            </a:extLst>
          </p:cNvPr>
          <p:cNvGrpSpPr/>
          <p:nvPr/>
        </p:nvGrpSpPr>
        <p:grpSpPr>
          <a:xfrm>
            <a:off x="0" y="6023112"/>
            <a:ext cx="12192000" cy="834888"/>
            <a:chOff x="0" y="6023112"/>
            <a:chExt cx="12192000" cy="834888"/>
          </a:xfrm>
        </p:grpSpPr>
        <p:sp>
          <p:nvSpPr>
            <p:cNvPr id="17" name="Rectangle 16">
              <a:extLst>
                <a:ext uri="{FF2B5EF4-FFF2-40B4-BE49-F238E27FC236}">
                  <a16:creationId xmlns:a16="http://schemas.microsoft.com/office/drawing/2014/main" id="{15B6536F-FFC4-4ADC-B264-7BE71F1A68D5}"/>
                </a:ext>
              </a:extLst>
            </p:cNvPr>
            <p:cNvSpPr/>
            <p:nvPr/>
          </p:nvSpPr>
          <p:spPr>
            <a:xfrm>
              <a:off x="0" y="6023112"/>
              <a:ext cx="12192000" cy="834888"/>
            </a:xfrm>
            <a:prstGeom prst="rect">
              <a:avLst/>
            </a:prstGeom>
            <a:solidFill>
              <a:srgbClr val="02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29AA5"/>
                </a:solidFill>
              </a:endParaRPr>
            </a:p>
          </p:txBody>
        </p:sp>
        <p:pic>
          <p:nvPicPr>
            <p:cNvPr id="18" name="Picture 17" descr="Diagram&#10;&#10;Description automatically generated">
              <a:extLst>
                <a:ext uri="{FF2B5EF4-FFF2-40B4-BE49-F238E27FC236}">
                  <a16:creationId xmlns:a16="http://schemas.microsoft.com/office/drawing/2014/main" id="{8509CB5A-5C3F-45FB-847C-2FD4F495180C}"/>
                </a:ext>
              </a:extLst>
            </p:cNvPr>
            <p:cNvPicPr>
              <a:picLocks noChangeAspect="1"/>
            </p:cNvPicPr>
            <p:nvPr/>
          </p:nvPicPr>
          <p:blipFill rotWithShape="1">
            <a:blip r:embed="rId3">
              <a:extLst>
                <a:ext uri="{28A0092B-C50C-407E-A947-70E740481C1C}">
                  <a14:useLocalDpi xmlns:a14="http://schemas.microsoft.com/office/drawing/2010/main" val="0"/>
                </a:ext>
              </a:extLst>
            </a:blip>
            <a:srcRect t="28205"/>
            <a:stretch/>
          </p:blipFill>
          <p:spPr>
            <a:xfrm>
              <a:off x="10126496" y="6023112"/>
              <a:ext cx="2065503" cy="834887"/>
            </a:xfrm>
            <a:prstGeom prst="rect">
              <a:avLst/>
            </a:prstGeom>
          </p:spPr>
        </p:pic>
      </p:grpSp>
      <p:sp>
        <p:nvSpPr>
          <p:cNvPr id="2" name="Title 5">
            <a:extLst>
              <a:ext uri="{FF2B5EF4-FFF2-40B4-BE49-F238E27FC236}">
                <a16:creationId xmlns:a16="http://schemas.microsoft.com/office/drawing/2014/main" id="{EB0CAA46-2273-58AB-4D02-A722982A27CA}"/>
              </a:ext>
            </a:extLst>
          </p:cNvPr>
          <p:cNvSpPr txBox="1">
            <a:spLocks/>
          </p:cNvSpPr>
          <p:nvPr/>
        </p:nvSpPr>
        <p:spPr>
          <a:xfrm>
            <a:off x="331200" y="1292400"/>
            <a:ext cx="10814992"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9999"/>
                </a:solidFill>
                <a:latin typeface="Muli" charset="0"/>
                <a:ea typeface="Muli" charset="0"/>
                <a:cs typeface="Muli" charset="0"/>
              </a:rPr>
              <a:t>Insights from 4Mi</a:t>
            </a:r>
            <a:endParaRPr lang="en-GB" sz="4000" b="1">
              <a:solidFill>
                <a:srgbClr val="009999"/>
              </a:solidFill>
              <a:latin typeface="Muli" charset="0"/>
              <a:ea typeface="Muli" charset="0"/>
              <a:cs typeface="Muli" charset="0"/>
            </a:endParaRPr>
          </a:p>
        </p:txBody>
      </p:sp>
      <p:sp>
        <p:nvSpPr>
          <p:cNvPr id="6" name="TextBox 5">
            <a:extLst>
              <a:ext uri="{FF2B5EF4-FFF2-40B4-BE49-F238E27FC236}">
                <a16:creationId xmlns:a16="http://schemas.microsoft.com/office/drawing/2014/main" id="{65056B92-4698-6B34-38C1-EC792A263A50}"/>
              </a:ext>
            </a:extLst>
          </p:cNvPr>
          <p:cNvSpPr txBox="1"/>
          <p:nvPr/>
        </p:nvSpPr>
        <p:spPr>
          <a:xfrm>
            <a:off x="400049" y="2223185"/>
            <a:ext cx="4286251" cy="2492990"/>
          </a:xfrm>
          <a:prstGeom prst="rect">
            <a:avLst/>
          </a:prstGeom>
          <a:noFill/>
          <a:ln w="57150">
            <a:solidFill>
              <a:srgbClr val="009999"/>
            </a:solidFill>
          </a:ln>
        </p:spPr>
        <p:txBody>
          <a:bodyPr wrap="square">
            <a:spAutoFit/>
          </a:bodyPr>
          <a:lstStyle/>
          <a:p>
            <a:r>
              <a:rPr lang="en-US" sz="2600" dirty="0">
                <a:latin typeface="Muli "/>
              </a:rPr>
              <a:t>One </a:t>
            </a:r>
            <a:r>
              <a:rPr lang="en-US" sz="2600" b="1" dirty="0">
                <a:latin typeface="Muli "/>
              </a:rPr>
              <a:t>core </a:t>
            </a:r>
            <a:r>
              <a:rPr lang="en-US" sz="2600" b="1" dirty="0" err="1">
                <a:latin typeface="Muli "/>
              </a:rPr>
              <a:t>standardised</a:t>
            </a:r>
            <a:r>
              <a:rPr lang="en-US" sz="2600" b="1" dirty="0">
                <a:latin typeface="Muli "/>
              </a:rPr>
              <a:t> survey</a:t>
            </a:r>
            <a:r>
              <a:rPr lang="en-US" sz="2600" dirty="0">
                <a:latin typeface="Muli "/>
              </a:rPr>
              <a:t>, with optional</a:t>
            </a:r>
            <a:r>
              <a:rPr lang="en-US" sz="2600" b="1" dirty="0">
                <a:latin typeface="Muli "/>
              </a:rPr>
              <a:t> modules </a:t>
            </a:r>
            <a:r>
              <a:rPr lang="en-US" sz="2600" dirty="0">
                <a:latin typeface="Muli "/>
              </a:rPr>
              <a:t>on specific themes </a:t>
            </a:r>
          </a:p>
          <a:p>
            <a:r>
              <a:rPr lang="en-US" sz="2600" dirty="0">
                <a:latin typeface="Muli "/>
              </a:rPr>
              <a:t>(e.g. youth and caregivers, climate, decision-making, smuggling, SOGIESC…)</a:t>
            </a:r>
            <a:endParaRPr lang="en-CH" sz="2600" dirty="0"/>
          </a:p>
        </p:txBody>
      </p:sp>
      <p:pic>
        <p:nvPicPr>
          <p:cNvPr id="8" name="Picture 7">
            <a:extLst>
              <a:ext uri="{FF2B5EF4-FFF2-40B4-BE49-F238E27FC236}">
                <a16:creationId xmlns:a16="http://schemas.microsoft.com/office/drawing/2014/main" id="{73FAD788-431B-6D45-8963-CF02DFA8FCDC}"/>
              </a:ext>
            </a:extLst>
          </p:cNvPr>
          <p:cNvPicPr>
            <a:picLocks noChangeAspect="1"/>
          </p:cNvPicPr>
          <p:nvPr/>
        </p:nvPicPr>
        <p:blipFill>
          <a:blip r:embed="rId4"/>
          <a:stretch>
            <a:fillRect/>
          </a:stretch>
        </p:blipFill>
        <p:spPr>
          <a:xfrm>
            <a:off x="479376" y="404664"/>
            <a:ext cx="1313199" cy="504056"/>
          </a:xfrm>
          <a:prstGeom prst="rect">
            <a:avLst/>
          </a:prstGeom>
        </p:spPr>
      </p:pic>
    </p:spTree>
    <p:extLst>
      <p:ext uri="{BB962C8B-B14F-4D97-AF65-F5344CB8AC3E}">
        <p14:creationId xmlns:p14="http://schemas.microsoft.com/office/powerpoint/2010/main" val="64834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BC6587D-A215-7FF0-2F32-6DB88DA41D5C}"/>
              </a:ext>
            </a:extLst>
          </p:cNvPr>
          <p:cNvSpPr txBox="1">
            <a:spLocks/>
          </p:cNvSpPr>
          <p:nvPr/>
        </p:nvSpPr>
        <p:spPr>
          <a:xfrm>
            <a:off x="331200" y="1292400"/>
            <a:ext cx="10814992"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9999"/>
                </a:solidFill>
                <a:latin typeface="Muli" charset="0"/>
                <a:ea typeface="Muli" charset="0"/>
                <a:cs typeface="Muli" charset="0"/>
              </a:rPr>
              <a:t>Additional 4Mi surveys</a:t>
            </a:r>
            <a:endParaRPr lang="en-GB" sz="4000" b="1" dirty="0">
              <a:solidFill>
                <a:srgbClr val="009999"/>
              </a:solidFill>
              <a:latin typeface="Muli" charset="0"/>
              <a:ea typeface="Muli" charset="0"/>
              <a:cs typeface="Muli" charset="0"/>
            </a:endParaRPr>
          </a:p>
        </p:txBody>
      </p:sp>
      <p:pic>
        <p:nvPicPr>
          <p:cNvPr id="3" name="Picture 2">
            <a:extLst>
              <a:ext uri="{FF2B5EF4-FFF2-40B4-BE49-F238E27FC236}">
                <a16:creationId xmlns:a16="http://schemas.microsoft.com/office/drawing/2014/main" id="{24F3717B-E202-6183-9173-3CDDF6F3752B}"/>
              </a:ext>
            </a:extLst>
          </p:cNvPr>
          <p:cNvPicPr>
            <a:picLocks noChangeAspect="1"/>
          </p:cNvPicPr>
          <p:nvPr/>
        </p:nvPicPr>
        <p:blipFill>
          <a:blip r:embed="rId2"/>
          <a:stretch>
            <a:fillRect/>
          </a:stretch>
        </p:blipFill>
        <p:spPr>
          <a:xfrm>
            <a:off x="479376" y="404664"/>
            <a:ext cx="1313199" cy="504056"/>
          </a:xfrm>
          <a:prstGeom prst="rect">
            <a:avLst/>
          </a:prstGeom>
        </p:spPr>
      </p:pic>
      <p:pic>
        <p:nvPicPr>
          <p:cNvPr id="8" name="Graphic 7" descr="Hourglass 60% with solid fill">
            <a:extLst>
              <a:ext uri="{FF2B5EF4-FFF2-40B4-BE49-F238E27FC236}">
                <a16:creationId xmlns:a16="http://schemas.microsoft.com/office/drawing/2014/main" id="{B075CA11-7034-4044-8EDD-0C4E1FFC3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376" y="2461968"/>
            <a:ext cx="914400" cy="914400"/>
          </a:xfrm>
          <a:prstGeom prst="rect">
            <a:avLst/>
          </a:prstGeom>
        </p:spPr>
      </p:pic>
      <p:sp>
        <p:nvSpPr>
          <p:cNvPr id="9" name="TextBox 8">
            <a:extLst>
              <a:ext uri="{FF2B5EF4-FFF2-40B4-BE49-F238E27FC236}">
                <a16:creationId xmlns:a16="http://schemas.microsoft.com/office/drawing/2014/main" id="{6225C24C-3F1C-DD82-33A6-ECA37476A5BB}"/>
              </a:ext>
            </a:extLst>
          </p:cNvPr>
          <p:cNvSpPr txBox="1"/>
          <p:nvPr/>
        </p:nvSpPr>
        <p:spPr>
          <a:xfrm>
            <a:off x="1596499" y="2659298"/>
            <a:ext cx="3067335" cy="492443"/>
          </a:xfrm>
          <a:prstGeom prst="rect">
            <a:avLst/>
          </a:prstGeom>
          <a:noFill/>
        </p:spPr>
        <p:txBody>
          <a:bodyPr wrap="square" rtlCol="0">
            <a:spAutoFit/>
          </a:bodyPr>
          <a:lstStyle/>
          <a:p>
            <a:r>
              <a:rPr lang="en-US" sz="2600" b="1" dirty="0">
                <a:latin typeface="Muli" panose="00000500000000000000"/>
              </a:rPr>
              <a:t>Longitudinal survey</a:t>
            </a:r>
            <a:endParaRPr lang="en-CH" sz="2600" b="1" dirty="0">
              <a:latin typeface="Muli" panose="00000500000000000000"/>
            </a:endParaRPr>
          </a:p>
        </p:txBody>
      </p:sp>
      <p:sp>
        <p:nvSpPr>
          <p:cNvPr id="10" name="TextBox 9">
            <a:extLst>
              <a:ext uri="{FF2B5EF4-FFF2-40B4-BE49-F238E27FC236}">
                <a16:creationId xmlns:a16="http://schemas.microsoft.com/office/drawing/2014/main" id="{DB39E14B-5CF6-45F1-DC9B-E6058BA7C543}"/>
              </a:ext>
            </a:extLst>
          </p:cNvPr>
          <p:cNvSpPr txBox="1"/>
          <p:nvPr/>
        </p:nvSpPr>
        <p:spPr>
          <a:xfrm>
            <a:off x="1596499" y="3825520"/>
            <a:ext cx="3067335" cy="492443"/>
          </a:xfrm>
          <a:prstGeom prst="rect">
            <a:avLst/>
          </a:prstGeom>
          <a:noFill/>
        </p:spPr>
        <p:txBody>
          <a:bodyPr wrap="square" rtlCol="0">
            <a:spAutoFit/>
          </a:bodyPr>
          <a:lstStyle/>
          <a:p>
            <a:r>
              <a:rPr lang="en-US" sz="2600" b="1" dirty="0">
                <a:latin typeface="Muli" panose="00000500000000000000"/>
              </a:rPr>
              <a:t>Returns survey</a:t>
            </a:r>
            <a:endParaRPr lang="en-CH" sz="2600" b="1" dirty="0">
              <a:latin typeface="Muli" panose="00000500000000000000"/>
            </a:endParaRPr>
          </a:p>
        </p:txBody>
      </p:sp>
      <p:sp>
        <p:nvSpPr>
          <p:cNvPr id="11" name="TextBox 10">
            <a:extLst>
              <a:ext uri="{FF2B5EF4-FFF2-40B4-BE49-F238E27FC236}">
                <a16:creationId xmlns:a16="http://schemas.microsoft.com/office/drawing/2014/main" id="{E3AAD84B-B009-8EE5-24D1-8C798A56CB02}"/>
              </a:ext>
            </a:extLst>
          </p:cNvPr>
          <p:cNvSpPr txBox="1"/>
          <p:nvPr/>
        </p:nvSpPr>
        <p:spPr>
          <a:xfrm>
            <a:off x="1596499" y="4991744"/>
            <a:ext cx="3067335" cy="492443"/>
          </a:xfrm>
          <a:prstGeom prst="rect">
            <a:avLst/>
          </a:prstGeom>
          <a:noFill/>
        </p:spPr>
        <p:txBody>
          <a:bodyPr wrap="square" rtlCol="0">
            <a:spAutoFit/>
          </a:bodyPr>
          <a:lstStyle/>
          <a:p>
            <a:r>
              <a:rPr lang="en-US" sz="2600" b="1" dirty="0">
                <a:latin typeface="Muli" panose="00000500000000000000"/>
              </a:rPr>
              <a:t>Smugglers survey</a:t>
            </a:r>
            <a:endParaRPr lang="en-CH" sz="2600" b="1" dirty="0">
              <a:latin typeface="Muli" panose="00000500000000000000"/>
            </a:endParaRPr>
          </a:p>
        </p:txBody>
      </p:sp>
      <p:sp>
        <p:nvSpPr>
          <p:cNvPr id="12" name="TextBox 11">
            <a:extLst>
              <a:ext uri="{FF2B5EF4-FFF2-40B4-BE49-F238E27FC236}">
                <a16:creationId xmlns:a16="http://schemas.microsoft.com/office/drawing/2014/main" id="{2603A858-15E4-8794-06EB-3C8565B1A91D}"/>
              </a:ext>
            </a:extLst>
          </p:cNvPr>
          <p:cNvSpPr txBox="1"/>
          <p:nvPr/>
        </p:nvSpPr>
        <p:spPr>
          <a:xfrm>
            <a:off x="6622297" y="2659297"/>
            <a:ext cx="3067335" cy="492443"/>
          </a:xfrm>
          <a:prstGeom prst="rect">
            <a:avLst/>
          </a:prstGeom>
          <a:noFill/>
        </p:spPr>
        <p:txBody>
          <a:bodyPr wrap="square" rtlCol="0">
            <a:spAutoFit/>
          </a:bodyPr>
          <a:lstStyle/>
          <a:p>
            <a:r>
              <a:rPr lang="en-US" sz="2600" b="1" dirty="0">
                <a:latin typeface="Muli" panose="00000500000000000000"/>
              </a:rPr>
              <a:t>4Mi Cities</a:t>
            </a:r>
            <a:endParaRPr lang="en-CH" sz="2600" b="1" dirty="0">
              <a:latin typeface="Muli" panose="00000500000000000000"/>
            </a:endParaRPr>
          </a:p>
        </p:txBody>
      </p:sp>
      <p:sp>
        <p:nvSpPr>
          <p:cNvPr id="13" name="TextBox 12">
            <a:extLst>
              <a:ext uri="{FF2B5EF4-FFF2-40B4-BE49-F238E27FC236}">
                <a16:creationId xmlns:a16="http://schemas.microsoft.com/office/drawing/2014/main" id="{3C2F7878-65C4-DCFC-A717-51B17628084F}"/>
              </a:ext>
            </a:extLst>
          </p:cNvPr>
          <p:cNvSpPr txBox="1"/>
          <p:nvPr/>
        </p:nvSpPr>
        <p:spPr>
          <a:xfrm>
            <a:off x="6622296" y="3831448"/>
            <a:ext cx="3067335" cy="492443"/>
          </a:xfrm>
          <a:prstGeom prst="rect">
            <a:avLst/>
          </a:prstGeom>
          <a:noFill/>
        </p:spPr>
        <p:txBody>
          <a:bodyPr wrap="square" rtlCol="0">
            <a:spAutoFit/>
          </a:bodyPr>
          <a:lstStyle/>
          <a:p>
            <a:r>
              <a:rPr lang="en-US" sz="2600" b="1" dirty="0">
                <a:latin typeface="Muli" panose="00000500000000000000"/>
              </a:rPr>
              <a:t>Covid19 survey</a:t>
            </a:r>
            <a:endParaRPr lang="en-CH" sz="2600" b="1" dirty="0">
              <a:latin typeface="Muli" panose="00000500000000000000"/>
            </a:endParaRPr>
          </a:p>
        </p:txBody>
      </p:sp>
      <p:pic>
        <p:nvPicPr>
          <p:cNvPr id="19" name="Graphic 18" descr="Arrow: Horizontal U-turn with solid fill">
            <a:extLst>
              <a:ext uri="{FF2B5EF4-FFF2-40B4-BE49-F238E27FC236}">
                <a16:creationId xmlns:a16="http://schemas.microsoft.com/office/drawing/2014/main" id="{25C66E4E-F180-F16F-523C-FEF0F42AA5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6" y="3614542"/>
            <a:ext cx="914400" cy="914400"/>
          </a:xfrm>
          <a:prstGeom prst="rect">
            <a:avLst/>
          </a:prstGeom>
        </p:spPr>
      </p:pic>
      <p:pic>
        <p:nvPicPr>
          <p:cNvPr id="21" name="Graphic 20" descr="City with solid fill">
            <a:extLst>
              <a:ext uri="{FF2B5EF4-FFF2-40B4-BE49-F238E27FC236}">
                <a16:creationId xmlns:a16="http://schemas.microsoft.com/office/drawing/2014/main" id="{D6024140-1E5B-6BDA-7687-8FAC51C0C8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461968"/>
            <a:ext cx="914400" cy="914400"/>
          </a:xfrm>
          <a:prstGeom prst="rect">
            <a:avLst/>
          </a:prstGeom>
        </p:spPr>
      </p:pic>
      <p:pic>
        <p:nvPicPr>
          <p:cNvPr id="23" name="Graphic 22" descr="Covid-19 with solid fill">
            <a:extLst>
              <a:ext uri="{FF2B5EF4-FFF2-40B4-BE49-F238E27FC236}">
                <a16:creationId xmlns:a16="http://schemas.microsoft.com/office/drawing/2014/main" id="{23C444A4-BD12-4E1B-2AA1-66306B2C46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800" y="3614541"/>
            <a:ext cx="914400" cy="914400"/>
          </a:xfrm>
          <a:prstGeom prst="rect">
            <a:avLst/>
          </a:prstGeom>
        </p:spPr>
      </p:pic>
      <p:pic>
        <p:nvPicPr>
          <p:cNvPr id="25" name="Graphic 24" descr="Users with solid fill">
            <a:extLst>
              <a:ext uri="{FF2B5EF4-FFF2-40B4-BE49-F238E27FC236}">
                <a16:creationId xmlns:a16="http://schemas.microsoft.com/office/drawing/2014/main" id="{346A3E9C-32B3-24C2-E604-496D19BADC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9376" y="4767116"/>
            <a:ext cx="914400" cy="914400"/>
          </a:xfrm>
          <a:prstGeom prst="rect">
            <a:avLst/>
          </a:prstGeom>
        </p:spPr>
      </p:pic>
    </p:spTree>
    <p:extLst>
      <p:ext uri="{BB962C8B-B14F-4D97-AF65-F5344CB8AC3E}">
        <p14:creationId xmlns:p14="http://schemas.microsoft.com/office/powerpoint/2010/main" val="224124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a83a6137-809e-4b72-8d41-edb04831946b"/>
  <p:tag name="SLIDO_EVENT_UUID" val="c056909a-1dc8-4400-b002-4af3fd2aed36"/>
  <p:tag name="SLIDO_EVENT_SECTION_UUID" val="72c180bc-032a-4d6a-bae9-d052de6be894"/>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METADATA" val="eyJUaW1lc3RhbXAiOjE3MzM3NTE3MDV9"/>
  <p:tag name="SLIDO_TYPE" val="SlidoPoll"/>
  <p:tag name="SLIDO_POLL_UUID" val="a7a0255d-e015-4a18-beb9-ea4f7340d823"/>
  <p:tag name="SLIDO_POLL_QUESTION_UUID" val="7ceb751c-5fcd-47ef-91f7-4163c26a50a1"/>
  <p:tag name="SLIDO_TIMELINE" val="W3sic2NyZWVuIjoiUXVpekdldFJlYWR5Iiwic2hvd1Jlc3VsdHMiOmZhbHNlLCJzaG93Q29ycmVjdEFuc3dlcnMiOmZhbHNlLCJ2b3RpbmdMb2NrZWQiOmZhbHNlfSx7InBvbGxRdWVzdGlvblV1aWQiOiI3Y2ViNzUxYy01ZmNkLTQ3ZWYtOTFmNy00MTYzYzI2YTUwYTEiLCJzaG93UmVzdWx0cyI6ZmFsc2UsInNob3dDb3JyZWN0QW5zd2VycyI6ZmFsc2UsInZvdGluZ0xvY2tlZCI6ZmFsc2V9LHsicG9sbFF1ZXN0aW9uVXVpZCI6IjdjZWI3NTFjLTVmY2QtNDdlZi05MWY3LTQxNjNjMjZhNTBhMSIsInNob3dSZXN1bHRzIjp0cnVlLCJzaG93Q29ycmVjdEFuc3dlcnMiOmZhbHNlLCJ2b3RpbmdMb2NrZWQiOnRydWV9LHsicG9sbFF1ZXN0aW9uVXVpZCI6IjdjZWI3NTFjLTVmY2QtNDdlZi05MWY3LTQxNjNjMjZhNTBhMSIsInNob3dSZXN1bHRzIjp0cnVlLCJzaG93Q29ycmVjdEFuc3dlcnMiOnRydWUsInZvdGluZ0xvY2tlZCI6dHJ1ZX1d"/>
</p:tagLst>
</file>

<file path=ppt/tags/tag17.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8.xml><?xml version="1.0" encoding="utf-8"?>
<p:tagLst xmlns:a="http://schemas.openxmlformats.org/drawingml/2006/main" xmlns:r="http://schemas.openxmlformats.org/officeDocument/2006/relationships" xmlns:p="http://schemas.openxmlformats.org/presentationml/2006/main">
  <p:tag name="SLIDO_ELEMENT" val="dotty"/>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M5NDIxMj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MzM3NDkyMzd9"/>
  <p:tag name="SLIDO_TYPE" val="SlidoPoll"/>
  <p:tag name="SLIDO_POLL_UUID" val="a7a0255d-e015-4a18-beb9-ea4f7340d823"/>
  <p:tag name="SLIDO_POLL_QUESTION_UUID" val="0ee37539-47df-471c-ac6c-1f77b3a4b1e3"/>
  <p:tag name="SLIDO_TIMELINE" val="W3sicG9sbFF1ZXN0aW9uVXVpZCI6IjBlZTM3NTM5LTQ3ZGYtNDcxYy1hYzZjLTFmNzdiM2E0YjFlMyIsInNob3dSZXN1bHRzIjpmYWxzZSwic2hvd0NvcnJlY3RBbnN3ZXJzIjpmYWxzZSwidm90aW5nTG9ja2VkIjpmYWxzZX0seyJwb2xsUXVlc3Rpb25VdWlkIjoiMGVlMzc1MzktNDdkZi00NzFjLWFjNmMtMWY3N2IzYTRiMWUzIiwic2hvd1Jlc3VsdHMiOnRydWUsInNob3dDb3JyZWN0QW5zd2VycyI6ZmFsc2UsInZvdGluZ0xvY2tlZCI6dHJ1ZX0seyJwb2xsUXVlc3Rpb25VdWlkIjoiMGVlMzc1MzktNDdkZi00NzFjLWFjNmMtMWY3N2IzYTRiMWUzIiwic2hvd1Jlc3VsdHMiOnRydWUsInNob3dDb3JyZWN0QW5zd2VycyI6dHJ1ZSwidm90aW5nTG9ja2VkIjp0cnVlfV0="/>
</p:tagLst>
</file>

<file path=ppt/tags/tag24.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25.xml><?xml version="1.0" encoding="utf-8"?>
<p:tagLst xmlns:a="http://schemas.openxmlformats.org/drawingml/2006/main" xmlns:r="http://schemas.openxmlformats.org/officeDocument/2006/relationships" xmlns:p="http://schemas.openxmlformats.org/presentationml/2006/main">
  <p:tag name="SLIDO_ELEMENT" val="dotty"/>
</p:tagLst>
</file>

<file path=ppt/tags/tag26.xml><?xml version="1.0" encoding="utf-8"?>
<p:tagLst xmlns:a="http://schemas.openxmlformats.org/drawingml/2006/main" xmlns:r="http://schemas.openxmlformats.org/officeDocument/2006/relationships" xmlns:p="http://schemas.openxmlformats.org/presentationml/2006/main">
  <p:tag name="SLIDO_ELEMENT" val="logo"/>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0.xml><?xml version="1.0" encoding="utf-8"?>
<p:tagLst xmlns:a="http://schemas.openxmlformats.org/drawingml/2006/main" xmlns:r="http://schemas.openxmlformats.org/officeDocument/2006/relationships" xmlns:p="http://schemas.openxmlformats.org/presentationml/2006/main">
  <p:tag name="SLIDO_METADATA" val="eyJUaW1lc3RhbXAiOjE3MzM3NDk4NDl9"/>
  <p:tag name="SLIDO_TYPE" val="SlidoPoll"/>
  <p:tag name="SLIDO_POLL_UUID" val="a7a0255d-e015-4a18-beb9-ea4f7340d823"/>
  <p:tag name="SLIDO_POLL_QUESTION_UUID" val="12d16dc2-1789-4c84-b31e-02275a0d5fd9"/>
  <p:tag name="SLIDO_TIMELINE" val="W3sicG9sbFF1ZXN0aW9uVXVpZCI6IjEyZDE2ZGMyLTE3ODktNGM4NC1iMzFlLTAyMjc1YTBkNWZkOSIsInNob3dSZXN1bHRzIjpmYWxzZSwic2hvd0NvcnJlY3RBbnN3ZXJzIjpmYWxzZSwidm90aW5nTG9ja2VkIjpmYWxzZX0seyJwb2xsUXVlc3Rpb25VdWlkIjoiMTJkMTZkYzItMTc4OS00Yzg0LWIzMWUtMDIyNzVhMGQ1ZmQ5Iiwic2hvd1Jlc3VsdHMiOnRydWUsInNob3dDb3JyZWN0QW5zd2VycyI6ZmFsc2UsInZvdGluZ0xvY2tlZCI6dHJ1ZX0seyJwb2xsUXVlc3Rpb25VdWlkIjoiMTJkMTZkYzItMTc4OS00Yzg0LWIzMWUtMDIyNzVhMGQ1ZmQ5Iiwic2hvd1Jlc3VsdHMiOnRydWUsInNob3dDb3JyZWN0QW5zd2VycyI6dHJ1ZSwidm90aW5nTG9ja2VkIjp0cnVlfV0="/>
</p:tagLst>
</file>

<file path=ppt/tags/tag31.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2.xml><?xml version="1.0" encoding="utf-8"?>
<p:tagLst xmlns:a="http://schemas.openxmlformats.org/drawingml/2006/main" xmlns:r="http://schemas.openxmlformats.org/officeDocument/2006/relationships" xmlns:p="http://schemas.openxmlformats.org/presentationml/2006/main">
  <p:tag name="SLIDO_ELEMENT" val="dotty"/>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3MzM3NTA0MzJ9"/>
  <p:tag name="SLIDO_TYPE" val="SlidoPoll"/>
  <p:tag name="SLIDO_POLL_UUID" val="a7a0255d-e015-4a18-beb9-ea4f7340d823"/>
  <p:tag name="SLIDO_POLL_QUESTION_UUID" val="780e5ce8-b48e-43b2-a598-77c9be4166b9"/>
  <p:tag name="SLIDO_TIMELINE" val="W3sicG9sbFF1ZXN0aW9uVXVpZCI6Ijc4MGU1Y2U4LWI0OGUtNDNiMi1hNTk4LTc3YzliZTQxNjZiOSIsInNob3dSZXN1bHRzIjpmYWxzZSwic2hvd0NvcnJlY3RBbnN3ZXJzIjpmYWxzZSwidm90aW5nTG9ja2VkIjpmYWxzZX0seyJwb2xsUXVlc3Rpb25VdWlkIjoiNzgwZTVjZTgtYjQ4ZS00M2IyLWE1OTgtNzdjOWJlNDE2NmI5Iiwic2hvd1Jlc3VsdHMiOnRydWUsInNob3dDb3JyZWN0QW5zd2VycyI6ZmFsc2UsInZvdGluZ0xvY2tlZCI6dHJ1ZX0seyJwb2xsUXVlc3Rpb25VdWlkIjoiNzgwZTVjZTgtYjQ4ZS00M2IyLWE1OTgtNzdjOWJlNDE2NmI5Iiwic2hvd1Jlc3VsdHMiOnRydWUsInNob3dDb3JyZWN0QW5zd2VycyI6dHJ1ZSwidm90aW5nTG9ja2VkIjp0cnVlfV0="/>
</p:tagLst>
</file>

<file path=ppt/tags/tag38.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9.xml><?xml version="1.0" encoding="utf-8"?>
<p:tagLst xmlns:a="http://schemas.openxmlformats.org/drawingml/2006/main" xmlns:r="http://schemas.openxmlformats.org/officeDocument/2006/relationships" xmlns:p="http://schemas.openxmlformats.org/presentationml/2006/main">
  <p:tag name="SLIDO_ELEMENT" val="dotty"/>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40.xml><?xml version="1.0" encoding="utf-8"?>
<p:tagLst xmlns:a="http://schemas.openxmlformats.org/drawingml/2006/main" xmlns:r="http://schemas.openxmlformats.org/officeDocument/2006/relationships" xmlns:p="http://schemas.openxmlformats.org/presentationml/2006/main">
  <p:tag name="SLIDO_ELEMENT" val="logo"/>
</p:tagLst>
</file>

<file path=ppt/tags/tag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2.xml><?xml version="1.0" encoding="utf-8"?>
<p:tagLst xmlns:a="http://schemas.openxmlformats.org/drawingml/2006/main" xmlns:r="http://schemas.openxmlformats.org/officeDocument/2006/relationships" xmlns:p="http://schemas.openxmlformats.org/presentationml/2006/main">
  <p:tag name="SLIDO_ELEMENT" val="title"/>
</p:tagLst>
</file>

<file path=ppt/tags/tag43.xml><?xml version="1.0" encoding="utf-8"?>
<p:tagLst xmlns:a="http://schemas.openxmlformats.org/drawingml/2006/main" xmlns:r="http://schemas.openxmlformats.org/officeDocument/2006/relationships" xmlns:p="http://schemas.openxmlformats.org/presentationml/2006/main">
  <p:tag name="SLIDO_ELEMENT" val="footer"/>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MzM3NTA5MjZ9"/>
  <p:tag name="SLIDO_TYPE" val="SlidoPoll"/>
  <p:tag name="SLIDO_POLL_UUID" val="a7a0255d-e015-4a18-beb9-ea4f7340d823"/>
  <p:tag name="SLIDO_POLL_QUESTION_UUID" val="101c8e22-fc43-4088-baca-3f34d5ca7031"/>
  <p:tag name="SLIDO_TIMELINE" val="W3sicG9sbFF1ZXN0aW9uVXVpZCI6IjEwMWM4ZTIyLWZjNDMtNDA4OC1iYWNhLTNmMzRkNWNhNzAzMSIsInNob3dSZXN1bHRzIjpmYWxzZSwic2hvd0NvcnJlY3RBbnN3ZXJzIjpmYWxzZSwidm90aW5nTG9ja2VkIjpmYWxzZX0seyJwb2xsUXVlc3Rpb25VdWlkIjoiMTAxYzhlMjItZmM0My00MDg4LWJhY2EtM2YzNGQ1Y2E3MDMxIiwic2hvd1Jlc3VsdHMiOnRydWUsInNob3dDb3JyZWN0QW5zd2VycyI6ZmFsc2UsInZvdGluZ0xvY2tlZCI6dHJ1ZX0seyJwb2xsUXVlc3Rpb25VdWlkIjoiMTAxYzhlMjItZmM0My00MDg4LWJhY2EtM2YzNGQ1Y2E3MDMxIiwic2hvd1Jlc3VsdHMiOnRydWUsInNob3dDb3JyZWN0QW5zd2VycyI6dHJ1ZSwidm90aW5nTG9ja2VkIjp0cnVlfSx7InNjcmVlbiI6IlF1aXpMZWFkZXJib2FyZCIsInBvbGxRdWVzdGlvblV1aWQiOiIxMDFjOGUyMi1mYzQzLTQwODgtYmFjYS0zZjM0ZDVjYTcwMzEiLCJzaG93UmVzdWx0cyI6dHJ1ZSwic2hvd0NvcnJlY3RBbnN3ZXJzIjp0cnVlLCJ2b3RpbmdMb2NrZWQiOnRydWV9XQ=="/>
</p:tagLst>
</file>

<file path=ppt/tags/tag45.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6.xml><?xml version="1.0" encoding="utf-8"?>
<p:tagLst xmlns:a="http://schemas.openxmlformats.org/drawingml/2006/main" xmlns:r="http://schemas.openxmlformats.org/officeDocument/2006/relationships" xmlns:p="http://schemas.openxmlformats.org/presentationml/2006/main">
  <p:tag name="SLIDO_ELEMENT" val="dotty"/>
</p:tagLst>
</file>

<file path=ppt/tags/tag47.xml><?xml version="1.0" encoding="utf-8"?>
<p:tagLst xmlns:a="http://schemas.openxmlformats.org/drawingml/2006/main" xmlns:r="http://schemas.openxmlformats.org/officeDocument/2006/relationships" xmlns:p="http://schemas.openxmlformats.org/presentationml/2006/main">
  <p:tag name="SLIDO_ELEMENT" val="logo"/>
</p:tagLst>
</file>

<file path=ppt/tags/tag4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9.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50.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zM5NDIyMjh9"/>
  <p:tag name="SLIDO_TYPE" val="SlidoPoll"/>
  <p:tag name="SLIDO_POLL_UUID" val="a7a0255d-e015-4a18-beb9-ea4f7340d823"/>
  <p:tag name="SLIDO_POLL_QUESTION_UUID" val="216f0638-1cc1-4840-81ae-bcdbd48db5be"/>
  <p:tag name="SLIDO_TIMELINE" val="W3sic2NyZWVuIjoiUXVpekpvaW5pbmciLCJzaG93UmVzdWx0cyI6ZmFsc2UsInNob3dDb3JyZWN0QW5zd2VycyI6ZmFsc2UsInZvdGluZ0xvY2tlZCI6ZmFsc2V9LHsicG9sbFF1ZXN0aW9uVXVpZCI6IjIxNmYwNjM4LTFjYzEtNDg0MC04MWFlLWJjZGJkNDhkYjViZSIsInNob3dSZXN1bHRzIjpmYWxzZSwic2hvd0NvcnJlY3RBbnN3ZXJzIjpmYWxzZSwidm90aW5nTG9ja2VkIjpmYWxzZX0seyJwb2xsUXVlc3Rpb25VdWlkIjoiMjE2ZjA2MzgtMWNjMS00ODQwLTgxYWUtYmNkYmQ0OGRiNWJlIiwic2hvd1Jlc3VsdHMiOnRydWUsInNob3dDb3JyZWN0QW5zd2VycyI6ZmFsc2UsInZvdGluZ0xvY2tlZCI6dHJ1ZX0seyJwb2xsUXVlc3Rpb25VdWlkIjoiMjE2ZjA2MzgtMWNjMS00ODQwLTgxYWUtYmNkYmQ0OGRiNWJlIiwic2hvd1Jlc3VsdHMiOnRydWUsInNob3dDb3JyZWN0QW5zd2VycyI6dHJ1ZSwidm90aW5nTG9ja2VkIjp0cnVlfV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DDE1CA4851B44B41B00C58C0A31D6" ma:contentTypeVersion="16" ma:contentTypeDescription="Create a new document." ma:contentTypeScope="" ma:versionID="e75d1feda1f93f2b072e72659d935357">
  <xsd:schema xmlns:xsd="http://www.w3.org/2001/XMLSchema" xmlns:xs="http://www.w3.org/2001/XMLSchema" xmlns:p="http://schemas.microsoft.com/office/2006/metadata/properties" xmlns:ns2="883516d4-bc81-4407-bf74-2690e379276b" xmlns:ns3="b60a4bd1-b306-4ae4-a000-495522cffa53" targetNamespace="http://schemas.microsoft.com/office/2006/metadata/properties" ma:root="true" ma:fieldsID="1b64fc2a2f656f29c21b75bec3f213ec" ns2:_="" ns3:_="">
    <xsd:import namespace="883516d4-bc81-4407-bf74-2690e379276b"/>
    <xsd:import namespace="b60a4bd1-b306-4ae4-a000-495522cffa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516d4-bc81-4407-bf74-2690e3792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0a4bd1-b306-4ae4-a000-495522cffa5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f6c96c1-e0ff-42a1-a5c7-3122884f573b}" ma:internalName="TaxCatchAll" ma:showField="CatchAllData" ma:web="b60a4bd1-b306-4ae4-a000-495522cffa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83516d4-bc81-4407-bf74-2690e379276b" xsi:nil="true"/>
    <TaxCatchAll xmlns="b60a4bd1-b306-4ae4-a000-495522cffa53" xsi:nil="true"/>
    <lcf76f155ced4ddcb4097134ff3c332f xmlns="883516d4-bc81-4407-bf74-2690e37927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03CF14-0A33-43B0-9BA1-D712DB2EDA9D}">
  <ds:schemaRefs>
    <ds:schemaRef ds:uri="883516d4-bc81-4407-bf74-2690e379276b"/>
    <ds:schemaRef ds:uri="b60a4bd1-b306-4ae4-a000-495522cffa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460DFD-D947-4C64-976E-1E39038555E7}">
  <ds:schemaRefs>
    <ds:schemaRef ds:uri="http://schemas.microsoft.com/sharepoint/v3/contenttype/forms"/>
  </ds:schemaRefs>
</ds:datastoreItem>
</file>

<file path=customXml/itemProps3.xml><?xml version="1.0" encoding="utf-8"?>
<ds:datastoreItem xmlns:ds="http://schemas.openxmlformats.org/officeDocument/2006/customXml" ds:itemID="{0105A0B6-2D4C-491B-A51C-886B58DE207D}">
  <ds:schemaRefs>
    <ds:schemaRef ds:uri="http://schemas.microsoft.com/office/infopath/2007/PartnerControls"/>
    <ds:schemaRef ds:uri="http://purl.org/dc/elements/1.1/"/>
    <ds:schemaRef ds:uri="883516d4-bc81-4407-bf74-2690e379276b"/>
    <ds:schemaRef ds:uri="http://schemas.microsoft.com/office/2006/metadata/properties"/>
    <ds:schemaRef ds:uri="b60a4bd1-b306-4ae4-a000-495522cffa53"/>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258</TotalTime>
  <Words>783</Words>
  <Application>Microsoft Macintosh PowerPoint</Application>
  <PresentationFormat>Widescreen</PresentationFormat>
  <Paragraphs>90</Paragraphs>
  <Slides>18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Muli</vt:lpstr>
      <vt:lpstr>Muli </vt:lpstr>
      <vt:lpstr>Muli Black</vt:lpstr>
      <vt:lpstr>Muli ExtraBold</vt:lpstr>
      <vt:lpstr>Muli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Linekar</dc:creator>
  <cp:lastModifiedBy>Adrian Florea</cp:lastModifiedBy>
  <cp:revision>4</cp:revision>
  <dcterms:created xsi:type="dcterms:W3CDTF">2019-06-13T09:38:46Z</dcterms:created>
  <dcterms:modified xsi:type="dcterms:W3CDTF">2024-12-12T15:29:22Z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0x010100AD7DDE1CA4851B44B41B00C58C0A31D6</vt:lpwstr>
  </property>
  <property fmtid="{D5CDD505-2E9C-101B-9397-08002B2CF9AE}" pid="3" name="Order">
    <vt:r8>330500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