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92316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84634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76951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69267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461585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953901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446220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938536" algn="l" defTabSz="98463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5DA73E6-4561-4FEF-A135-416D0E1CB98F}">
          <p14:sldIdLst>
            <p14:sldId id="256"/>
          </p14:sldIdLst>
        </p14:section>
        <p14:section name="Untitled Section" id="{6C5B5355-2594-4D9D-A840-78521B456672}">
          <p14:sldIdLst>
            <p14:sldId id="257"/>
            <p14:sldId id="2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5" autoAdjust="0"/>
    <p:restoredTop sz="94660"/>
  </p:normalViewPr>
  <p:slideViewPr>
    <p:cSldViewPr>
      <p:cViewPr varScale="1">
        <p:scale>
          <a:sx n="91" d="100"/>
          <a:sy n="91" d="100"/>
        </p:scale>
        <p:origin x="222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60000" y="1990800"/>
            <a:ext cx="7920000" cy="93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462" tIns="49232" rIns="98462" bIns="49232" numCol="1" anchor="t" anchorCtr="0" compatLnSpc="1">
            <a:prstTxWarp prst="textNoShape">
              <a:avLst/>
            </a:prstTxWarp>
          </a:bodyPr>
          <a:lstStyle>
            <a:lvl1pPr>
              <a:defRPr lang="en-GB" baseline="0">
                <a:latin typeface="+mn-lt"/>
              </a:defRPr>
            </a:lvl1pPr>
          </a:lstStyle>
          <a:p>
            <a:pPr marL="0" lvl="0" indent="0" fontAlgn="base">
              <a:spcBef>
                <a:spcPct val="20000"/>
              </a:spcBef>
              <a:spcAft>
                <a:spcPct val="0"/>
              </a:spcAft>
            </a:pPr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60000" y="2923200"/>
            <a:ext cx="8304000" cy="237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8462" tIns="49232" rIns="98462" bIns="49232" numCol="1" anchor="t" anchorCtr="0" compatLnSpc="1">
            <a:prstTxWarp prst="textNoShape">
              <a:avLst/>
            </a:prstTxWarp>
          </a:bodyPr>
          <a:lstStyle>
            <a:lvl1pPr>
              <a:buNone/>
              <a:defRPr lang="en-GB" sz="2100">
                <a:solidFill>
                  <a:srgbClr val="002542"/>
                </a:solidFill>
              </a:defRPr>
            </a:lvl1pPr>
          </a:lstStyle>
          <a:p>
            <a:pPr marL="0" lvl="0" indent="0" fontAlgn="base">
              <a:spcAft>
                <a:spcPct val="0"/>
              </a:spcAft>
            </a:pPr>
            <a:r>
              <a:rPr lang="en-US" dirty="0"/>
              <a:t>Presentation Intro</a:t>
            </a:r>
            <a:endParaRPr lang="en-GB" dirty="0"/>
          </a:p>
        </p:txBody>
      </p:sp>
      <p:pic>
        <p:nvPicPr>
          <p:cNvPr id="8" name="UOG Logo" descr="UoG_keyline_regular_locku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45"/>
            <a:ext cx="3285067" cy="1092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npriling People Graphic" descr="INSPIRING PEOPLE BOX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6" y="5589585"/>
            <a:ext cx="3217335" cy="1068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80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bg>
      <p:bgPr>
        <a:solidFill>
          <a:srgbClr val="4B3B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4572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Custom Layout">
    <p:bg>
      <p:bgPr>
        <a:solidFill>
          <a:srgbClr val="0038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231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Custom Layout">
    <p:bg>
      <p:bgPr>
        <a:solidFill>
          <a:srgbClr val="500B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218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461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992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952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17789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88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bg>
      <p:bgPr>
        <a:solidFill>
          <a:srgbClr val="CF1C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588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le and Content">
    <p:bg>
      <p:bgPr>
        <a:solidFill>
          <a:srgbClr val="4B3B7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405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561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bg>
      <p:bgPr>
        <a:solidFill>
          <a:srgbClr val="0038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6100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le and Content">
    <p:bg>
      <p:bgPr>
        <a:solidFill>
          <a:srgbClr val="500B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chemeClr val="bg1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chemeClr val="bg1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chemeClr val="bg1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chemeClr val="bg1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chemeClr val="bg1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586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00" y="187200"/>
            <a:ext cx="11232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123200"/>
            <a:ext cx="11232000" cy="5184000"/>
          </a:xfrm>
        </p:spPr>
        <p:txBody>
          <a:bodyPr vert="horz"/>
          <a:lstStyle>
            <a:lvl1pPr marL="0" indent="0">
              <a:buFontTx/>
              <a:buNone/>
              <a:defRPr lang="en-US" sz="2100" dirty="0" smtClean="0">
                <a:solidFill>
                  <a:srgbClr val="002542"/>
                </a:solidFill>
              </a:defRPr>
            </a:lvl1pPr>
            <a:lvl2pPr marL="184619" indent="0">
              <a:buFontTx/>
              <a:buNone/>
              <a:defRPr lang="en-US" sz="1900" dirty="0" smtClean="0">
                <a:solidFill>
                  <a:srgbClr val="002542"/>
                </a:solidFill>
                <a:cs typeface="ＭＳ Ｐゴシック" charset="0"/>
              </a:defRPr>
            </a:lvl2pPr>
            <a:lvl3pPr marL="738475" indent="0">
              <a:buFontTx/>
              <a:buNone/>
              <a:defRPr lang="en-US" sz="1600" b="1" dirty="0" smtClean="0">
                <a:solidFill>
                  <a:srgbClr val="002542"/>
                </a:solidFill>
                <a:cs typeface="ＭＳ Ｐゴシック" charset="0"/>
              </a:defRPr>
            </a:lvl3pPr>
            <a:lvl4pPr marL="1230792" indent="0">
              <a:buFontTx/>
              <a:buNone/>
              <a:defRPr lang="en-US" sz="1400" dirty="0" smtClean="0">
                <a:solidFill>
                  <a:srgbClr val="002542"/>
                </a:solidFill>
                <a:cs typeface="ＭＳ Ｐゴシック" charset="0"/>
              </a:defRPr>
            </a:lvl4pPr>
            <a:lvl5pPr marL="1723110" indent="0">
              <a:buFontTx/>
              <a:buNone/>
              <a:defRPr lang="en-GB" sz="1200" dirty="0">
                <a:solidFill>
                  <a:srgbClr val="002542"/>
                </a:solidFill>
                <a:cs typeface="ＭＳ Ｐゴシック" charset="0"/>
              </a:defRPr>
            </a:lvl5pPr>
          </a:lstStyle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154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bg>
      <p:bgPr>
        <a:solidFill>
          <a:srgbClr val="284F7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940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rgbClr val="0025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7826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bg>
      <p:bgPr>
        <a:solidFill>
          <a:srgbClr val="C545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0838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301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97459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4223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bg>
      <p:bgPr>
        <a:solidFill>
          <a:srgbClr val="CF1C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0001" y="475200"/>
            <a:ext cx="4910337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480000" y="1918800"/>
            <a:ext cx="5376000" cy="468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8" name="Picture 1" descr="4-3_half_screen_benc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3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 descr="4-3_half_screen_tow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613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5"/>
            <a:ext cx="10972800" cy="1143000"/>
          </a:xfrm>
          <a:prstGeom prst="rect">
            <a:avLst/>
          </a:prstGeom>
        </p:spPr>
        <p:txBody>
          <a:bodyPr vert="horz" lIns="98462" tIns="49232" rIns="98462" bIns="49232"/>
          <a:lstStyle/>
          <a:p>
            <a:pPr marL="369238" lvl="0" indent="-369238" fontAlgn="base">
              <a:spcBef>
                <a:spcPct val="20000"/>
              </a:spcBef>
              <a:spcAft>
                <a:spcPct val="0"/>
              </a:spcAft>
            </a:pPr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5"/>
          </a:xfrm>
          <a:prstGeom prst="rect">
            <a:avLst/>
          </a:prstGeom>
        </p:spPr>
        <p:txBody>
          <a:bodyPr vert="horz" lIns="98462" tIns="49232" rIns="98462" bIns="49232"/>
          <a:lstStyle/>
          <a:p>
            <a:pPr lvl="0" fontAlgn="base">
              <a:spcAft>
                <a:spcPct val="0"/>
              </a:spcAft>
            </a:pPr>
            <a:r>
              <a:rPr lang="en-US"/>
              <a:t>Click to edit Master text styles</a:t>
            </a:r>
          </a:p>
          <a:p>
            <a:pPr lvl="1" fontAlgn="base">
              <a:spcAft>
                <a:spcPct val="0"/>
              </a:spcAft>
            </a:pPr>
            <a:r>
              <a:rPr lang="en-US"/>
              <a:t>Second level</a:t>
            </a:r>
          </a:p>
          <a:p>
            <a:pPr lvl="2" fontAlgn="base">
              <a:spcAft>
                <a:spcPct val="0"/>
              </a:spcAft>
            </a:pPr>
            <a:r>
              <a:rPr lang="en-US"/>
              <a:t>Third level</a:t>
            </a:r>
          </a:p>
          <a:p>
            <a:pPr lvl="3" fontAlgn="base">
              <a:spcAft>
                <a:spcPct val="0"/>
              </a:spcAft>
            </a:pPr>
            <a:r>
              <a:rPr lang="en-US"/>
              <a:t>Fourth level</a:t>
            </a:r>
          </a:p>
          <a:p>
            <a:pPr lvl="4" fontAlgn="base">
              <a:spcAft>
                <a:spcPct val="0"/>
              </a:spcAft>
            </a:pPr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24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62" r:id="rId22"/>
  </p:sldLayoutIdLst>
  <p:txStyles>
    <p:titleStyle>
      <a:lvl1pPr algn="l" defTabSz="984634" rtl="0" eaLnBrk="1" latinLnBrk="0" hangingPunct="1">
        <a:spcBef>
          <a:spcPct val="0"/>
        </a:spcBef>
        <a:buNone/>
        <a:defRPr lang="en-GB" sz="4700" b="1" kern="1200" spc="-12" dirty="0">
          <a:solidFill>
            <a:srgbClr val="002542"/>
          </a:solidFill>
          <a:latin typeface="+mn-lt"/>
          <a:ea typeface="+mn-ea"/>
          <a:cs typeface="+mn-cs"/>
        </a:defRPr>
      </a:lvl1pPr>
    </p:titleStyle>
    <p:bodyStyle>
      <a:lvl1pPr marL="0" indent="0" algn="l" defTabSz="984634" rtl="0" eaLnBrk="1" latinLnBrk="0" hangingPunct="1">
        <a:spcBef>
          <a:spcPct val="20000"/>
        </a:spcBef>
        <a:buFont typeface="Arial" panose="020B0604020202020204" pitchFamily="34" charset="0"/>
        <a:buNone/>
        <a:defRPr lang="en-US" sz="2100" kern="1200" dirty="0" smtClean="0">
          <a:solidFill>
            <a:srgbClr val="002542"/>
          </a:solidFill>
          <a:latin typeface="+mn-lt"/>
          <a:ea typeface="+mn-ea"/>
          <a:cs typeface="+mn-cs"/>
        </a:defRPr>
      </a:lvl1pPr>
      <a:lvl2pPr marL="184619" indent="0" algn="l" defTabSz="984634" rtl="0" eaLnBrk="1" latinLnBrk="0" hangingPunct="1">
        <a:spcBef>
          <a:spcPct val="20000"/>
        </a:spcBef>
        <a:buFont typeface="Arial" panose="020B0604020202020204" pitchFamily="34" charset="0"/>
        <a:buNone/>
        <a:defRPr lang="en-US" sz="1900" kern="1200" dirty="0" smtClean="0">
          <a:solidFill>
            <a:srgbClr val="002542"/>
          </a:solidFill>
          <a:latin typeface="+mn-lt"/>
          <a:ea typeface="+mn-ea"/>
          <a:cs typeface="+mn-cs"/>
        </a:defRPr>
      </a:lvl2pPr>
      <a:lvl3pPr marL="738475" indent="0" algn="l" defTabSz="984634" rtl="0" eaLnBrk="1" latinLnBrk="0" hangingPunct="1">
        <a:spcBef>
          <a:spcPct val="20000"/>
        </a:spcBef>
        <a:buFont typeface="Arial" panose="020B0604020202020204" pitchFamily="34" charset="0"/>
        <a:buNone/>
        <a:defRPr lang="en-US" sz="1600" b="1" kern="1200" dirty="0" smtClean="0">
          <a:solidFill>
            <a:srgbClr val="002542"/>
          </a:solidFill>
          <a:latin typeface="+mn-lt"/>
          <a:ea typeface="+mn-ea"/>
          <a:cs typeface="+mn-cs"/>
        </a:defRPr>
      </a:lvl3pPr>
      <a:lvl4pPr marL="1230792" indent="0" algn="l" defTabSz="984634" rtl="0" eaLnBrk="1" latinLnBrk="0" hangingPunct="1">
        <a:spcBef>
          <a:spcPct val="20000"/>
        </a:spcBef>
        <a:buFont typeface="Arial" panose="020B0604020202020204" pitchFamily="34" charset="0"/>
        <a:buNone/>
        <a:defRPr lang="en-US" sz="1400" kern="1200" dirty="0" smtClean="0">
          <a:solidFill>
            <a:srgbClr val="002542"/>
          </a:solidFill>
          <a:latin typeface="+mn-lt"/>
          <a:ea typeface="+mn-ea"/>
          <a:cs typeface="+mn-cs"/>
        </a:defRPr>
      </a:lvl4pPr>
      <a:lvl5pPr marL="1723110" indent="0" algn="l" defTabSz="984634" rtl="0" eaLnBrk="1" latinLnBrk="0" hangingPunct="1">
        <a:spcBef>
          <a:spcPct val="20000"/>
        </a:spcBef>
        <a:buFont typeface="Arial" panose="020B0604020202020204" pitchFamily="34" charset="0"/>
        <a:buNone/>
        <a:defRPr lang="en-GB" sz="1200" kern="1200" dirty="0">
          <a:solidFill>
            <a:srgbClr val="002542"/>
          </a:solidFill>
          <a:latin typeface="+mn-lt"/>
          <a:ea typeface="+mn-ea"/>
          <a:cs typeface="+mn-cs"/>
        </a:defRPr>
      </a:lvl5pPr>
      <a:lvl6pPr marL="2707742" indent="-246159" algn="l" defTabSz="9846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060" indent="-246159" algn="l" defTabSz="9846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92377" indent="-246159" algn="l" defTabSz="9846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84695" indent="-246159" algn="l" defTabSz="984634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92316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84634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76951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69267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61585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53901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46220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938536" algn="l" defTabSz="98463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7448" y="1484784"/>
            <a:ext cx="8856984" cy="1222176"/>
          </a:xfrm>
        </p:spPr>
        <p:txBody>
          <a:bodyPr/>
          <a:lstStyle/>
          <a:p>
            <a:r>
              <a:rPr lang="en-GB" sz="3600" b="0" dirty="0"/>
              <a:t>Excel - Introduction to Array Formulas</a:t>
            </a:r>
            <a:br>
              <a:rPr lang="en-GB" sz="3600" b="0" dirty="0"/>
            </a:br>
            <a:br>
              <a:rPr lang="en-GB" sz="3600" b="0" dirty="0"/>
            </a:br>
            <a:r>
              <a:rPr lang="en-GB" sz="2800" b="0" dirty="0"/>
              <a:t>https://www.gla.ac.uk/it/training/courseresources/</a:t>
            </a:r>
            <a:endParaRPr lang="en-GB" sz="36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7448" y="3429000"/>
            <a:ext cx="6228000" cy="1942208"/>
          </a:xfrm>
        </p:spPr>
        <p:txBody>
          <a:bodyPr/>
          <a:lstStyle/>
          <a:p>
            <a:r>
              <a:rPr lang="en-GB" sz="2400" dirty="0"/>
              <a:t>Blair Thompson</a:t>
            </a:r>
          </a:p>
        </p:txBody>
      </p:sp>
    </p:spTree>
    <p:extLst>
      <p:ext uri="{BB962C8B-B14F-4D97-AF65-F5344CB8AC3E}">
        <p14:creationId xmlns:p14="http://schemas.microsoft.com/office/powerpoint/2010/main" val="4208433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Understand the concept of arrays in Excel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Create constant arrays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Perform basic array calculations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Evaluate portions of array formulas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Use array functions to perform calculations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Use array functions to alter the layout/display of arrays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Use array horizontal, vertical and 2D array constants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Create named array constants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en-GB" sz="2400" dirty="0"/>
              <a:t>Analyse data using the GROUPBY and PIVOTBY array functions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endParaRPr lang="en-GB" sz="2800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3561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GB" sz="4800" dirty="0"/>
              <a:t>training@glasgow.ac.uk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315316"/>
      </p:ext>
    </p:extLst>
  </p:cSld>
  <p:clrMapOvr>
    <a:masterClrMapping/>
  </p:clrMapOvr>
</p:sld>
</file>

<file path=ppt/theme/theme1.xml><?xml version="1.0" encoding="utf-8"?>
<a:theme xmlns:a="http://schemas.openxmlformats.org/drawingml/2006/main" name="Corrected 4x3 UOG Theme">
  <a:themeElements>
    <a:clrScheme name="Glasgow PP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284F76"/>
      </a:accent1>
      <a:accent2>
        <a:srgbClr val="002542"/>
      </a:accent2>
      <a:accent3>
        <a:srgbClr val="C54520"/>
      </a:accent3>
      <a:accent4>
        <a:srgbClr val="354047"/>
      </a:accent4>
      <a:accent5>
        <a:srgbClr val="63548B"/>
      </a:accent5>
      <a:accent6>
        <a:srgbClr val="8D0C64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sing Word to prepare your thesis.pptx" id="{082A5E6E-233C-4CF1-A4DE-04288A74FDDE}" vid="{EBB28E27-C30B-4FF0-B11F-A02C04A4387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6702137A129F45A6835221D41CF60F" ma:contentTypeVersion="18" ma:contentTypeDescription="Create a new document." ma:contentTypeScope="" ma:versionID="0bc88be38ba80648658bba377f2ad856">
  <xsd:schema xmlns:xsd="http://www.w3.org/2001/XMLSchema" xmlns:xs="http://www.w3.org/2001/XMLSchema" xmlns:p="http://schemas.microsoft.com/office/2006/metadata/properties" xmlns:ns2="fc0be4fd-f545-4254-9f39-fb696fdb446c" xmlns:ns3="b454b8eb-aab7-4883-8d4b-cfae7d09baad" targetNamespace="http://schemas.microsoft.com/office/2006/metadata/properties" ma:root="true" ma:fieldsID="d8c50578821f202687a5b4875e66a04b" ns2:_="" ns3:_="">
    <xsd:import namespace="fc0be4fd-f545-4254-9f39-fb696fdb446c"/>
    <xsd:import namespace="b454b8eb-aab7-4883-8d4b-cfae7d09ba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0be4fd-f545-4254-9f39-fb696fdb446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306b285-ac2c-4225-b56d-e54690cf9c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54b8eb-aab7-4883-8d4b-cfae7d09baa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0af61f8-4f5f-42d1-8450-017dcbacbbf1}" ma:internalName="TaxCatchAll" ma:showField="CatchAllData" ma:web="b454b8eb-aab7-4883-8d4b-cfae7d09ba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FDFD26-F45D-4E67-8001-C70A58B31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ECD2302-8747-433D-8B19-9AC62A5814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0be4fd-f545-4254-9f39-fb696fdb446c"/>
    <ds:schemaRef ds:uri="b454b8eb-aab7-4883-8d4b-cfae7d09baa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9</TotalTime>
  <Words>93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ＭＳ Ｐゴシック</vt:lpstr>
      <vt:lpstr>Arial</vt:lpstr>
      <vt:lpstr>Corrected 4x3 UOG Theme</vt:lpstr>
      <vt:lpstr>Excel - Introduction to Array Formulas  https://www.gla.ac.uk/it/training/courseresources/</vt:lpstr>
      <vt:lpstr>Objectives</vt:lpstr>
      <vt:lpstr>Support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Blair Thompson</dc:creator>
  <cp:lastModifiedBy>Blair Thompson</cp:lastModifiedBy>
  <cp:revision>1</cp:revision>
  <dcterms:created xsi:type="dcterms:W3CDTF">2025-01-08T13:52:47Z</dcterms:created>
  <dcterms:modified xsi:type="dcterms:W3CDTF">2025-01-08T14:02:14Z</dcterms:modified>
</cp:coreProperties>
</file>