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4"/>
    <p:sldMasterId id="2147483661" r:id="rId5"/>
  </p:sldMasterIdLst>
  <p:notesMasterIdLst>
    <p:notesMasterId r:id="rId144"/>
  </p:notesMasterIdLst>
  <p:handoutMasterIdLst>
    <p:handoutMasterId r:id="rId145"/>
  </p:handoutMasterIdLst>
  <p:sldIdLst>
    <p:sldId id="256" r:id="rId6"/>
    <p:sldId id="259" r:id="rId7"/>
    <p:sldId id="258" r:id="rId8"/>
    <p:sldId id="261" r:id="rId9"/>
    <p:sldId id="288" r:id="rId10"/>
    <p:sldId id="340" r:id="rId11"/>
    <p:sldId id="265" r:id="rId12"/>
    <p:sldId id="266" r:id="rId13"/>
    <p:sldId id="375" r:id="rId14"/>
    <p:sldId id="376" r:id="rId15"/>
    <p:sldId id="283" r:id="rId16"/>
    <p:sldId id="267" r:id="rId17"/>
    <p:sldId id="268" r:id="rId18"/>
    <p:sldId id="269" r:id="rId19"/>
    <p:sldId id="270" r:id="rId20"/>
    <p:sldId id="271" r:id="rId21"/>
    <p:sldId id="274" r:id="rId22"/>
    <p:sldId id="289" r:id="rId23"/>
    <p:sldId id="275" r:id="rId24"/>
    <p:sldId id="341" r:id="rId25"/>
    <p:sldId id="349" r:id="rId26"/>
    <p:sldId id="276" r:id="rId27"/>
    <p:sldId id="272" r:id="rId28"/>
    <p:sldId id="277" r:id="rId29"/>
    <p:sldId id="278" r:id="rId30"/>
    <p:sldId id="279" r:id="rId31"/>
    <p:sldId id="280" r:id="rId32"/>
    <p:sldId id="281" r:id="rId33"/>
    <p:sldId id="282" r:id="rId34"/>
    <p:sldId id="343" r:id="rId35"/>
    <p:sldId id="345" r:id="rId36"/>
    <p:sldId id="384" r:id="rId37"/>
    <p:sldId id="342" r:id="rId38"/>
    <p:sldId id="346" r:id="rId39"/>
    <p:sldId id="337" r:id="rId40"/>
    <p:sldId id="344" r:id="rId41"/>
    <p:sldId id="348" r:id="rId42"/>
    <p:sldId id="347" r:id="rId43"/>
    <p:sldId id="314" r:id="rId44"/>
    <p:sldId id="320" r:id="rId45"/>
    <p:sldId id="321" r:id="rId46"/>
    <p:sldId id="326" r:id="rId47"/>
    <p:sldId id="324" r:id="rId48"/>
    <p:sldId id="328" r:id="rId49"/>
    <p:sldId id="382" r:id="rId50"/>
    <p:sldId id="329" r:id="rId51"/>
    <p:sldId id="330" r:id="rId52"/>
    <p:sldId id="331" r:id="rId53"/>
    <p:sldId id="332" r:id="rId54"/>
    <p:sldId id="333" r:id="rId55"/>
    <p:sldId id="318" r:id="rId56"/>
    <p:sldId id="297" r:id="rId57"/>
    <p:sldId id="319" r:id="rId58"/>
    <p:sldId id="353" r:id="rId59"/>
    <p:sldId id="298" r:id="rId60"/>
    <p:sldId id="294" r:id="rId61"/>
    <p:sldId id="354" r:id="rId62"/>
    <p:sldId id="302" r:id="rId63"/>
    <p:sldId id="301" r:id="rId64"/>
    <p:sldId id="290" r:id="rId65"/>
    <p:sldId id="303" r:id="rId66"/>
    <p:sldId id="311" r:id="rId67"/>
    <p:sldId id="355" r:id="rId68"/>
    <p:sldId id="292" r:id="rId69"/>
    <p:sldId id="310" r:id="rId70"/>
    <p:sldId id="313" r:id="rId71"/>
    <p:sldId id="315" r:id="rId72"/>
    <p:sldId id="306" r:id="rId73"/>
    <p:sldId id="307" r:id="rId74"/>
    <p:sldId id="357" r:id="rId75"/>
    <p:sldId id="323" r:id="rId76"/>
    <p:sldId id="291" r:id="rId77"/>
    <p:sldId id="299" r:id="rId78"/>
    <p:sldId id="356" r:id="rId79"/>
    <p:sldId id="381" r:id="rId80"/>
    <p:sldId id="416" r:id="rId81"/>
    <p:sldId id="399" r:id="rId82"/>
    <p:sldId id="414" r:id="rId83"/>
    <p:sldId id="415" r:id="rId84"/>
    <p:sldId id="367" r:id="rId85"/>
    <p:sldId id="401" r:id="rId86"/>
    <p:sldId id="402" r:id="rId87"/>
    <p:sldId id="368" r:id="rId88"/>
    <p:sldId id="371" r:id="rId89"/>
    <p:sldId id="387" r:id="rId90"/>
    <p:sldId id="373" r:id="rId91"/>
    <p:sldId id="374" r:id="rId92"/>
    <p:sldId id="403" r:id="rId93"/>
    <p:sldId id="404" r:id="rId94"/>
    <p:sldId id="379" r:id="rId95"/>
    <p:sldId id="405" r:id="rId96"/>
    <p:sldId id="386" r:id="rId97"/>
    <p:sldId id="365" r:id="rId98"/>
    <p:sldId id="388" r:id="rId99"/>
    <p:sldId id="406" r:id="rId100"/>
    <p:sldId id="407" r:id="rId101"/>
    <p:sldId id="408" r:id="rId102"/>
    <p:sldId id="389" r:id="rId103"/>
    <p:sldId id="409" r:id="rId104"/>
    <p:sldId id="410" r:id="rId105"/>
    <p:sldId id="395" r:id="rId106"/>
    <p:sldId id="396" r:id="rId107"/>
    <p:sldId id="412" r:id="rId108"/>
    <p:sldId id="390" r:id="rId109"/>
    <p:sldId id="411" r:id="rId110"/>
    <p:sldId id="391" r:id="rId111"/>
    <p:sldId id="397" r:id="rId112"/>
    <p:sldId id="398" r:id="rId113"/>
    <p:sldId id="392" r:id="rId114"/>
    <p:sldId id="366" r:id="rId115"/>
    <p:sldId id="393" r:id="rId116"/>
    <p:sldId id="394" r:id="rId117"/>
    <p:sldId id="360" r:id="rId118"/>
    <p:sldId id="359" r:id="rId119"/>
    <p:sldId id="361" r:id="rId120"/>
    <p:sldId id="362" r:id="rId121"/>
    <p:sldId id="335" r:id="rId122"/>
    <p:sldId id="336" r:id="rId123"/>
    <p:sldId id="339" r:id="rId124"/>
    <p:sldId id="443" r:id="rId125"/>
    <p:sldId id="442" r:id="rId126"/>
    <p:sldId id="419" r:id="rId127"/>
    <p:sldId id="372" r:id="rId128"/>
    <p:sldId id="420" r:id="rId129"/>
    <p:sldId id="438" r:id="rId130"/>
    <p:sldId id="421" r:id="rId131"/>
    <p:sldId id="439" r:id="rId132"/>
    <p:sldId id="424" r:id="rId133"/>
    <p:sldId id="427" r:id="rId134"/>
    <p:sldId id="429" r:id="rId135"/>
    <p:sldId id="363" r:id="rId136"/>
    <p:sldId id="436" r:id="rId137"/>
    <p:sldId id="437" r:id="rId138"/>
    <p:sldId id="364" r:id="rId139"/>
    <p:sldId id="444" r:id="rId140"/>
    <p:sldId id="440" r:id="rId141"/>
    <p:sldId id="441" r:id="rId142"/>
    <p:sldId id="445" r:id="rId143"/>
  </p:sldIdLst>
  <p:sldSz cx="9144000" cy="6858000" type="screen4x3"/>
  <p:notesSz cx="6858000" cy="9144000"/>
  <p:defaultTextStyle>
    <a:defPPr>
      <a:defRPr lang="en-GB"/>
    </a:defPPr>
    <a:lvl1pPr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1pPr>
    <a:lvl2pPr marL="742950" indent="-28575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2pPr>
    <a:lvl3pPr marL="11430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3pPr>
    <a:lvl4pPr marL="16002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4pPr>
    <a:lvl5pPr marL="20574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5pPr>
    <a:lvl6pPr marL="2286000" algn="l" defTabSz="914400" rtl="0" eaLnBrk="1" latinLnBrk="0" hangingPunct="1">
      <a:defRPr sz="2400" kern="1200">
        <a:solidFill>
          <a:schemeClr val="bg1"/>
        </a:solidFill>
        <a:latin typeface="Arial" charset="0"/>
        <a:ea typeface="ＭＳ Ｐゴシック" charset="-128"/>
        <a:cs typeface="+mn-cs"/>
      </a:defRPr>
    </a:lvl6pPr>
    <a:lvl7pPr marL="2743200" algn="l" defTabSz="914400" rtl="0" eaLnBrk="1" latinLnBrk="0" hangingPunct="1">
      <a:defRPr sz="2400" kern="1200">
        <a:solidFill>
          <a:schemeClr val="bg1"/>
        </a:solidFill>
        <a:latin typeface="Arial" charset="0"/>
        <a:ea typeface="ＭＳ Ｐゴシック" charset="-128"/>
        <a:cs typeface="+mn-cs"/>
      </a:defRPr>
    </a:lvl7pPr>
    <a:lvl8pPr marL="3200400" algn="l" defTabSz="914400" rtl="0" eaLnBrk="1" latinLnBrk="0" hangingPunct="1">
      <a:defRPr sz="2400" kern="1200">
        <a:solidFill>
          <a:schemeClr val="bg1"/>
        </a:solidFill>
        <a:latin typeface="Arial" charset="0"/>
        <a:ea typeface="ＭＳ Ｐゴシック" charset="-128"/>
        <a:cs typeface="+mn-cs"/>
      </a:defRPr>
    </a:lvl8pPr>
    <a:lvl9pPr marL="3657600" algn="l" defTabSz="914400" rtl="0" eaLnBrk="1" latinLnBrk="0" hangingPunct="1">
      <a:defRPr sz="2400" kern="1200">
        <a:solidFill>
          <a:schemeClr val="bg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tteo Ceriotti" initials="MC" lastIdx="3" clrIdx="0"/>
  <p:cmAuthor id="2" name="Andrew Fleming" initials="AF" lastIdx="1" clrIdx="1">
    <p:extLst>
      <p:ext uri="{19B8F6BF-5375-455C-9EA6-DF929625EA0E}">
        <p15:presenceInfo xmlns:p15="http://schemas.microsoft.com/office/powerpoint/2012/main" userId="Andrew Flemi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FF00"/>
    <a:srgbClr val="FF66CC"/>
    <a:srgbClr val="FF0000"/>
    <a:srgbClr val="FF330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818F48-AD75-478A-9262-66194D364F95}" v="4" dt="2025-03-24T11:25:46.072"/>
    <p1510:client id="{E8C8EBBB-4D85-466F-9B8D-01DC622FFB37}" v="1" dt="2025-03-24T11:19:49.2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496" autoAdjust="0"/>
    <p:restoredTop sz="90929" autoAdjust="0"/>
  </p:normalViewPr>
  <p:slideViewPr>
    <p:cSldViewPr>
      <p:cViewPr varScale="1">
        <p:scale>
          <a:sx n="98" d="100"/>
          <a:sy n="98" d="100"/>
        </p:scale>
        <p:origin x="1470" y="90"/>
      </p:cViewPr>
      <p:guideLst>
        <p:guide orient="horz" pos="2160"/>
        <p:guide pos="2880"/>
      </p:guideLst>
    </p:cSldViewPr>
  </p:slideViewPr>
  <p:outlineViewPr>
    <p:cViewPr varScale="1">
      <p:scale>
        <a:sx n="170" d="200"/>
        <a:sy n="170" d="2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6" d="100"/>
          <a:sy n="66" d="100"/>
        </p:scale>
        <p:origin x="-55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slide" Target="slides/slide128.xml"/><Relationship Id="rId138" Type="http://schemas.openxmlformats.org/officeDocument/2006/relationships/slide" Target="slides/slide133.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slide" Target="slides/slide123.xml"/><Relationship Id="rId144" Type="http://schemas.openxmlformats.org/officeDocument/2006/relationships/notesMaster" Target="notesMasters/notesMaster1.xml"/><Relationship Id="rId149" Type="http://schemas.openxmlformats.org/officeDocument/2006/relationships/theme" Target="theme/theme1.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113" Type="http://schemas.openxmlformats.org/officeDocument/2006/relationships/slide" Target="slides/slide108.xml"/><Relationship Id="rId118" Type="http://schemas.openxmlformats.org/officeDocument/2006/relationships/slide" Target="slides/slide113.xml"/><Relationship Id="rId134" Type="http://schemas.openxmlformats.org/officeDocument/2006/relationships/slide" Target="slides/slide129.xml"/><Relationship Id="rId139" Type="http://schemas.openxmlformats.org/officeDocument/2006/relationships/slide" Target="slides/slide134.xml"/><Relationship Id="rId80" Type="http://schemas.openxmlformats.org/officeDocument/2006/relationships/slide" Target="slides/slide75.xml"/><Relationship Id="rId85" Type="http://schemas.openxmlformats.org/officeDocument/2006/relationships/slide" Target="slides/slide80.xml"/><Relationship Id="rId150" Type="http://schemas.openxmlformats.org/officeDocument/2006/relationships/tableStyles" Target="tableStyles.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slide" Target="slides/slide119.xml"/><Relationship Id="rId129" Type="http://schemas.openxmlformats.org/officeDocument/2006/relationships/slide" Target="slides/slide124.xml"/><Relationship Id="rId137" Type="http://schemas.openxmlformats.org/officeDocument/2006/relationships/slide" Target="slides/slide13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32" Type="http://schemas.openxmlformats.org/officeDocument/2006/relationships/slide" Target="slides/slide127.xml"/><Relationship Id="rId140" Type="http://schemas.openxmlformats.org/officeDocument/2006/relationships/slide" Target="slides/slide135.xml"/><Relationship Id="rId145"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30" Type="http://schemas.openxmlformats.org/officeDocument/2006/relationships/slide" Target="slides/slide125.xml"/><Relationship Id="rId135" Type="http://schemas.openxmlformats.org/officeDocument/2006/relationships/slide" Target="slides/slide130.xml"/><Relationship Id="rId143" Type="http://schemas.openxmlformats.org/officeDocument/2006/relationships/slide" Target="slides/slide138.xml"/><Relationship Id="rId148" Type="http://schemas.openxmlformats.org/officeDocument/2006/relationships/viewProps" Target="viewProps.xml"/><Relationship Id="rId15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141" Type="http://schemas.openxmlformats.org/officeDocument/2006/relationships/slide" Target="slides/slide136.xml"/><Relationship Id="rId146" Type="http://schemas.openxmlformats.org/officeDocument/2006/relationships/commentAuthors" Target="commentAuthor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slide" Target="slides/slide126.xml"/><Relationship Id="rId136" Type="http://schemas.openxmlformats.org/officeDocument/2006/relationships/slide" Target="slides/slide131.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26" Type="http://schemas.openxmlformats.org/officeDocument/2006/relationships/slide" Target="slides/slide121.xml"/><Relationship Id="rId147"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142" Type="http://schemas.openxmlformats.org/officeDocument/2006/relationships/slide" Target="slides/slide137.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buClr>
                <a:srgbClr val="000000"/>
              </a:buClr>
              <a:buSzPct val="100000"/>
              <a:buFont typeface="Times New Roman" panose="02020603050405020304" pitchFamily="18" charset="0"/>
              <a:buNone/>
              <a:defRPr sz="1200">
                <a:latin typeface="Arial" panose="020B0604020202020204" pitchFamily="34" charset="0"/>
                <a:ea typeface="ＭＳ Ｐゴシック" panose="020B0600070205080204" pitchFamily="34" charset="-128"/>
              </a:defRPr>
            </a:lvl1pPr>
          </a:lstStyle>
          <a:p>
            <a:pPr>
              <a:defRPr/>
            </a:pPr>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buClr>
                <a:srgbClr val="000000"/>
              </a:buClr>
              <a:buSzPct val="100000"/>
              <a:buFont typeface="Times New Roman" panose="02020603050405020304" pitchFamily="18" charset="0"/>
              <a:buNone/>
              <a:defRPr sz="1200">
                <a:latin typeface="Arial" panose="020B0604020202020204" pitchFamily="34" charset="0"/>
                <a:ea typeface="ＭＳ Ｐゴシック" panose="020B0600070205080204" pitchFamily="34" charset="-128"/>
              </a:defRPr>
            </a:lvl1pPr>
          </a:lstStyle>
          <a:p>
            <a:pPr>
              <a:defRPr/>
            </a:pPr>
            <a:fld id="{3CF39F49-C1B2-440E-ACCB-B5F24D639016}" type="datetimeFigureOut">
              <a:rPr lang="en-GB"/>
              <a:pPr>
                <a:defRPr/>
              </a:pPr>
              <a:t>24/03/2025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buClr>
                <a:srgbClr val="000000"/>
              </a:buClr>
              <a:buSzPct val="100000"/>
              <a:buFont typeface="Times New Roman" panose="02020603050405020304" pitchFamily="18" charset="0"/>
              <a:buNone/>
              <a:defRPr sz="1200">
                <a:latin typeface="Arial" panose="020B0604020202020204" pitchFamily="34" charset="0"/>
                <a:ea typeface="ＭＳ Ｐゴシック" panose="020B0600070205080204" pitchFamily="34" charset="-128"/>
              </a:defRPr>
            </a:lvl1pPr>
          </a:lstStyle>
          <a:p>
            <a:pPr>
              <a:defRPr/>
            </a:pPr>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buClr>
                <a:srgbClr val="000000"/>
              </a:buClr>
              <a:buSzPct val="100000"/>
              <a:buFont typeface="Times New Roman" charset="0"/>
              <a:buNone/>
              <a:defRPr sz="1200" smtClean="0"/>
            </a:lvl1pPr>
          </a:lstStyle>
          <a:p>
            <a:pPr>
              <a:defRPr/>
            </a:pPr>
            <a:fld id="{F4A825BE-9CA0-4B38-9DCA-C545E958B11B}" type="slidenum">
              <a:rPr lang="en-GB" altLang="en-US"/>
              <a:pPr>
                <a:defRPr/>
              </a:pPr>
              <a:t>‹#›</a:t>
            </a:fld>
            <a:endParaRPr lang="en-GB" altLang="en-US"/>
          </a:p>
        </p:txBody>
      </p:sp>
    </p:spTree>
    <p:extLst>
      <p:ext uri="{BB962C8B-B14F-4D97-AF65-F5344CB8AC3E}">
        <p14:creationId xmlns:p14="http://schemas.microsoft.com/office/powerpoint/2010/main" val="171707788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36867"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36868" name="Text Box 3"/>
          <p:cNvSpPr txBox="1">
            <a:spLocks noChangeArrowheads="1"/>
          </p:cNvSpPr>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36869" name="Rectangle 4"/>
          <p:cNvSpPr>
            <a:spLocks noGrp="1" noRot="1" noChangeAspect="1" noChangeArrowheads="1"/>
          </p:cNvSpPr>
          <p:nvPr>
            <p:ph type="sldImg"/>
          </p:nvPr>
        </p:nvSpPr>
        <p:spPr bwMode="auto">
          <a:xfrm>
            <a:off x="1143000" y="685800"/>
            <a:ext cx="4570413" cy="3427413"/>
          </a:xfrm>
          <a:prstGeom prst="rect">
            <a:avLst/>
          </a:prstGeom>
          <a:noFill/>
          <a:ln w="9360" cap="sq">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altLang="en-US" noProof="0"/>
          </a:p>
        </p:txBody>
      </p:sp>
      <p:sp>
        <p:nvSpPr>
          <p:cNvPr id="36871"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307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eaLnBrk="1" hangingPunct="1">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smtClean="0">
                <a:solidFill>
                  <a:srgbClr val="000000"/>
                </a:solidFill>
              </a:defRPr>
            </a:lvl1pPr>
          </a:lstStyle>
          <a:p>
            <a:pPr>
              <a:defRPr/>
            </a:pPr>
            <a:fld id="{DCDDFF57-0F54-45A4-863B-15096A1EF457}" type="slidenum">
              <a:rPr lang="en-GB" altLang="en-US"/>
              <a:pPr>
                <a:defRPr/>
              </a:pPr>
              <a:t>‹#›</a:t>
            </a:fld>
            <a:endParaRPr lang="en-GB" altLang="en-US"/>
          </a:p>
        </p:txBody>
      </p:sp>
    </p:spTree>
    <p:extLst>
      <p:ext uri="{BB962C8B-B14F-4D97-AF65-F5344CB8AC3E}">
        <p14:creationId xmlns:p14="http://schemas.microsoft.com/office/powerpoint/2010/main" val="832299629"/>
      </p:ext>
    </p:extLst>
  </p:cSld>
  <p:clrMap bg1="lt1" tx1="dk1" bg2="lt2" tx2="dk2" accent1="accent1" accent2="accent2" accent3="accent3" accent4="accent4" accent5="accent5" accent6="accent6" hlink="hlink" folHlink="folHlink"/>
  <p:hf hdr="0" dt="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B7509517-9281-4B8D-879E-8E40EAFFDB4A}" type="slidenum">
              <a:rPr lang="en-GB" altLang="en-US">
                <a:latin typeface="Arial" charset="0"/>
              </a:rPr>
              <a:pPr>
                <a:spcBef>
                  <a:spcPct val="0"/>
                </a:spcBef>
                <a:buClrTx/>
                <a:buFontTx/>
                <a:buNone/>
              </a:pPr>
              <a:t>1</a:t>
            </a:fld>
            <a:endParaRPr lang="en-GB" altLang="en-US">
              <a:latin typeface="Arial" charset="0"/>
            </a:endParaRPr>
          </a:p>
        </p:txBody>
      </p:sp>
      <p:sp>
        <p:nvSpPr>
          <p:cNvPr id="3789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2"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BDD9AFEA-620D-4F4F-ADE8-D4C7BA5BA091}" type="slidenum">
              <a:rPr lang="en-GB" altLang="en-US">
                <a:latin typeface="Arial" charset="0"/>
              </a:rPr>
              <a:pPr>
                <a:spcBef>
                  <a:spcPct val="0"/>
                </a:spcBef>
                <a:buClrTx/>
                <a:buFontTx/>
                <a:buNone/>
              </a:pPr>
              <a:t>11</a:t>
            </a:fld>
            <a:endParaRPr lang="en-GB" altLang="en-US">
              <a:latin typeface="Arial" charset="0"/>
            </a:endParaRPr>
          </a:p>
        </p:txBody>
      </p:sp>
      <p:sp>
        <p:nvSpPr>
          <p:cNvPr id="64515"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D3B143A0-082F-414C-AB1F-04C8AE603BBB}" type="slidenum">
              <a:rPr lang="en-GB" altLang="en-US">
                <a:latin typeface="Arial" charset="0"/>
              </a:rPr>
              <a:pPr algn="r" eaLnBrk="1" hangingPunct="1">
                <a:spcBef>
                  <a:spcPct val="0"/>
                </a:spcBef>
                <a:buClrTx/>
                <a:buFontTx/>
                <a:buNone/>
              </a:pPr>
              <a:t>11</a:t>
            </a:fld>
            <a:endParaRPr lang="en-GB" altLang="en-US">
              <a:latin typeface="Arial" charset="0"/>
            </a:endParaRPr>
          </a:p>
        </p:txBody>
      </p:sp>
      <p:sp>
        <p:nvSpPr>
          <p:cNvPr id="64516"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4517"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eaLnBrk="1" hangingPunct="1">
              <a:spcBef>
                <a:spcPts val="450"/>
              </a:spcBef>
              <a:buClrTx/>
              <a:buFontTx/>
              <a:buNone/>
            </a:pPr>
            <a:r>
              <a:rPr lang="en-GB" altLang="en-US">
                <a:latin typeface="Arial" charset="0"/>
              </a:rPr>
              <a:t>How to use help.</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3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F59042B1-FC7A-4048-9170-098AC7B048EA}" type="slidenum">
              <a:rPr lang="en-GB" altLang="en-US">
                <a:latin typeface="Arial" charset="0"/>
              </a:rPr>
              <a:pPr>
                <a:spcBef>
                  <a:spcPct val="0"/>
                </a:spcBef>
                <a:buClrTx/>
                <a:buFontTx/>
                <a:buNone/>
              </a:pPr>
              <a:t>12</a:t>
            </a:fld>
            <a:endParaRPr lang="en-GB" altLang="en-US">
              <a:latin typeface="Arial" charset="0"/>
            </a:endParaRPr>
          </a:p>
        </p:txBody>
      </p:sp>
      <p:sp>
        <p:nvSpPr>
          <p:cNvPr id="4813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8132"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64CFAEA3-9A12-4E29-A141-F1305531FABD}" type="slidenum">
              <a:rPr lang="en-GB" altLang="en-US">
                <a:latin typeface="Arial" charset="0"/>
              </a:rPr>
              <a:pPr>
                <a:spcBef>
                  <a:spcPct val="0"/>
                </a:spcBef>
                <a:buClrTx/>
                <a:buFontTx/>
                <a:buNone/>
              </a:pPr>
              <a:t>13</a:t>
            </a:fld>
            <a:endParaRPr lang="en-GB" altLang="en-US">
              <a:latin typeface="Arial" charset="0"/>
            </a:endParaRPr>
          </a:p>
        </p:txBody>
      </p:sp>
      <p:sp>
        <p:nvSpPr>
          <p:cNvPr id="49155"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6"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0178"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92F3DE19-BF3E-474B-85E9-5AA4F5F8C0E6}" type="slidenum">
              <a:rPr lang="en-GB" altLang="en-US">
                <a:latin typeface="Arial" charset="0"/>
              </a:rPr>
              <a:pPr>
                <a:spcBef>
                  <a:spcPct val="0"/>
                </a:spcBef>
                <a:buClrTx/>
                <a:buFontTx/>
                <a:buNone/>
              </a:pPr>
              <a:t>14</a:t>
            </a:fld>
            <a:endParaRPr lang="en-GB" altLang="en-US">
              <a:latin typeface="Arial" charset="0"/>
            </a:endParaRPr>
          </a:p>
        </p:txBody>
      </p:sp>
      <p:sp>
        <p:nvSpPr>
          <p:cNvPr id="5017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80"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73A2B658-8930-4778-B8DE-C9C9A1A78343}" type="slidenum">
              <a:rPr lang="en-GB" altLang="en-US">
                <a:latin typeface="Arial" charset="0"/>
              </a:rPr>
              <a:pPr>
                <a:spcBef>
                  <a:spcPct val="0"/>
                </a:spcBef>
                <a:buClrTx/>
                <a:buFontTx/>
                <a:buNone/>
              </a:pPr>
              <a:t>15</a:t>
            </a:fld>
            <a:endParaRPr lang="en-GB" altLang="en-US">
              <a:latin typeface="Arial" charset="0"/>
            </a:endParaRPr>
          </a:p>
        </p:txBody>
      </p:sp>
      <p:sp>
        <p:nvSpPr>
          <p:cNvPr id="5120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0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3CBF1F78-9780-4CD5-8A06-AAFD02CCA7F0}" type="slidenum">
              <a:rPr lang="en-GB" altLang="en-US">
                <a:latin typeface="Arial" charset="0"/>
              </a:rPr>
              <a:pPr>
                <a:spcBef>
                  <a:spcPct val="0"/>
                </a:spcBef>
                <a:buClrTx/>
                <a:buFontTx/>
                <a:buNone/>
              </a:pPr>
              <a:t>16</a:t>
            </a:fld>
            <a:endParaRPr lang="en-GB" altLang="en-US">
              <a:latin typeface="Arial" charset="0"/>
            </a:endParaRPr>
          </a:p>
        </p:txBody>
      </p:sp>
      <p:sp>
        <p:nvSpPr>
          <p:cNvPr id="5222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8"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0B004EF8-460E-4792-B692-C7CCE17D53B7}" type="slidenum">
              <a:rPr lang="en-GB" altLang="en-US">
                <a:latin typeface="Arial" charset="0"/>
              </a:rPr>
              <a:pPr>
                <a:spcBef>
                  <a:spcPct val="0"/>
                </a:spcBef>
                <a:buClrTx/>
                <a:buFontTx/>
                <a:buNone/>
              </a:pPr>
              <a:t>17</a:t>
            </a:fld>
            <a:endParaRPr lang="en-GB" altLang="en-US">
              <a:latin typeface="Arial" charset="0"/>
            </a:endParaRPr>
          </a:p>
        </p:txBody>
      </p:sp>
      <p:sp>
        <p:nvSpPr>
          <p:cNvPr id="54275"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D1023D76-93B6-4E26-AFD3-B7A5247FF6FC}" type="slidenum">
              <a:rPr lang="en-GB" altLang="en-US">
                <a:latin typeface="Arial" charset="0"/>
              </a:rPr>
              <a:pPr algn="r" eaLnBrk="1" hangingPunct="1">
                <a:spcBef>
                  <a:spcPct val="0"/>
                </a:spcBef>
                <a:buClrTx/>
                <a:buFontTx/>
                <a:buNone/>
              </a:pPr>
              <a:t>17</a:t>
            </a:fld>
            <a:endParaRPr lang="en-GB" altLang="en-US">
              <a:latin typeface="Arial" charset="0"/>
            </a:endParaRPr>
          </a:p>
        </p:txBody>
      </p:sp>
      <p:sp>
        <p:nvSpPr>
          <p:cNvPr id="54276"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4277"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E7F889B2-5399-4C74-BFC7-0B35FBA111C1}" type="slidenum">
              <a:rPr lang="en-GB" altLang="en-US">
                <a:latin typeface="Arial" charset="0"/>
              </a:rPr>
              <a:pPr>
                <a:spcBef>
                  <a:spcPct val="0"/>
                </a:spcBef>
                <a:buClrTx/>
                <a:buFontTx/>
                <a:buNone/>
              </a:pPr>
              <a:t>18</a:t>
            </a:fld>
            <a:endParaRPr lang="en-GB" altLang="en-US">
              <a:latin typeface="Arial" charset="0"/>
            </a:endParaRPr>
          </a:p>
        </p:txBody>
      </p:sp>
      <p:sp>
        <p:nvSpPr>
          <p:cNvPr id="55299"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33714E45-E323-469C-81ED-AE5EFEF43077}" type="slidenum">
              <a:rPr lang="en-GB" altLang="en-US">
                <a:latin typeface="Arial" charset="0"/>
              </a:rPr>
              <a:pPr algn="r" eaLnBrk="1" hangingPunct="1">
                <a:spcBef>
                  <a:spcPct val="0"/>
                </a:spcBef>
                <a:buClrTx/>
                <a:buFontTx/>
                <a:buNone/>
              </a:pPr>
              <a:t>18</a:t>
            </a:fld>
            <a:endParaRPr lang="en-GB" altLang="en-US">
              <a:latin typeface="Arial" charset="0"/>
            </a:endParaRPr>
          </a:p>
        </p:txBody>
      </p:sp>
      <p:sp>
        <p:nvSpPr>
          <p:cNvPr id="55300"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1"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0ED196CA-C967-488F-830A-1EC3D9A30E7B}" type="slidenum">
              <a:rPr lang="en-GB" altLang="en-US">
                <a:latin typeface="Arial" charset="0"/>
              </a:rPr>
              <a:pPr>
                <a:spcBef>
                  <a:spcPct val="0"/>
                </a:spcBef>
                <a:buClrTx/>
                <a:buFontTx/>
                <a:buNone/>
              </a:pPr>
              <a:t>19</a:t>
            </a:fld>
            <a:endParaRPr lang="en-GB" altLang="en-US">
              <a:latin typeface="Arial" charset="0"/>
            </a:endParaRPr>
          </a:p>
        </p:txBody>
      </p:sp>
      <p:sp>
        <p:nvSpPr>
          <p:cNvPr id="56323"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8C1BC8DF-EBFC-4675-B9BA-DC9E9F052A95}" type="slidenum">
              <a:rPr lang="en-GB" altLang="en-US">
                <a:latin typeface="Arial" charset="0"/>
              </a:rPr>
              <a:pPr algn="r" eaLnBrk="1" hangingPunct="1">
                <a:spcBef>
                  <a:spcPct val="0"/>
                </a:spcBef>
                <a:buClrTx/>
                <a:buFontTx/>
                <a:buNone/>
              </a:pPr>
              <a:t>19</a:t>
            </a:fld>
            <a:endParaRPr lang="en-GB" altLang="en-US">
              <a:latin typeface="Arial" charset="0"/>
            </a:endParaRPr>
          </a:p>
        </p:txBody>
      </p:sp>
      <p:sp>
        <p:nvSpPr>
          <p:cNvPr id="56324"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5"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346"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1C60D113-DC5E-4CE7-BD5B-19093404B964}" type="slidenum">
              <a:rPr lang="en-GB" altLang="en-US">
                <a:latin typeface="Arial" charset="0"/>
              </a:rPr>
              <a:pPr>
                <a:spcBef>
                  <a:spcPct val="0"/>
                </a:spcBef>
                <a:buClrTx/>
                <a:buFontTx/>
                <a:buNone/>
              </a:pPr>
              <a:t>22</a:t>
            </a:fld>
            <a:endParaRPr lang="en-GB" altLang="en-US">
              <a:latin typeface="Arial" charset="0"/>
            </a:endParaRPr>
          </a:p>
        </p:txBody>
      </p:sp>
      <p:sp>
        <p:nvSpPr>
          <p:cNvPr id="57347"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B503B088-5584-4060-AC6C-2499BAC505E2}" type="slidenum">
              <a:rPr lang="en-GB" altLang="en-US">
                <a:latin typeface="Arial" charset="0"/>
              </a:rPr>
              <a:pPr algn="r" eaLnBrk="1" hangingPunct="1">
                <a:spcBef>
                  <a:spcPct val="0"/>
                </a:spcBef>
                <a:buClrTx/>
                <a:buFontTx/>
                <a:buNone/>
              </a:pPr>
              <a:t>22</a:t>
            </a:fld>
            <a:endParaRPr lang="en-GB" altLang="en-US">
              <a:latin typeface="Arial" charset="0"/>
            </a:endParaRPr>
          </a:p>
        </p:txBody>
      </p:sp>
      <p:sp>
        <p:nvSpPr>
          <p:cNvPr id="57348"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7349"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5082F1DE-89BE-4C8D-BA37-48F64BFB7473}" type="slidenum">
              <a:rPr lang="en-GB" altLang="en-US">
                <a:latin typeface="Arial" charset="0"/>
              </a:rPr>
              <a:pPr>
                <a:spcBef>
                  <a:spcPct val="0"/>
                </a:spcBef>
                <a:buClrTx/>
                <a:buFontTx/>
                <a:buNone/>
              </a:pPr>
              <a:t>2</a:t>
            </a:fld>
            <a:endParaRPr lang="en-GB" altLang="en-US">
              <a:latin typeface="Arial" charset="0"/>
            </a:endParaRPr>
          </a:p>
        </p:txBody>
      </p:sp>
      <p:sp>
        <p:nvSpPr>
          <p:cNvPr id="4096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6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B427812E-AC98-4F0D-B309-F79E4050A629}" type="slidenum">
              <a:rPr lang="en-GB" altLang="en-US">
                <a:latin typeface="Arial" charset="0"/>
              </a:rPr>
              <a:pPr>
                <a:spcBef>
                  <a:spcPct val="0"/>
                </a:spcBef>
                <a:buClrTx/>
                <a:buFontTx/>
                <a:buNone/>
              </a:pPr>
              <a:t>23</a:t>
            </a:fld>
            <a:endParaRPr lang="en-GB" altLang="en-US">
              <a:latin typeface="Arial" charset="0"/>
            </a:endParaRPr>
          </a:p>
        </p:txBody>
      </p:sp>
      <p:sp>
        <p:nvSpPr>
          <p:cNvPr id="53251"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19217697-6C45-4D64-A8A5-28359E8E16B7}" type="slidenum">
              <a:rPr lang="en-GB" altLang="en-US">
                <a:latin typeface="Arial" charset="0"/>
              </a:rPr>
              <a:pPr algn="r" eaLnBrk="1" hangingPunct="1">
                <a:spcBef>
                  <a:spcPct val="0"/>
                </a:spcBef>
                <a:buClrTx/>
                <a:buFontTx/>
                <a:buNone/>
              </a:pPr>
              <a:t>23</a:t>
            </a:fld>
            <a:endParaRPr lang="en-GB" altLang="en-US">
              <a:latin typeface="Arial" charset="0"/>
            </a:endParaRPr>
          </a:p>
        </p:txBody>
      </p:sp>
      <p:sp>
        <p:nvSpPr>
          <p:cNvPr id="53252"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3253"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8E922C96-D914-4B3F-B6BA-5E25EF41DA70}" type="slidenum">
              <a:rPr lang="en-GB" altLang="en-US">
                <a:latin typeface="Arial" charset="0"/>
              </a:rPr>
              <a:pPr>
                <a:spcBef>
                  <a:spcPct val="0"/>
                </a:spcBef>
                <a:buClrTx/>
                <a:buFontTx/>
                <a:buNone/>
              </a:pPr>
              <a:t>24</a:t>
            </a:fld>
            <a:endParaRPr lang="en-GB" altLang="en-US">
              <a:latin typeface="Arial" charset="0"/>
            </a:endParaRPr>
          </a:p>
        </p:txBody>
      </p:sp>
      <p:sp>
        <p:nvSpPr>
          <p:cNvPr id="5837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8372"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9A709DCA-0644-4F40-AF90-C727DD248357}" type="slidenum">
              <a:rPr lang="en-GB" altLang="en-US">
                <a:latin typeface="Arial" charset="0"/>
              </a:rPr>
              <a:pPr>
                <a:spcBef>
                  <a:spcPct val="0"/>
                </a:spcBef>
                <a:buClrTx/>
                <a:buFontTx/>
                <a:buNone/>
              </a:pPr>
              <a:t>25</a:t>
            </a:fld>
            <a:endParaRPr lang="en-GB" altLang="en-US">
              <a:latin typeface="Arial" charset="0"/>
            </a:endParaRPr>
          </a:p>
        </p:txBody>
      </p:sp>
      <p:sp>
        <p:nvSpPr>
          <p:cNvPr id="59395"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9396"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B616D2D3-F1F6-4529-9DCB-5C8E7C257CC4}" type="slidenum">
              <a:rPr lang="en-GB" altLang="en-US">
                <a:latin typeface="Arial" charset="0"/>
              </a:rPr>
              <a:pPr>
                <a:spcBef>
                  <a:spcPct val="0"/>
                </a:spcBef>
                <a:buClrTx/>
                <a:buFontTx/>
                <a:buNone/>
              </a:pPr>
              <a:t>26</a:t>
            </a:fld>
            <a:endParaRPr lang="en-GB" altLang="en-US">
              <a:latin typeface="Arial" charset="0"/>
            </a:endParaRPr>
          </a:p>
        </p:txBody>
      </p:sp>
      <p:sp>
        <p:nvSpPr>
          <p:cNvPr id="60419"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0420"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D3D2BE07-0B4B-45F3-8C08-DF23A9E7D1FD}" type="slidenum">
              <a:rPr lang="en-GB" altLang="en-US">
                <a:latin typeface="Arial" charset="0"/>
              </a:rPr>
              <a:pPr>
                <a:spcBef>
                  <a:spcPct val="0"/>
                </a:spcBef>
                <a:buClrTx/>
                <a:buFontTx/>
                <a:buNone/>
              </a:pPr>
              <a:t>27</a:t>
            </a:fld>
            <a:endParaRPr lang="en-GB" altLang="en-US">
              <a:latin typeface="Arial" charset="0"/>
            </a:endParaRPr>
          </a:p>
        </p:txBody>
      </p:sp>
      <p:sp>
        <p:nvSpPr>
          <p:cNvPr id="6144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47684DA2-29ED-4934-B786-8F654BB3C532}" type="slidenum">
              <a:rPr lang="en-GB" altLang="en-US">
                <a:latin typeface="Arial" charset="0"/>
              </a:rPr>
              <a:pPr>
                <a:spcBef>
                  <a:spcPct val="0"/>
                </a:spcBef>
                <a:buClrTx/>
                <a:buFontTx/>
                <a:buNone/>
              </a:pPr>
              <a:t>28</a:t>
            </a:fld>
            <a:endParaRPr lang="en-GB" altLang="en-US">
              <a:latin typeface="Arial" charset="0"/>
            </a:endParaRPr>
          </a:p>
        </p:txBody>
      </p:sp>
      <p:sp>
        <p:nvSpPr>
          <p:cNvPr id="6246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2468"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605374E1-275A-43AD-ADC9-DA7A818559D1}" type="slidenum">
              <a:rPr lang="en-GB" altLang="en-US">
                <a:latin typeface="Arial" charset="0"/>
              </a:rPr>
              <a:pPr>
                <a:spcBef>
                  <a:spcPct val="0"/>
                </a:spcBef>
                <a:buClrTx/>
                <a:buFontTx/>
                <a:buNone/>
              </a:pPr>
              <a:t>29</a:t>
            </a:fld>
            <a:endParaRPr lang="en-GB" altLang="en-US">
              <a:latin typeface="Arial" charset="0"/>
            </a:endParaRPr>
          </a:p>
        </p:txBody>
      </p:sp>
      <p:sp>
        <p:nvSpPr>
          <p:cNvPr id="63491"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A962E25E-2869-48A5-8A13-253CEE234A79}" type="slidenum">
              <a:rPr lang="en-GB" altLang="en-US">
                <a:latin typeface="Arial" charset="0"/>
              </a:rPr>
              <a:pPr algn="r" eaLnBrk="1" hangingPunct="1">
                <a:spcBef>
                  <a:spcPct val="0"/>
                </a:spcBef>
                <a:buClrTx/>
                <a:buFontTx/>
                <a:buNone/>
              </a:pPr>
              <a:t>29</a:t>
            </a:fld>
            <a:endParaRPr lang="en-GB" altLang="en-US">
              <a:latin typeface="Arial" charset="0"/>
            </a:endParaRPr>
          </a:p>
        </p:txBody>
      </p:sp>
      <p:sp>
        <p:nvSpPr>
          <p:cNvPr id="63492"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3493"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70510294-2D89-4B6E-B59A-635D150379D6}" type="slidenum">
              <a:rPr lang="en-GB" altLang="en-US"/>
              <a:pPr eaLnBrk="1" hangingPunct="1">
                <a:spcBef>
                  <a:spcPct val="0"/>
                </a:spcBef>
              </a:pPr>
              <a:t>35</a:t>
            </a:fld>
            <a:endParaRPr lang="en-GB" alt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GB" altLang="en-US">
                <a:latin typeface="Arial" panose="020B0604020202020204" pitchFamily="34" charset="0"/>
                <a:cs typeface="Arial" panose="020B0604020202020204" pitchFamily="34" charset="0"/>
              </a:rPr>
              <a:t>Introduction to if/else statements</a:t>
            </a:r>
          </a:p>
        </p:txBody>
      </p:sp>
    </p:spTree>
    <p:extLst>
      <p:ext uri="{BB962C8B-B14F-4D97-AF65-F5344CB8AC3E}">
        <p14:creationId xmlns:p14="http://schemas.microsoft.com/office/powerpoint/2010/main" val="41444079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5C40DF82-FBE1-4AA6-AB48-49CCFA5D1200}" type="slidenum">
              <a:rPr lang="en-GB" altLang="en-US"/>
              <a:pPr eaLnBrk="1" hangingPunct="1">
                <a:spcBef>
                  <a:spcPct val="0"/>
                </a:spcBef>
              </a:pPr>
              <a:t>39</a:t>
            </a:fld>
            <a:endParaRPr lang="en-GB" alt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GB" altLang="en-US">
                <a:latin typeface="Arial" panose="020B0604020202020204" pitchFamily="34" charset="0"/>
                <a:cs typeface="Arial" panose="020B0604020202020204" pitchFamily="34" charset="0"/>
              </a:rPr>
              <a:t>Visual for the elseif statement</a:t>
            </a:r>
          </a:p>
        </p:txBody>
      </p:sp>
    </p:spTree>
    <p:extLst>
      <p:ext uri="{BB962C8B-B14F-4D97-AF65-F5344CB8AC3E}">
        <p14:creationId xmlns:p14="http://schemas.microsoft.com/office/powerpoint/2010/main" val="12727513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cs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eaLnBrk="1" hangingPunct="1">
              <a:spcBef>
                <a:spcPct val="0"/>
              </a:spcBef>
            </a:pPr>
            <a:fld id="{B8D5FCD9-2C7B-49BC-BF67-0DE13FD0D84E}" type="slidenum">
              <a:rPr lang="en-GB" altLang="en-US"/>
              <a:pPr eaLnBrk="1" hangingPunct="1">
                <a:spcBef>
                  <a:spcPct val="0"/>
                </a:spcBef>
              </a:pPr>
              <a:t>41</a:t>
            </a:fld>
            <a:endParaRPr lang="en-GB" altLang="en-US"/>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p:spPr>
        <p:txBody>
          <a:bodyPr/>
          <a:lstStyle/>
          <a:p>
            <a:pPr eaLnBrk="1" hangingPunct="1"/>
            <a:r>
              <a:rPr lang="en-GB" altLang="en-US">
                <a:latin typeface="Arial" panose="020B0604020202020204" pitchFamily="34" charset="0"/>
                <a:cs typeface="Arial" panose="020B0604020202020204" pitchFamily="34" charset="0"/>
              </a:rPr>
              <a:t>Introduction to the switch.</a:t>
            </a:r>
          </a:p>
        </p:txBody>
      </p:sp>
    </p:spTree>
    <p:extLst>
      <p:ext uri="{BB962C8B-B14F-4D97-AF65-F5344CB8AC3E}">
        <p14:creationId xmlns:p14="http://schemas.microsoft.com/office/powerpoint/2010/main" val="611896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9FA2131C-C165-45D4-9909-9324B64C7E9A}" type="slidenum">
              <a:rPr lang="en-GB" altLang="en-US">
                <a:latin typeface="Arial" charset="0"/>
              </a:rPr>
              <a:pPr>
                <a:spcBef>
                  <a:spcPct val="0"/>
                </a:spcBef>
                <a:buClrTx/>
                <a:buFontTx/>
                <a:buNone/>
              </a:pPr>
              <a:t>3</a:t>
            </a:fld>
            <a:endParaRPr lang="en-GB" altLang="en-US">
              <a:latin typeface="Arial" charset="0"/>
            </a:endParaRPr>
          </a:p>
        </p:txBody>
      </p:sp>
      <p:sp>
        <p:nvSpPr>
          <p:cNvPr id="39939" name="Text Box 1"/>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b"/>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lgn="r" eaLnBrk="1" hangingPunct="1">
              <a:spcBef>
                <a:spcPct val="0"/>
              </a:spcBef>
              <a:buClrTx/>
              <a:buFontTx/>
              <a:buNone/>
            </a:pPr>
            <a:fld id="{88F9D36F-8429-43D0-A6AF-D7AFA581B0BE}" type="slidenum">
              <a:rPr lang="en-GB" altLang="en-US">
                <a:latin typeface="Arial" charset="0"/>
              </a:rPr>
              <a:pPr algn="r" eaLnBrk="1" hangingPunct="1">
                <a:spcBef>
                  <a:spcPct val="0"/>
                </a:spcBef>
                <a:buClrTx/>
                <a:buFontTx/>
                <a:buNone/>
              </a:pPr>
              <a:t>3</a:t>
            </a:fld>
            <a:endParaRPr lang="en-GB" altLang="en-US">
              <a:latin typeface="Arial" charset="0"/>
            </a:endParaRPr>
          </a:p>
        </p:txBody>
      </p:sp>
      <p:sp>
        <p:nvSpPr>
          <p:cNvPr id="39940" name="Rectangle 2"/>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41" name="Text Box 3"/>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DCDDFF57-0F54-45A4-863B-15096A1EF457}" type="slidenum">
              <a:rPr lang="en-GB" altLang="en-US" smtClean="0"/>
              <a:pPr>
                <a:defRPr/>
              </a:pPr>
              <a:t>42</a:t>
            </a:fld>
            <a:endParaRPr lang="en-GB" altLang="en-US"/>
          </a:p>
        </p:txBody>
      </p:sp>
    </p:spTree>
    <p:extLst>
      <p:ext uri="{BB962C8B-B14F-4D97-AF65-F5344CB8AC3E}">
        <p14:creationId xmlns:p14="http://schemas.microsoft.com/office/powerpoint/2010/main" val="272117478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CAF24741-C780-4DE6-B993-EBEFBC76DD96}"/>
              </a:ext>
            </a:extLst>
          </p:cNvPr>
          <p:cNvSpPr>
            <a:spLocks noGrp="1" noRot="1" noChangeAspect="1" noChangeArrowheads="1" noTextEdit="1"/>
          </p:cNvSpPr>
          <p:nvPr>
            <p:ph type="sldImg"/>
          </p:nvPr>
        </p:nvSpPr>
        <p:spPr>
          <a:ln/>
        </p:spPr>
      </p:sp>
      <p:sp>
        <p:nvSpPr>
          <p:cNvPr id="22531" name="Rectangle 3">
            <a:extLst>
              <a:ext uri="{FF2B5EF4-FFF2-40B4-BE49-F238E27FC236}">
                <a16:creationId xmlns:a16="http://schemas.microsoft.com/office/drawing/2014/main" id="{940DFBC7-21FA-4AD4-910F-3C45ACB96B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DF6EE284-0E60-45CA-96CE-8303A1C7B9E6}"/>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A585AE3D-014D-4E68-9E15-4EC9BB2121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B14E8C03-B108-43F6-A684-7D082A73AB67}"/>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4EE90580-C1F7-41DB-906E-7D1A8062CA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FA4A9729-0E2F-425B-863B-1667DA18F3DA}"/>
              </a:ext>
            </a:extLst>
          </p:cNvPr>
          <p:cNvSpPr>
            <a:spLocks noGrp="1" noRot="1" noChangeAspect="1" noChangeArrowheads="1" noTextEdit="1"/>
          </p:cNvSpPr>
          <p:nvPr>
            <p:ph type="sldImg"/>
          </p:nvPr>
        </p:nvSpPr>
        <p:spPr>
          <a:ln/>
        </p:spPr>
      </p:sp>
      <p:sp>
        <p:nvSpPr>
          <p:cNvPr id="30723" name="Rectangle 3">
            <a:extLst>
              <a:ext uri="{FF2B5EF4-FFF2-40B4-BE49-F238E27FC236}">
                <a16:creationId xmlns:a16="http://schemas.microsoft.com/office/drawing/2014/main" id="{DF7C1207-6CC6-4171-9D42-F781AA6F3B6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C28A5E3D-C68D-46FC-8297-7AA481625618}"/>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5721D9D5-8B49-4AEB-936E-2A766DE0E81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8F2407-AE79-40DE-8735-3098A3ABC328}"/>
              </a:ext>
            </a:extLst>
          </p:cNvPr>
          <p:cNvSpPr>
            <a:spLocks noGrp="1" noRot="1" noChangeAspect="1" noChangeArrowheads="1" noTextEdit="1"/>
          </p:cNvSpPr>
          <p:nvPr>
            <p:ph type="sldImg"/>
          </p:nvPr>
        </p:nvSpPr>
        <p:spPr>
          <a:ln/>
        </p:spPr>
      </p:sp>
      <p:sp>
        <p:nvSpPr>
          <p:cNvPr id="34819" name="Rectangle 3">
            <a:extLst>
              <a:ext uri="{FF2B5EF4-FFF2-40B4-BE49-F238E27FC236}">
                <a16:creationId xmlns:a16="http://schemas.microsoft.com/office/drawing/2014/main" id="{777DAE35-BC04-4828-9EB9-7DF956BF98F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EF6F48CF-F989-4B9B-B780-C90100E3CBFD}"/>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A8B390DA-20A8-4BF4-A399-DFE268732C1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p:nvPr>
        </p:nvSpPr>
        <p:spPr/>
        <p:txBody>
          <a:bodyPr/>
          <a:lstStyle/>
          <a:p>
            <a:pPr>
              <a:defRPr/>
            </a:pPr>
            <a:fld id="{DCDDFF57-0F54-45A4-863B-15096A1EF457}" type="slidenum">
              <a:rPr lang="en-GB" altLang="en-US" smtClean="0"/>
              <a:pPr>
                <a:defRPr/>
              </a:pPr>
              <a:t>72</a:t>
            </a:fld>
            <a:endParaRPr lang="en-GB" altLang="en-US"/>
          </a:p>
        </p:txBody>
      </p:sp>
    </p:spTree>
    <p:extLst>
      <p:ext uri="{BB962C8B-B14F-4D97-AF65-F5344CB8AC3E}">
        <p14:creationId xmlns:p14="http://schemas.microsoft.com/office/powerpoint/2010/main" val="23009903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04B679C2-635B-4AB4-8FBE-2ED9C33E5573}"/>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06818950-EA13-43E3-BD18-416FE96DBE7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95E01F68-6BAC-4588-B1F8-B25515E002C5}" type="slidenum">
              <a:rPr lang="en-GB" altLang="en-US">
                <a:latin typeface="Arial" charset="0"/>
              </a:rPr>
              <a:pPr>
                <a:spcBef>
                  <a:spcPct val="0"/>
                </a:spcBef>
                <a:buClrTx/>
                <a:buFontTx/>
                <a:buNone/>
              </a:pPr>
              <a:t>4</a:t>
            </a:fld>
            <a:endParaRPr lang="en-GB" altLang="en-US">
              <a:latin typeface="Arial" charset="0"/>
            </a:endParaRPr>
          </a:p>
        </p:txBody>
      </p:sp>
      <p:sp>
        <p:nvSpPr>
          <p:cNvPr id="43011"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3012"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F9484DD7-5EA1-442C-8D18-FC46E66ABA70}"/>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FF02576A-0159-4A6F-AD6C-D02028A1E66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latin typeface="Arial" panose="020B0604020202020204" pitchFamily="34" charset="0"/>
                <a:cs typeface="Arial" panose="020B0604020202020204" pitchFamily="34" charset="0"/>
              </a:rPr>
              <a:t>This serves as a “table of contents” for the course.  The lecturer should briefly expand on each topic.</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C97CA2E3-FD14-4A58-B73B-F560DA588689}"/>
              </a:ext>
            </a:extLst>
          </p:cNvPr>
          <p:cNvSpPr>
            <a:spLocks noGrp="1" noRot="1" noChangeAspect="1" noChangeArrowheads="1" noTextEdit="1"/>
          </p:cNvSpPr>
          <p:nvPr>
            <p:ph type="sldImg"/>
          </p:nvPr>
        </p:nvSpPr>
        <p:spPr>
          <a:ln/>
        </p:spPr>
      </p:sp>
      <p:sp>
        <p:nvSpPr>
          <p:cNvPr id="36867" name="Rectangle 3">
            <a:extLst>
              <a:ext uri="{FF2B5EF4-FFF2-40B4-BE49-F238E27FC236}">
                <a16:creationId xmlns:a16="http://schemas.microsoft.com/office/drawing/2014/main" id="{50FB902C-461E-4693-980D-989AC478FF8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8F6E3FB9-20E4-47BD-8053-53F51932AE0F}"/>
              </a:ext>
            </a:extLst>
          </p:cNvPr>
          <p:cNvSpPr>
            <a:spLocks noGrp="1" noRot="1" noChangeAspect="1" noChangeArrowheads="1" noTextEdit="1"/>
          </p:cNvSpPr>
          <p:nvPr>
            <p:ph type="sldImg"/>
          </p:nvPr>
        </p:nvSpPr>
        <p:spPr>
          <a:ln/>
        </p:spPr>
      </p:sp>
      <p:sp>
        <p:nvSpPr>
          <p:cNvPr id="34819" name="Rectangle 3">
            <a:extLst>
              <a:ext uri="{FF2B5EF4-FFF2-40B4-BE49-F238E27FC236}">
                <a16:creationId xmlns:a16="http://schemas.microsoft.com/office/drawing/2014/main" id="{A57C7D15-ECED-4C1A-8CC2-664E4461889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EC6DD8F6-FC20-4C22-83A8-B24D8DEBFAD5}"/>
              </a:ext>
            </a:extLst>
          </p:cNvPr>
          <p:cNvSpPr>
            <a:spLocks noGrp="1" noRot="1" noChangeAspect="1" noChangeArrowheads="1" noTextEdit="1"/>
          </p:cNvSpPr>
          <p:nvPr>
            <p:ph type="sldImg"/>
          </p:nvPr>
        </p:nvSpPr>
        <p:spPr>
          <a:ln/>
        </p:spPr>
      </p:sp>
      <p:sp>
        <p:nvSpPr>
          <p:cNvPr id="38915" name="Rectangle 3">
            <a:extLst>
              <a:ext uri="{FF2B5EF4-FFF2-40B4-BE49-F238E27FC236}">
                <a16:creationId xmlns:a16="http://schemas.microsoft.com/office/drawing/2014/main" id="{66E77DE4-5508-4CC0-A2BF-F78AE09E3DD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CCB59ACB-4EDE-4AE1-8692-E68BC826A05A}"/>
              </a:ext>
            </a:extLst>
          </p:cNvPr>
          <p:cNvSpPr>
            <a:spLocks noGrp="1" noRot="1" noChangeAspect="1" noChangeArrowheads="1" noTextEdit="1"/>
          </p:cNvSpPr>
          <p:nvPr>
            <p:ph type="sldImg"/>
          </p:nvPr>
        </p:nvSpPr>
        <p:spPr>
          <a:ln/>
        </p:spPr>
      </p:sp>
      <p:sp>
        <p:nvSpPr>
          <p:cNvPr id="40963" name="Rectangle 3">
            <a:extLst>
              <a:ext uri="{FF2B5EF4-FFF2-40B4-BE49-F238E27FC236}">
                <a16:creationId xmlns:a16="http://schemas.microsoft.com/office/drawing/2014/main" id="{BD0D7041-9E69-496A-9F31-DFFD30DBD74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5C1FEB05-7F73-4DF4-A013-255F3ED7F68A}"/>
              </a:ext>
            </a:extLst>
          </p:cNvPr>
          <p:cNvSpPr>
            <a:spLocks noGrp="1" noRot="1" noChangeAspect="1" noChangeArrowheads="1" noTextEdit="1"/>
          </p:cNvSpPr>
          <p:nvPr>
            <p:ph type="sldImg"/>
          </p:nvPr>
        </p:nvSpPr>
        <p:spPr>
          <a:ln/>
        </p:spPr>
      </p:sp>
      <p:sp>
        <p:nvSpPr>
          <p:cNvPr id="43011" name="Rectangle 3">
            <a:extLst>
              <a:ext uri="{FF2B5EF4-FFF2-40B4-BE49-F238E27FC236}">
                <a16:creationId xmlns:a16="http://schemas.microsoft.com/office/drawing/2014/main" id="{4065C866-5DAB-46D3-AEA3-553A6A94038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403389848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9F807A88-1806-4C0A-874E-A9BAF6CA96B0}"/>
              </a:ext>
            </a:extLst>
          </p:cNvPr>
          <p:cNvSpPr>
            <a:spLocks noGrp="1" noRot="1" noChangeAspect="1" noChangeArrowheads="1" noTextEdit="1"/>
          </p:cNvSpPr>
          <p:nvPr>
            <p:ph type="sldImg"/>
          </p:nvPr>
        </p:nvSpPr>
        <p:spPr>
          <a:ln/>
        </p:spPr>
      </p:sp>
      <p:sp>
        <p:nvSpPr>
          <p:cNvPr id="45059" name="Rectangle 3">
            <a:extLst>
              <a:ext uri="{FF2B5EF4-FFF2-40B4-BE49-F238E27FC236}">
                <a16:creationId xmlns:a16="http://schemas.microsoft.com/office/drawing/2014/main" id="{E3770987-93A1-42CA-9806-2C9510BE528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9672348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C078F405-A320-4AA1-9715-41121A4B3468}"/>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906A8B02-6A23-4600-AD1C-4D6DAC5606F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9812588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45426DE9-D92C-4873-B956-C68B53D73910}"/>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19DA4C88-54E5-472B-AB20-806824E37E8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00EFBB9A-ABED-4DE8-999F-B107E22399FC}"/>
              </a:ext>
            </a:extLst>
          </p:cNvPr>
          <p:cNvSpPr>
            <a:spLocks noGrp="1" noRot="1" noChangeAspect="1" noChangeArrowheads="1" noTextEdit="1"/>
          </p:cNvSpPr>
          <p:nvPr>
            <p:ph type="sldImg"/>
          </p:nvPr>
        </p:nvSpPr>
        <p:spPr>
          <a:ln/>
        </p:spPr>
      </p:sp>
      <p:sp>
        <p:nvSpPr>
          <p:cNvPr id="49155" name="Rectangle 3">
            <a:extLst>
              <a:ext uri="{FF2B5EF4-FFF2-40B4-BE49-F238E27FC236}">
                <a16:creationId xmlns:a16="http://schemas.microsoft.com/office/drawing/2014/main" id="{4F6E0D9B-DF65-40CD-AECD-6D1611D5DE5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idx="10"/>
          </p:nvPr>
        </p:nvSpPr>
        <p:spPr/>
        <p:txBody>
          <a:bodyPr/>
          <a:lstStyle/>
          <a:p>
            <a:pPr>
              <a:defRPr/>
            </a:pPr>
            <a:fld id="{DCDDFF57-0F54-45A4-863B-15096A1EF457}" type="slidenum">
              <a:rPr lang="en-GB" altLang="en-US" smtClean="0"/>
              <a:pPr>
                <a:defRPr/>
              </a:pPr>
              <a:t>5</a:t>
            </a:fld>
            <a:endParaRPr lang="en-GB" altLang="en-US"/>
          </a:p>
        </p:txBody>
      </p:sp>
    </p:spTree>
    <p:extLst>
      <p:ext uri="{BB962C8B-B14F-4D97-AF65-F5344CB8AC3E}">
        <p14:creationId xmlns:p14="http://schemas.microsoft.com/office/powerpoint/2010/main" val="296013124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98FD734A-ECD3-4DE8-9848-3F9CE3BAADD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3156441B-00CB-43BC-B291-539D7D7C76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98FD734A-ECD3-4DE8-9848-3F9CE3BAADD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3156441B-00CB-43BC-B291-539D7D7C76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12866570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98FD734A-ECD3-4DE8-9848-3F9CE3BAADD6}"/>
              </a:ext>
            </a:extLst>
          </p:cNvPr>
          <p:cNvSpPr>
            <a:spLocks noGrp="1" noRot="1" noChangeAspect="1" noChangeArrowheads="1" noTextEdit="1"/>
          </p:cNvSpPr>
          <p:nvPr>
            <p:ph type="sldImg"/>
          </p:nvPr>
        </p:nvSpPr>
        <p:spPr>
          <a:ln/>
        </p:spPr>
      </p:sp>
      <p:sp>
        <p:nvSpPr>
          <p:cNvPr id="51203" name="Rectangle 3">
            <a:extLst>
              <a:ext uri="{FF2B5EF4-FFF2-40B4-BE49-F238E27FC236}">
                <a16:creationId xmlns:a16="http://schemas.microsoft.com/office/drawing/2014/main" id="{3156441B-00CB-43BC-B291-539D7D7C76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t-IT" altLang="en-US">
              <a:latin typeface="Arial" panose="020B0604020202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2945585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2D3E90F0-C441-42C0-9F6E-F4E51DC4423D}" type="slidenum">
              <a:rPr lang="en-GB" altLang="en-US">
                <a:latin typeface="Arial" charset="0"/>
              </a:rPr>
              <a:pPr>
                <a:spcBef>
                  <a:spcPct val="0"/>
                </a:spcBef>
                <a:buClrTx/>
                <a:buFontTx/>
                <a:buNone/>
              </a:pPr>
              <a:t>7</a:t>
            </a:fld>
            <a:endParaRPr lang="en-GB" altLang="en-US">
              <a:latin typeface="Arial" charset="0"/>
            </a:endParaRPr>
          </a:p>
        </p:txBody>
      </p:sp>
      <p:sp>
        <p:nvSpPr>
          <p:cNvPr id="46083"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6084"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a:spLocks noGrp="1" noChangeArrowheads="1"/>
          </p:cNvSpPr>
          <p:nvPr>
            <p:ph type="sldNum" sz="quarter"/>
          </p:nvPr>
        </p:nvSpPr>
        <p:spPr>
          <a:noFill/>
        </p:spPr>
        <p:txBody>
          <a:bodyPr/>
          <a:lstStyle>
            <a:lvl1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1pPr>
            <a:lvl2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2pPr>
            <a:lvl3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3pPr>
            <a:lvl4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4pPr>
            <a:lvl5pPr>
              <a:spcBef>
                <a:spcPct val="30000"/>
              </a:spcBef>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defRPr>
            </a:lvl9pPr>
          </a:lstStyle>
          <a:p>
            <a:pPr>
              <a:spcBef>
                <a:spcPct val="0"/>
              </a:spcBef>
              <a:buClrTx/>
              <a:buFontTx/>
              <a:buNone/>
            </a:pPr>
            <a:fld id="{00F52DF3-FC03-48DC-8B82-56346CF8B2AF}" type="slidenum">
              <a:rPr lang="en-GB" altLang="en-US">
                <a:latin typeface="Arial" charset="0"/>
              </a:rPr>
              <a:pPr>
                <a:spcBef>
                  <a:spcPct val="0"/>
                </a:spcBef>
                <a:buClrTx/>
                <a:buFontTx/>
                <a:buNone/>
              </a:pPr>
              <a:t>8</a:t>
            </a:fld>
            <a:endParaRPr lang="en-GB" altLang="en-US">
              <a:latin typeface="Arial" charset="0"/>
            </a:endParaRPr>
          </a:p>
        </p:txBody>
      </p:sp>
      <p:sp>
        <p:nvSpPr>
          <p:cNvPr id="47107" name="Rectangle 1"/>
          <p:cNvSpPr>
            <a:spLocks noGrp="1" noRot="1" noChangeAspect="1" noChangeArrowheads="1" noTextEdit="1"/>
          </p:cNvSpPr>
          <p:nvPr>
            <p:ph type="sldImg"/>
          </p:nvPr>
        </p:nvSpPr>
        <p:spPr>
          <a:xfrm>
            <a:off x="1143000" y="685800"/>
            <a:ext cx="4572000" cy="3429000"/>
          </a:xfrm>
          <a:solidFill>
            <a:srgbClr val="FFFFFF"/>
          </a:solidFill>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p:cNvSpPr>
            <a:spLocks noGrp="1" noChangeArrowheads="1"/>
          </p:cNvSpPr>
          <p:nvPr>
            <p:ph type="body" idx="1"/>
          </p:nvPr>
        </p:nvSpPr>
        <p:spPr>
          <a:xfrm>
            <a:off x="685800" y="4343400"/>
            <a:ext cx="5486400" cy="4114800"/>
          </a:xfrm>
          <a:noFill/>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latin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65934369-6E8F-4CD5-846C-C5403CB0188E}"/>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58FE07E7-AAE0-4395-BC7E-73010F0A936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3C889AE-47D1-4BC6-8D93-4E25303AE6B3}"/>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8C3AFBC7-8BC4-4629-9BCB-C7079CAF5D1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Rectangle 6"/>
          <p:cNvSpPr>
            <a:spLocks noGrp="1" noChangeArrowheads="1"/>
          </p:cNvSpPr>
          <p:nvPr>
            <p:ph type="sldNum" idx="10"/>
          </p:nvPr>
        </p:nvSpPr>
        <p:spPr>
          <a:ln/>
        </p:spPr>
        <p:txBody>
          <a:bodyPr/>
          <a:lstStyle>
            <a:lvl1pPr>
              <a:defRPr/>
            </a:lvl1pPr>
          </a:lstStyle>
          <a:p>
            <a:pPr>
              <a:defRPr/>
            </a:pPr>
            <a:fld id="{258329A6-CA47-4ACC-8B6A-795E195877F4}" type="slidenum">
              <a:rPr lang="en-GB" altLang="en-US"/>
              <a:pPr>
                <a:defRPr/>
              </a:pPr>
              <a:t>‹#›</a:t>
            </a:fld>
            <a:endParaRPr lang="en-GB" altLang="en-US"/>
          </a:p>
        </p:txBody>
      </p:sp>
    </p:spTree>
    <p:extLst>
      <p:ext uri="{BB962C8B-B14F-4D97-AF65-F5344CB8AC3E}">
        <p14:creationId xmlns:p14="http://schemas.microsoft.com/office/powerpoint/2010/main" val="2133501739"/>
      </p:ext>
    </p:extLst>
  </p:cSld>
  <p:clrMapOvr>
    <a:masterClrMapping/>
  </p:clrMapOvr>
  <p:transition spd="med"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0138" cy="1266825"/>
          </a:xfrm>
          <a:prstGeom prst="rect">
            <a:avLst/>
          </a:prstGeom>
        </p:spPr>
        <p:txBody>
          <a:body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8013" cy="452437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idx="10"/>
          </p:nvPr>
        </p:nvSpPr>
        <p:spPr>
          <a:ln/>
        </p:spPr>
        <p:txBody>
          <a:bodyPr/>
          <a:lstStyle>
            <a:lvl1pPr>
              <a:defRPr/>
            </a:lvl1pPr>
          </a:lstStyle>
          <a:p>
            <a:pPr>
              <a:defRPr/>
            </a:pPr>
            <a:fld id="{413A5C9A-9054-4D11-8EB5-39A22DACC95E}" type="slidenum">
              <a:rPr lang="en-GB" altLang="en-US"/>
              <a:pPr>
                <a:defRPr/>
              </a:pPr>
              <a:t>‹#›</a:t>
            </a:fld>
            <a:endParaRPr lang="en-GB" altLang="en-US"/>
          </a:p>
        </p:txBody>
      </p:sp>
    </p:spTree>
    <p:extLst>
      <p:ext uri="{BB962C8B-B14F-4D97-AF65-F5344CB8AC3E}">
        <p14:creationId xmlns:p14="http://schemas.microsoft.com/office/powerpoint/2010/main" val="543465260"/>
      </p:ext>
    </p:extLst>
  </p:cSld>
  <p:clrMapOvr>
    <a:masterClrMapping/>
  </p:clrMapOvr>
  <p:transition spd="med" advClick="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72300" y="0"/>
            <a:ext cx="2170113" cy="612457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0"/>
            <a:ext cx="6362700" cy="612457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idx="10"/>
          </p:nvPr>
        </p:nvSpPr>
        <p:spPr>
          <a:ln/>
        </p:spPr>
        <p:txBody>
          <a:bodyPr/>
          <a:lstStyle>
            <a:lvl1pPr>
              <a:defRPr/>
            </a:lvl1pPr>
          </a:lstStyle>
          <a:p>
            <a:pPr>
              <a:defRPr/>
            </a:pPr>
            <a:fld id="{2B96BFEB-2C8F-4F34-8A65-64175123432E}" type="slidenum">
              <a:rPr lang="en-GB" altLang="en-US"/>
              <a:pPr>
                <a:defRPr/>
              </a:pPr>
              <a:t>‹#›</a:t>
            </a:fld>
            <a:endParaRPr lang="en-GB" altLang="en-US"/>
          </a:p>
        </p:txBody>
      </p:sp>
    </p:spTree>
    <p:extLst>
      <p:ext uri="{BB962C8B-B14F-4D97-AF65-F5344CB8AC3E}">
        <p14:creationId xmlns:p14="http://schemas.microsoft.com/office/powerpoint/2010/main" val="1736905140"/>
      </p:ext>
    </p:extLst>
  </p:cSld>
  <p:clrMapOvr>
    <a:masterClrMapping/>
  </p:clrMapOvr>
  <p:transition spd="med"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0138" cy="1266825"/>
          </a:xfrm>
          <a:prstGeom prst="rect">
            <a:avLst/>
          </a:prstGeom>
        </p:spPr>
        <p:txBody>
          <a:bodyPr/>
          <a:lstStyle/>
          <a:p>
            <a:r>
              <a:rPr lang="en-US"/>
              <a:t>Click to edit Master title style</a:t>
            </a:r>
            <a:endParaRPr lang="en-GB"/>
          </a:p>
        </p:txBody>
      </p:sp>
      <p:sp>
        <p:nvSpPr>
          <p:cNvPr id="3" name="Rectangle 6"/>
          <p:cNvSpPr>
            <a:spLocks noGrp="1" noChangeArrowheads="1"/>
          </p:cNvSpPr>
          <p:nvPr>
            <p:ph type="sldNum" idx="10"/>
          </p:nvPr>
        </p:nvSpPr>
        <p:spPr>
          <a:ln/>
        </p:spPr>
        <p:txBody>
          <a:bodyPr/>
          <a:lstStyle>
            <a:lvl1pPr>
              <a:defRPr/>
            </a:lvl1pPr>
          </a:lstStyle>
          <a:p>
            <a:pPr>
              <a:defRPr/>
            </a:pPr>
            <a:fld id="{4EF796F5-122C-49F6-9C98-F237E3C46762}" type="slidenum">
              <a:rPr lang="en-GB" altLang="en-US"/>
              <a:pPr>
                <a:defRPr/>
              </a:pPr>
              <a:t>‹#›</a:t>
            </a:fld>
            <a:endParaRPr lang="en-GB" altLang="en-US"/>
          </a:p>
        </p:txBody>
      </p:sp>
    </p:spTree>
    <p:extLst>
      <p:ext uri="{BB962C8B-B14F-4D97-AF65-F5344CB8AC3E}">
        <p14:creationId xmlns:p14="http://schemas.microsoft.com/office/powerpoint/2010/main" val="3071833772"/>
      </p:ext>
    </p:extLst>
  </p:cSld>
  <p:clrMapOvr>
    <a:masterClrMapping/>
  </p:clrMapOvr>
  <p:transition spd="med"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1725" cy="1268413"/>
          </a:xfr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smtClean="0">
                <a:latin typeface="Arial" charset="0"/>
                <a:cs typeface="Arial" charset="0"/>
              </a:defRPr>
            </a:lvl1pPr>
          </a:lstStyle>
          <a:p>
            <a:pPr>
              <a:defRPr/>
            </a:pPr>
            <a:endParaRPr lang="en-US" alt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latin typeface="Arial" charset="0"/>
                <a:cs typeface="Arial" charset="0"/>
              </a:defRPr>
            </a:lvl1pPr>
          </a:lstStyle>
          <a:p>
            <a:pPr>
              <a:defRPr/>
            </a:pPr>
            <a:r>
              <a:rPr lang="en-GB"/>
              <a:t>Introduction to MATLAB</a:t>
            </a:r>
          </a:p>
        </p:txBody>
      </p:sp>
      <p:sp>
        <p:nvSpPr>
          <p:cNvPr id="7" name="Rectangle 6"/>
          <p:cNvSpPr>
            <a:spLocks noGrp="1" noChangeArrowheads="1"/>
          </p:cNvSpPr>
          <p:nvPr>
            <p:ph type="sldNum" sz="quarter" idx="12"/>
          </p:nvPr>
        </p:nvSpPr>
        <p:spPr>
          <a:xfrm>
            <a:off x="6553200" y="6245225"/>
            <a:ext cx="2133600" cy="476250"/>
          </a:xfrm>
        </p:spPr>
        <p:txBody>
          <a:bodyPr/>
          <a:lstStyle>
            <a:lvl1pPr>
              <a:defRPr/>
            </a:lvl1pPr>
          </a:lstStyle>
          <a:p>
            <a:fld id="{CC898C3E-AC16-484E-8CCB-960F6AC6352E}" type="slidenum">
              <a:rPr lang="en-GB" altLang="en-US"/>
              <a:pPr/>
              <a:t>‹#›</a:t>
            </a:fld>
            <a:endParaRPr lang="en-GB" altLang="en-US"/>
          </a:p>
        </p:txBody>
      </p:sp>
    </p:spTree>
    <p:extLst>
      <p:ext uri="{BB962C8B-B14F-4D97-AF65-F5344CB8AC3E}">
        <p14:creationId xmlns:p14="http://schemas.microsoft.com/office/powerpoint/2010/main" val="1114423934"/>
      </p:ext>
    </p:extLst>
  </p:cSld>
  <p:clrMapOvr>
    <a:masterClrMapping/>
  </p:clrMapOvr>
  <p:transition spd="med"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1725" cy="1268413"/>
          </a:xfrm>
        </p:spPr>
        <p:txBody>
          <a:bodyPr/>
          <a:lstStyle/>
          <a:p>
            <a:r>
              <a:rPr lang="en-US"/>
              <a:t>Click to edit Master title style</a:t>
            </a:r>
            <a:endParaRPr lang="it-IT"/>
          </a:p>
        </p:txBody>
      </p:sp>
      <p:sp>
        <p:nvSpPr>
          <p:cNvPr id="3" name="Table Placeholder 2"/>
          <p:cNvSpPr>
            <a:spLocks noGrp="1"/>
          </p:cNvSpPr>
          <p:nvPr>
            <p:ph type="tbl" idx="1"/>
          </p:nvPr>
        </p:nvSpPr>
        <p:spPr>
          <a:xfrm>
            <a:off x="457200" y="1600200"/>
            <a:ext cx="8229600" cy="4525963"/>
          </a:xfrm>
        </p:spPr>
        <p:txBody>
          <a:bodyPr/>
          <a:lstStyle/>
          <a:p>
            <a:pPr lvl="0"/>
            <a:endParaRPr lang="it-IT" noProof="0"/>
          </a:p>
        </p:txBody>
      </p:sp>
      <p:sp>
        <p:nvSpPr>
          <p:cNvPr id="4" name="Rectangle 4">
            <a:extLst>
              <a:ext uri="{FF2B5EF4-FFF2-40B4-BE49-F238E27FC236}">
                <a16:creationId xmlns:a16="http://schemas.microsoft.com/office/drawing/2014/main" id="{726F813A-4375-4D2C-A6E4-6D022A319DB0}"/>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5099739B-74D1-4D56-A941-89FBEACB65D5}"/>
              </a:ext>
            </a:extLst>
          </p:cNvPr>
          <p:cNvSpPr>
            <a:spLocks noGrp="1" noChangeArrowheads="1"/>
          </p:cNvSpPr>
          <p:nvPr>
            <p:ph type="ftr" sz="quarter" idx="11"/>
          </p:nvPr>
        </p:nvSpPr>
        <p:spPr>
          <a:ln/>
        </p:spPr>
        <p:txBody>
          <a:bodyPr/>
          <a:lstStyle>
            <a:lvl1pPr>
              <a:defRPr/>
            </a:lvl1pPr>
          </a:lstStyle>
          <a:p>
            <a:pPr>
              <a:defRPr/>
            </a:pPr>
            <a:r>
              <a:rPr lang="en-GB"/>
              <a:t>Introduction to MATLAB</a:t>
            </a:r>
          </a:p>
        </p:txBody>
      </p:sp>
      <p:sp>
        <p:nvSpPr>
          <p:cNvPr id="6" name="Rectangle 6">
            <a:extLst>
              <a:ext uri="{FF2B5EF4-FFF2-40B4-BE49-F238E27FC236}">
                <a16:creationId xmlns:a16="http://schemas.microsoft.com/office/drawing/2014/main" id="{E3D3C73D-F19D-44BB-B590-9DF10B27E2D9}"/>
              </a:ext>
            </a:extLst>
          </p:cNvPr>
          <p:cNvSpPr>
            <a:spLocks noGrp="1" noChangeArrowheads="1"/>
          </p:cNvSpPr>
          <p:nvPr>
            <p:ph type="sldNum" sz="quarter" idx="12"/>
          </p:nvPr>
        </p:nvSpPr>
        <p:spPr>
          <a:ln/>
        </p:spPr>
        <p:txBody>
          <a:bodyPr/>
          <a:lstStyle>
            <a:lvl1pPr>
              <a:defRPr/>
            </a:lvl1pPr>
          </a:lstStyle>
          <a:p>
            <a:fld id="{FDF0F8A2-30F7-4097-8536-7B5A62B57B96}" type="slidenum">
              <a:rPr lang="en-GB" altLang="en-US"/>
              <a:pPr/>
              <a:t>‹#›</a:t>
            </a:fld>
            <a:endParaRPr lang="en-GB" altLang="en-US"/>
          </a:p>
        </p:txBody>
      </p:sp>
    </p:spTree>
    <p:extLst>
      <p:ext uri="{BB962C8B-B14F-4D97-AF65-F5344CB8AC3E}">
        <p14:creationId xmlns:p14="http://schemas.microsoft.com/office/powerpoint/2010/main" val="3684996767"/>
      </p:ext>
    </p:extLst>
  </p:cSld>
  <p:clrMapOvr>
    <a:masterClrMapping/>
  </p:clrMapOvr>
  <p:transition spd="med" advClick="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6" name="Slide Number Placeholder 5"/>
          <p:cNvSpPr>
            <a:spLocks noGrp="1"/>
          </p:cNvSpPr>
          <p:nvPr>
            <p:ph type="sldNum" sz="quarter" idx="12"/>
          </p:nvPr>
        </p:nvSpPr>
        <p:spPr/>
        <p:txBody>
          <a:bodyPr/>
          <a:lstStyle>
            <a:lvl1pPr>
              <a:defRPr/>
            </a:lvl1pPr>
          </a:lstStyle>
          <a:p>
            <a:pPr>
              <a:defRPr/>
            </a:pPr>
            <a:fld id="{CC4216F3-E413-44DD-9DC5-63435F729F4A}" type="slidenum">
              <a:rPr lang="en-GB" altLang="en-US"/>
              <a:pPr>
                <a:defRPr/>
              </a:pPr>
              <a:t>‹#›</a:t>
            </a:fld>
            <a:endParaRPr lang="en-GB" altLang="en-US"/>
          </a:p>
        </p:txBody>
      </p:sp>
    </p:spTree>
    <p:extLst>
      <p:ext uri="{BB962C8B-B14F-4D97-AF65-F5344CB8AC3E}">
        <p14:creationId xmlns:p14="http://schemas.microsoft.com/office/powerpoint/2010/main" val="2832951817"/>
      </p:ext>
    </p:extLst>
  </p:cSld>
  <p:clrMapOvr>
    <a:masterClrMapping/>
  </p:clrMapOvr>
  <p:transition spd="med" advClick="0"/>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6" name="Slide Number Placeholder 5"/>
          <p:cNvSpPr>
            <a:spLocks noGrp="1"/>
          </p:cNvSpPr>
          <p:nvPr>
            <p:ph type="sldNum" sz="quarter" idx="12"/>
          </p:nvPr>
        </p:nvSpPr>
        <p:spPr/>
        <p:txBody>
          <a:bodyPr/>
          <a:lstStyle>
            <a:lvl1pPr>
              <a:defRPr/>
            </a:lvl1pPr>
          </a:lstStyle>
          <a:p>
            <a:pPr>
              <a:defRPr/>
            </a:pPr>
            <a:fld id="{A1C8CF39-9312-4125-8E68-5A32620A232E}" type="slidenum">
              <a:rPr lang="en-GB" altLang="en-US"/>
              <a:pPr>
                <a:defRPr/>
              </a:pPr>
              <a:t>‹#›</a:t>
            </a:fld>
            <a:endParaRPr lang="en-GB" altLang="en-US"/>
          </a:p>
        </p:txBody>
      </p:sp>
    </p:spTree>
    <p:extLst>
      <p:ext uri="{BB962C8B-B14F-4D97-AF65-F5344CB8AC3E}">
        <p14:creationId xmlns:p14="http://schemas.microsoft.com/office/powerpoint/2010/main" val="875793955"/>
      </p:ext>
    </p:extLst>
  </p:cSld>
  <p:clrMapOvr>
    <a:masterClrMapping/>
  </p:clrMapOvr>
  <p:transition spd="med" advClick="0"/>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6" name="Slide Number Placeholder 5"/>
          <p:cNvSpPr>
            <a:spLocks noGrp="1"/>
          </p:cNvSpPr>
          <p:nvPr>
            <p:ph type="sldNum" sz="quarter" idx="12"/>
          </p:nvPr>
        </p:nvSpPr>
        <p:spPr/>
        <p:txBody>
          <a:bodyPr/>
          <a:lstStyle>
            <a:lvl1pPr>
              <a:defRPr/>
            </a:lvl1pPr>
          </a:lstStyle>
          <a:p>
            <a:pPr>
              <a:defRPr/>
            </a:pPr>
            <a:fld id="{4D59B29B-E0C2-4BAA-B320-3277BEDA3FEC}" type="slidenum">
              <a:rPr lang="en-GB" altLang="en-US"/>
              <a:pPr>
                <a:defRPr/>
              </a:pPr>
              <a:t>‹#›</a:t>
            </a:fld>
            <a:endParaRPr lang="en-GB" altLang="en-US"/>
          </a:p>
        </p:txBody>
      </p:sp>
    </p:spTree>
    <p:extLst>
      <p:ext uri="{BB962C8B-B14F-4D97-AF65-F5344CB8AC3E}">
        <p14:creationId xmlns:p14="http://schemas.microsoft.com/office/powerpoint/2010/main" val="2114232840"/>
      </p:ext>
    </p:extLst>
  </p:cSld>
  <p:clrMapOvr>
    <a:masterClrMapping/>
  </p:clrMapOvr>
  <p:transition spd="med" advClick="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7" name="Slide Number Placeholder 5"/>
          <p:cNvSpPr>
            <a:spLocks noGrp="1"/>
          </p:cNvSpPr>
          <p:nvPr>
            <p:ph type="sldNum" sz="quarter" idx="12"/>
          </p:nvPr>
        </p:nvSpPr>
        <p:spPr/>
        <p:txBody>
          <a:bodyPr/>
          <a:lstStyle>
            <a:lvl1pPr>
              <a:defRPr/>
            </a:lvl1pPr>
          </a:lstStyle>
          <a:p>
            <a:pPr>
              <a:defRPr/>
            </a:pPr>
            <a:fld id="{9690E494-52EB-4C40-9547-A8667A87BF95}" type="slidenum">
              <a:rPr lang="en-GB" altLang="en-US"/>
              <a:pPr>
                <a:defRPr/>
              </a:pPr>
              <a:t>‹#›</a:t>
            </a:fld>
            <a:endParaRPr lang="en-GB" altLang="en-US"/>
          </a:p>
        </p:txBody>
      </p:sp>
    </p:spTree>
    <p:extLst>
      <p:ext uri="{BB962C8B-B14F-4D97-AF65-F5344CB8AC3E}">
        <p14:creationId xmlns:p14="http://schemas.microsoft.com/office/powerpoint/2010/main" val="2666473129"/>
      </p:ext>
    </p:extLst>
  </p:cSld>
  <p:clrMapOvr>
    <a:masterClrMapping/>
  </p:clrMapOvr>
  <p:transition spd="med" advClick="0"/>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p:cNvSpPr>
            <a:spLocks noGrp="1"/>
          </p:cNvSpPr>
          <p:nvPr>
            <p:ph type="dt" sz="half" idx="10"/>
          </p:nvPr>
        </p:nvSpPr>
        <p:spPr/>
        <p:txBody>
          <a:bodyPr/>
          <a:lstStyle>
            <a:lvl1pPr>
              <a:defRPr/>
            </a:lvl1pPr>
          </a:lstStyle>
          <a:p>
            <a:pPr>
              <a:defRPr/>
            </a:pPr>
            <a:endParaRPr lang="en-GB"/>
          </a:p>
        </p:txBody>
      </p:sp>
      <p:sp>
        <p:nvSpPr>
          <p:cNvPr id="8"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9" name="Slide Number Placeholder 5"/>
          <p:cNvSpPr>
            <a:spLocks noGrp="1"/>
          </p:cNvSpPr>
          <p:nvPr>
            <p:ph type="sldNum" sz="quarter" idx="12"/>
          </p:nvPr>
        </p:nvSpPr>
        <p:spPr/>
        <p:txBody>
          <a:bodyPr/>
          <a:lstStyle>
            <a:lvl1pPr>
              <a:defRPr/>
            </a:lvl1pPr>
          </a:lstStyle>
          <a:p>
            <a:pPr>
              <a:defRPr/>
            </a:pPr>
            <a:fld id="{00B62992-4594-4889-8637-6C38BD2739C3}" type="slidenum">
              <a:rPr lang="en-GB" altLang="en-US"/>
              <a:pPr>
                <a:defRPr/>
              </a:pPr>
              <a:t>‹#›</a:t>
            </a:fld>
            <a:endParaRPr lang="en-GB" altLang="en-US"/>
          </a:p>
        </p:txBody>
      </p:sp>
    </p:spTree>
    <p:extLst>
      <p:ext uri="{BB962C8B-B14F-4D97-AF65-F5344CB8AC3E}">
        <p14:creationId xmlns:p14="http://schemas.microsoft.com/office/powerpoint/2010/main" val="3789364103"/>
      </p:ext>
    </p:extLst>
  </p:cSld>
  <p:clrMapOvr>
    <a:masterClrMapping/>
  </p:clrMapOvr>
  <p:transition spd="med"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0138" cy="1266825"/>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457200" y="1600200"/>
            <a:ext cx="8228013" cy="45243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6"/>
          <p:cNvSpPr>
            <a:spLocks noGrp="1" noChangeArrowheads="1"/>
          </p:cNvSpPr>
          <p:nvPr>
            <p:ph type="sldNum" idx="10"/>
          </p:nvPr>
        </p:nvSpPr>
        <p:spPr>
          <a:ln/>
        </p:spPr>
        <p:txBody>
          <a:bodyPr/>
          <a:lstStyle>
            <a:lvl1pPr>
              <a:defRPr/>
            </a:lvl1pPr>
          </a:lstStyle>
          <a:p>
            <a:pPr>
              <a:defRPr/>
            </a:pPr>
            <a:fld id="{3F07ABB0-344F-4A25-85E0-D7C38110F66C}" type="slidenum">
              <a:rPr lang="en-GB" altLang="en-US"/>
              <a:pPr>
                <a:defRPr/>
              </a:pPr>
              <a:t>‹#›</a:t>
            </a:fld>
            <a:endParaRPr lang="en-GB" altLang="en-US"/>
          </a:p>
        </p:txBody>
      </p:sp>
    </p:spTree>
    <p:extLst>
      <p:ext uri="{BB962C8B-B14F-4D97-AF65-F5344CB8AC3E}">
        <p14:creationId xmlns:p14="http://schemas.microsoft.com/office/powerpoint/2010/main" val="2577742544"/>
      </p:ext>
    </p:extLst>
  </p:cSld>
  <p:clrMapOvr>
    <a:masterClrMapping/>
  </p:clrMapOvr>
  <p:transition spd="med"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GB"/>
          </a:p>
        </p:txBody>
      </p:sp>
      <p:sp>
        <p:nvSpPr>
          <p:cNvPr id="4"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5" name="Slide Number Placeholder 5"/>
          <p:cNvSpPr>
            <a:spLocks noGrp="1"/>
          </p:cNvSpPr>
          <p:nvPr>
            <p:ph type="sldNum" sz="quarter" idx="12"/>
          </p:nvPr>
        </p:nvSpPr>
        <p:spPr/>
        <p:txBody>
          <a:bodyPr/>
          <a:lstStyle>
            <a:lvl1pPr>
              <a:defRPr/>
            </a:lvl1pPr>
          </a:lstStyle>
          <a:p>
            <a:pPr>
              <a:defRPr/>
            </a:pPr>
            <a:fld id="{1475ED55-42B4-4E34-A42D-92B6F8911EE4}" type="slidenum">
              <a:rPr lang="en-GB" altLang="en-US"/>
              <a:pPr>
                <a:defRPr/>
              </a:pPr>
              <a:t>‹#›</a:t>
            </a:fld>
            <a:endParaRPr lang="en-GB" altLang="en-US"/>
          </a:p>
        </p:txBody>
      </p:sp>
    </p:spTree>
    <p:extLst>
      <p:ext uri="{BB962C8B-B14F-4D97-AF65-F5344CB8AC3E}">
        <p14:creationId xmlns:p14="http://schemas.microsoft.com/office/powerpoint/2010/main" val="1601704095"/>
      </p:ext>
    </p:extLst>
  </p:cSld>
  <p:clrMapOvr>
    <a:masterClrMapping/>
  </p:clrMapOvr>
  <p:transition spd="med" advClick="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GB"/>
          </a:p>
        </p:txBody>
      </p:sp>
      <p:sp>
        <p:nvSpPr>
          <p:cNvPr id="3"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4" name="Slide Number Placeholder 5"/>
          <p:cNvSpPr>
            <a:spLocks noGrp="1"/>
          </p:cNvSpPr>
          <p:nvPr>
            <p:ph type="sldNum" sz="quarter" idx="12"/>
          </p:nvPr>
        </p:nvSpPr>
        <p:spPr/>
        <p:txBody>
          <a:bodyPr/>
          <a:lstStyle>
            <a:lvl1pPr>
              <a:defRPr/>
            </a:lvl1pPr>
          </a:lstStyle>
          <a:p>
            <a:pPr>
              <a:defRPr/>
            </a:pPr>
            <a:fld id="{A3820B9B-267E-4FB9-97F3-BF062190B343}" type="slidenum">
              <a:rPr lang="en-GB" altLang="en-US"/>
              <a:pPr>
                <a:defRPr/>
              </a:pPr>
              <a:t>‹#›</a:t>
            </a:fld>
            <a:endParaRPr lang="en-GB" altLang="en-US"/>
          </a:p>
        </p:txBody>
      </p:sp>
    </p:spTree>
    <p:extLst>
      <p:ext uri="{BB962C8B-B14F-4D97-AF65-F5344CB8AC3E}">
        <p14:creationId xmlns:p14="http://schemas.microsoft.com/office/powerpoint/2010/main" val="785713679"/>
      </p:ext>
    </p:extLst>
  </p:cSld>
  <p:clrMapOvr>
    <a:masterClrMapping/>
  </p:clrMapOvr>
  <p:transition spd="med" advClick="0"/>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7" name="Slide Number Placeholder 5"/>
          <p:cNvSpPr>
            <a:spLocks noGrp="1"/>
          </p:cNvSpPr>
          <p:nvPr>
            <p:ph type="sldNum" sz="quarter" idx="12"/>
          </p:nvPr>
        </p:nvSpPr>
        <p:spPr/>
        <p:txBody>
          <a:bodyPr/>
          <a:lstStyle>
            <a:lvl1pPr>
              <a:defRPr/>
            </a:lvl1pPr>
          </a:lstStyle>
          <a:p>
            <a:pPr>
              <a:defRPr/>
            </a:pPr>
            <a:fld id="{675CDE4F-3724-4C29-AB8E-4E800880F1B0}" type="slidenum">
              <a:rPr lang="en-GB" altLang="en-US"/>
              <a:pPr>
                <a:defRPr/>
              </a:pPr>
              <a:t>‹#›</a:t>
            </a:fld>
            <a:endParaRPr lang="en-GB" altLang="en-US"/>
          </a:p>
        </p:txBody>
      </p:sp>
    </p:spTree>
    <p:extLst>
      <p:ext uri="{BB962C8B-B14F-4D97-AF65-F5344CB8AC3E}">
        <p14:creationId xmlns:p14="http://schemas.microsoft.com/office/powerpoint/2010/main" val="3586146976"/>
      </p:ext>
    </p:extLst>
  </p:cSld>
  <p:clrMapOvr>
    <a:masterClrMapping/>
  </p:clrMapOvr>
  <p:transition spd="med" advClick="0"/>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p>
        </p:txBody>
      </p:sp>
      <p:sp>
        <p:nvSpPr>
          <p:cNvPr id="6"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7" name="Slide Number Placeholder 5"/>
          <p:cNvSpPr>
            <a:spLocks noGrp="1"/>
          </p:cNvSpPr>
          <p:nvPr>
            <p:ph type="sldNum" sz="quarter" idx="12"/>
          </p:nvPr>
        </p:nvSpPr>
        <p:spPr/>
        <p:txBody>
          <a:bodyPr/>
          <a:lstStyle>
            <a:lvl1pPr>
              <a:defRPr/>
            </a:lvl1pPr>
          </a:lstStyle>
          <a:p>
            <a:pPr>
              <a:defRPr/>
            </a:pPr>
            <a:fld id="{7DEAF78A-1055-437E-843C-B9BEB77858E6}" type="slidenum">
              <a:rPr lang="en-GB" altLang="en-US"/>
              <a:pPr>
                <a:defRPr/>
              </a:pPr>
              <a:t>‹#›</a:t>
            </a:fld>
            <a:endParaRPr lang="en-GB" altLang="en-US"/>
          </a:p>
        </p:txBody>
      </p:sp>
    </p:spTree>
    <p:extLst>
      <p:ext uri="{BB962C8B-B14F-4D97-AF65-F5344CB8AC3E}">
        <p14:creationId xmlns:p14="http://schemas.microsoft.com/office/powerpoint/2010/main" val="3151703032"/>
      </p:ext>
    </p:extLst>
  </p:cSld>
  <p:clrMapOvr>
    <a:masterClrMapping/>
  </p:clrMapOvr>
  <p:transition spd="med" advClick="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6" name="Slide Number Placeholder 5"/>
          <p:cNvSpPr>
            <a:spLocks noGrp="1"/>
          </p:cNvSpPr>
          <p:nvPr>
            <p:ph type="sldNum" sz="quarter" idx="12"/>
          </p:nvPr>
        </p:nvSpPr>
        <p:spPr/>
        <p:txBody>
          <a:bodyPr/>
          <a:lstStyle>
            <a:lvl1pPr>
              <a:defRPr/>
            </a:lvl1pPr>
          </a:lstStyle>
          <a:p>
            <a:pPr>
              <a:defRPr/>
            </a:pPr>
            <a:fld id="{EBABED7E-166C-4B6E-929D-0AEE35958C62}" type="slidenum">
              <a:rPr lang="en-GB" altLang="en-US"/>
              <a:pPr>
                <a:defRPr/>
              </a:pPr>
              <a:t>‹#›</a:t>
            </a:fld>
            <a:endParaRPr lang="en-GB" altLang="en-US"/>
          </a:p>
        </p:txBody>
      </p:sp>
    </p:spTree>
    <p:extLst>
      <p:ext uri="{BB962C8B-B14F-4D97-AF65-F5344CB8AC3E}">
        <p14:creationId xmlns:p14="http://schemas.microsoft.com/office/powerpoint/2010/main" val="2674638817"/>
      </p:ext>
    </p:extLst>
  </p:cSld>
  <p:clrMapOvr>
    <a:masterClrMapping/>
  </p:clrMapOvr>
  <p:transition spd="med" advClick="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7626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p>
        </p:txBody>
      </p:sp>
      <p:sp>
        <p:nvSpPr>
          <p:cNvPr id="5" name="Footer Placeholder 4"/>
          <p:cNvSpPr>
            <a:spLocks noGrp="1"/>
          </p:cNvSpPr>
          <p:nvPr>
            <p:ph type="ftr" sz="quarter" idx="11"/>
          </p:nvPr>
        </p:nvSpPr>
        <p:spPr/>
        <p:txBody>
          <a:bodyPr/>
          <a:lstStyle>
            <a:lvl1pPr>
              <a:defRPr/>
            </a:lvl1pPr>
          </a:lstStyle>
          <a:p>
            <a:pPr>
              <a:defRPr/>
            </a:pPr>
            <a:r>
              <a:rPr lang="en-GB"/>
              <a:t>Introduction to MATLAB</a:t>
            </a:r>
          </a:p>
        </p:txBody>
      </p:sp>
      <p:sp>
        <p:nvSpPr>
          <p:cNvPr id="6" name="Slide Number Placeholder 5"/>
          <p:cNvSpPr>
            <a:spLocks noGrp="1"/>
          </p:cNvSpPr>
          <p:nvPr>
            <p:ph type="sldNum" sz="quarter" idx="12"/>
          </p:nvPr>
        </p:nvSpPr>
        <p:spPr/>
        <p:txBody>
          <a:bodyPr/>
          <a:lstStyle>
            <a:lvl1pPr>
              <a:defRPr/>
            </a:lvl1pPr>
          </a:lstStyle>
          <a:p>
            <a:pPr>
              <a:defRPr/>
            </a:pPr>
            <a:fld id="{F33E7ADD-280F-4C99-8334-E9E2426047AF}" type="slidenum">
              <a:rPr lang="en-GB" altLang="en-US"/>
              <a:pPr>
                <a:defRPr/>
              </a:pPr>
              <a:t>‹#›</a:t>
            </a:fld>
            <a:endParaRPr lang="en-GB" altLang="en-US"/>
          </a:p>
        </p:txBody>
      </p:sp>
    </p:spTree>
    <p:extLst>
      <p:ext uri="{BB962C8B-B14F-4D97-AF65-F5344CB8AC3E}">
        <p14:creationId xmlns:p14="http://schemas.microsoft.com/office/powerpoint/2010/main" val="2261015411"/>
      </p:ext>
    </p:extLst>
  </p:cSld>
  <p:clrMapOvr>
    <a:masterClrMapping/>
  </p:clrMapOvr>
  <p:transition spd="med" advClick="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6"/>
          <p:cNvSpPr>
            <a:spLocks noGrp="1" noChangeArrowheads="1"/>
          </p:cNvSpPr>
          <p:nvPr>
            <p:ph type="sldNum" idx="10"/>
          </p:nvPr>
        </p:nvSpPr>
        <p:spPr>
          <a:ln/>
        </p:spPr>
        <p:txBody>
          <a:bodyPr/>
          <a:lstStyle>
            <a:lvl1pPr>
              <a:defRPr/>
            </a:lvl1pPr>
          </a:lstStyle>
          <a:p>
            <a:pPr>
              <a:defRPr/>
            </a:pPr>
            <a:fld id="{7A8CBFB2-52B2-45B8-954B-2CD3BE0AD695}" type="slidenum">
              <a:rPr lang="en-GB" altLang="en-US"/>
              <a:pPr>
                <a:defRPr/>
              </a:pPr>
              <a:t>‹#›</a:t>
            </a:fld>
            <a:endParaRPr lang="en-GB" altLang="en-US"/>
          </a:p>
        </p:txBody>
      </p:sp>
    </p:spTree>
    <p:extLst>
      <p:ext uri="{BB962C8B-B14F-4D97-AF65-F5344CB8AC3E}">
        <p14:creationId xmlns:p14="http://schemas.microsoft.com/office/powerpoint/2010/main" val="599065709"/>
      </p:ext>
    </p:extLst>
  </p:cSld>
  <p:clrMapOvr>
    <a:masterClrMapping/>
  </p:clrMapOvr>
  <p:transition spd="med" advClick="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0138" cy="1266825"/>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7013" cy="45243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6613" y="1600200"/>
            <a:ext cx="4038600" cy="45243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6"/>
          <p:cNvSpPr>
            <a:spLocks noGrp="1" noChangeArrowheads="1"/>
          </p:cNvSpPr>
          <p:nvPr>
            <p:ph type="sldNum" idx="10"/>
          </p:nvPr>
        </p:nvSpPr>
        <p:spPr>
          <a:ln/>
        </p:spPr>
        <p:txBody>
          <a:bodyPr/>
          <a:lstStyle>
            <a:lvl1pPr>
              <a:defRPr/>
            </a:lvl1pPr>
          </a:lstStyle>
          <a:p>
            <a:pPr>
              <a:defRPr/>
            </a:pPr>
            <a:fld id="{FE4C08C5-E747-4286-BDAD-ECA46AC05F22}" type="slidenum">
              <a:rPr lang="en-GB" altLang="en-US"/>
              <a:pPr>
                <a:defRPr/>
              </a:pPr>
              <a:t>‹#›</a:t>
            </a:fld>
            <a:endParaRPr lang="en-GB" altLang="en-US"/>
          </a:p>
        </p:txBody>
      </p:sp>
    </p:spTree>
    <p:extLst>
      <p:ext uri="{BB962C8B-B14F-4D97-AF65-F5344CB8AC3E}">
        <p14:creationId xmlns:p14="http://schemas.microsoft.com/office/powerpoint/2010/main" val="2626539572"/>
      </p:ext>
    </p:extLst>
  </p:cSld>
  <p:clrMapOvr>
    <a:masterClrMapping/>
  </p:clrMapOvr>
  <p:transition spd="med" advClick="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a:t>Click to edit Master title style</a:t>
            </a:r>
            <a:endParaRPr lang="en-GB"/>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6"/>
          <p:cNvSpPr>
            <a:spLocks noGrp="1" noChangeArrowheads="1"/>
          </p:cNvSpPr>
          <p:nvPr>
            <p:ph type="sldNum" idx="10"/>
          </p:nvPr>
        </p:nvSpPr>
        <p:spPr>
          <a:ln/>
        </p:spPr>
        <p:txBody>
          <a:bodyPr/>
          <a:lstStyle>
            <a:lvl1pPr>
              <a:defRPr/>
            </a:lvl1pPr>
          </a:lstStyle>
          <a:p>
            <a:pPr>
              <a:defRPr/>
            </a:pPr>
            <a:fld id="{6865DA86-B0B8-439B-96FF-1B336EC79C19}" type="slidenum">
              <a:rPr lang="en-GB" altLang="en-US"/>
              <a:pPr>
                <a:defRPr/>
              </a:pPr>
              <a:t>‹#›</a:t>
            </a:fld>
            <a:endParaRPr lang="en-GB" altLang="en-US"/>
          </a:p>
        </p:txBody>
      </p:sp>
    </p:spTree>
    <p:extLst>
      <p:ext uri="{BB962C8B-B14F-4D97-AF65-F5344CB8AC3E}">
        <p14:creationId xmlns:p14="http://schemas.microsoft.com/office/powerpoint/2010/main" val="4118356386"/>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92275" y="0"/>
            <a:ext cx="7450138" cy="1266825"/>
          </a:xfrm>
          <a:prstGeom prst="rect">
            <a:avLst/>
          </a:prstGeom>
        </p:spPr>
        <p:txBody>
          <a:bodyPr/>
          <a:lstStyle/>
          <a:p>
            <a:r>
              <a:rPr lang="en-US"/>
              <a:t>Click to edit Master title style</a:t>
            </a:r>
            <a:endParaRPr lang="en-GB"/>
          </a:p>
        </p:txBody>
      </p:sp>
      <p:sp>
        <p:nvSpPr>
          <p:cNvPr id="3" name="Rectangle 6"/>
          <p:cNvSpPr>
            <a:spLocks noGrp="1" noChangeArrowheads="1"/>
          </p:cNvSpPr>
          <p:nvPr>
            <p:ph type="sldNum" idx="10"/>
          </p:nvPr>
        </p:nvSpPr>
        <p:spPr>
          <a:ln/>
        </p:spPr>
        <p:txBody>
          <a:bodyPr/>
          <a:lstStyle>
            <a:lvl1pPr>
              <a:defRPr/>
            </a:lvl1pPr>
          </a:lstStyle>
          <a:p>
            <a:pPr>
              <a:defRPr/>
            </a:pPr>
            <a:fld id="{E3807AAB-19AB-4F04-AEDE-9A257013466F}" type="slidenum">
              <a:rPr lang="en-GB" altLang="en-US"/>
              <a:pPr>
                <a:defRPr/>
              </a:pPr>
              <a:t>‹#›</a:t>
            </a:fld>
            <a:endParaRPr lang="en-GB" altLang="en-US"/>
          </a:p>
        </p:txBody>
      </p:sp>
    </p:spTree>
    <p:extLst>
      <p:ext uri="{BB962C8B-B14F-4D97-AF65-F5344CB8AC3E}">
        <p14:creationId xmlns:p14="http://schemas.microsoft.com/office/powerpoint/2010/main" val="221269109"/>
      </p:ext>
    </p:extLst>
  </p:cSld>
  <p:clrMapOvr>
    <a:masterClrMapping/>
  </p:clrMapOvr>
  <p:transition spd="med" advClick="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5"/>
          <p:cNvSpPr txBox="1">
            <a:spLocks noChangeArrowheads="1"/>
          </p:cNvSpPr>
          <p:nvPr userDrawn="1"/>
        </p:nvSpPr>
        <p:spPr bwMode="auto">
          <a:xfrm>
            <a:off x="4572000" y="6237288"/>
            <a:ext cx="4464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buClr>
                <a:srgbClr val="000000"/>
              </a:buClr>
              <a:buSzPct val="100000"/>
              <a:buFont typeface="Times New Roman" charset="0"/>
              <a:buNone/>
            </a:pPr>
            <a:r>
              <a:rPr lang="en-GB" altLang="en-US">
                <a:solidFill>
                  <a:srgbClr val="16165D"/>
                </a:solidFill>
              </a:rPr>
              <a:t>Introduction to MATLAB	</a:t>
            </a:r>
            <a:fld id="{67816EFA-86DC-4CA7-93FB-60CA82FCD9E4}" type="slidenum">
              <a:rPr lang="en-GB" altLang="en-US">
                <a:solidFill>
                  <a:srgbClr val="16165D"/>
                </a:solidFill>
              </a:rPr>
              <a:pPr algn="r">
                <a:buClr>
                  <a:srgbClr val="000000"/>
                </a:buClr>
                <a:buSzPct val="100000"/>
                <a:buFont typeface="Times New Roman" charset="0"/>
                <a:buNone/>
              </a:pPr>
              <a:t>‹#›</a:t>
            </a:fld>
            <a:endParaRPr lang="en-GB" altLang="en-US">
              <a:solidFill>
                <a:srgbClr val="16165D"/>
              </a:solidFill>
            </a:endParaRPr>
          </a:p>
        </p:txBody>
      </p:sp>
    </p:spTree>
    <p:extLst>
      <p:ext uri="{BB962C8B-B14F-4D97-AF65-F5344CB8AC3E}">
        <p14:creationId xmlns:p14="http://schemas.microsoft.com/office/powerpoint/2010/main" val="128128388"/>
      </p:ext>
    </p:extLst>
  </p:cSld>
  <p:clrMapOvr>
    <a:masterClrMapping/>
  </p:clrMapOvr>
  <p:transition spd="med" advClick="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F25FB86B-4229-4308-93CD-705A94E9E0A7}" type="slidenum">
              <a:rPr lang="en-GB" altLang="en-US"/>
              <a:pPr>
                <a:defRPr/>
              </a:pPr>
              <a:t>‹#›</a:t>
            </a:fld>
            <a:endParaRPr lang="en-GB" altLang="en-US"/>
          </a:p>
        </p:txBody>
      </p:sp>
    </p:spTree>
    <p:extLst>
      <p:ext uri="{BB962C8B-B14F-4D97-AF65-F5344CB8AC3E}">
        <p14:creationId xmlns:p14="http://schemas.microsoft.com/office/powerpoint/2010/main" val="2242373107"/>
      </p:ext>
    </p:extLst>
  </p:cSld>
  <p:clrMapOvr>
    <a:masterClrMapping/>
  </p:clrMapOvr>
  <p:transition spd="med" advClick="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6"/>
          <p:cNvSpPr>
            <a:spLocks noGrp="1" noChangeArrowheads="1"/>
          </p:cNvSpPr>
          <p:nvPr>
            <p:ph type="sldNum" idx="10"/>
          </p:nvPr>
        </p:nvSpPr>
        <p:spPr>
          <a:ln/>
        </p:spPr>
        <p:txBody>
          <a:bodyPr/>
          <a:lstStyle>
            <a:lvl1pPr>
              <a:defRPr/>
            </a:lvl1pPr>
          </a:lstStyle>
          <a:p>
            <a:pPr>
              <a:defRPr/>
            </a:pPr>
            <a:fld id="{C03AB86F-15CC-4E40-8A0A-53BC18D72B54}" type="slidenum">
              <a:rPr lang="en-GB" altLang="en-US"/>
              <a:pPr>
                <a:defRPr/>
              </a:pPr>
              <a:t>‹#›</a:t>
            </a:fld>
            <a:endParaRPr lang="en-GB" altLang="en-US"/>
          </a:p>
        </p:txBody>
      </p:sp>
    </p:spTree>
    <p:extLst>
      <p:ext uri="{BB962C8B-B14F-4D97-AF65-F5344CB8AC3E}">
        <p14:creationId xmlns:p14="http://schemas.microsoft.com/office/powerpoint/2010/main" val="1655256775"/>
      </p:ext>
    </p:extLst>
  </p:cSld>
  <p:clrMapOvr>
    <a:masterClrMapping/>
  </p:clrMapOvr>
  <p:transition spd="med" advClick="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1026" name="Text Box 4"/>
          <p:cNvSpPr txBox="1">
            <a:spLocks noChangeArrowheads="1"/>
          </p:cNvSpPr>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1027" name="Text Box 5"/>
          <p:cNvSpPr txBox="1">
            <a:spLocks noChangeArrowheads="1"/>
          </p:cNvSpPr>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1030" name="Rectangle 6"/>
          <p:cNvSpPr>
            <a:spLocks noGrp="1" noChangeArrowheads="1"/>
          </p:cNvSpPr>
          <p:nvPr>
            <p:ph type="sldNum"/>
          </p:nvPr>
        </p:nvSpPr>
        <p:spPr bwMode="auto">
          <a:xfrm>
            <a:off x="6553200" y="6245225"/>
            <a:ext cx="2132013" cy="474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SzPct val="1000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mtClean="0">
                <a:solidFill>
                  <a:srgbClr val="000000"/>
                </a:solidFill>
              </a:defRPr>
            </a:lvl1pPr>
          </a:lstStyle>
          <a:p>
            <a:pPr>
              <a:defRPr/>
            </a:pPr>
            <a:fld id="{CE97BB85-804B-4217-A339-C9D22BA242C2}" type="slidenum">
              <a:rPr lang="en-GB" altLang="en-US"/>
              <a:pPr>
                <a:defRPr/>
              </a:pPr>
              <a:t>‹#›</a:t>
            </a:fld>
            <a:endParaRPr lang="en-GB" altLang="en-US"/>
          </a:p>
        </p:txBody>
      </p:sp>
      <p:pic>
        <p:nvPicPr>
          <p:cNvPr id="1029" name="Picture 1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27013" y="6149975"/>
            <a:ext cx="1619250" cy="50482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57" r:id="rId7"/>
    <p:sldLayoutId id="2147483741" r:id="rId8"/>
    <p:sldLayoutId id="2147483742" r:id="rId9"/>
    <p:sldLayoutId id="2147483743" r:id="rId10"/>
    <p:sldLayoutId id="2147483744" r:id="rId11"/>
    <p:sldLayoutId id="2147483745" r:id="rId12"/>
    <p:sldLayoutId id="2147483758" r:id="rId13"/>
    <p:sldLayoutId id="2147483759" r:id="rId14"/>
  </p:sldLayoutIdLst>
  <p:transition spd="med" advClick="0"/>
  <p:hf hdr="0" dt="0"/>
  <p:txStyles>
    <p:titleStyle>
      <a:lvl1pPr algn="ctr" defTabSz="449263" rtl="0" eaLnBrk="0" fontAlgn="base" hangingPunct="0">
        <a:spcBef>
          <a:spcPct val="0"/>
        </a:spcBef>
        <a:spcAft>
          <a:spcPct val="0"/>
        </a:spcAft>
        <a:buClr>
          <a:srgbClr val="000000"/>
        </a:buClr>
        <a:buSzPct val="100000"/>
        <a:buFont typeface="Times New Roman" charset="0"/>
        <a:defRPr sz="3600" b="1" kern="1200">
          <a:solidFill>
            <a:srgbClr val="FFFF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2pPr>
      <a:lvl3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3pPr>
      <a:lvl4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4pPr>
      <a:lvl5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2051"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GB" altLang="en-US"/>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buClr>
                <a:srgbClr val="000000"/>
              </a:buClr>
              <a:buSzPct val="100000"/>
              <a:buFont typeface="Times New Roman" panose="02020603050405020304" pitchFamily="18" charset="0"/>
              <a:buNone/>
              <a:defRPr sz="1200">
                <a:solidFill>
                  <a:schemeClr val="tx1">
                    <a:tint val="75000"/>
                  </a:schemeClr>
                </a:solidFill>
                <a:latin typeface="Arial" panose="020B0604020202020204" pitchFamily="34" charset="0"/>
                <a:ea typeface="ＭＳ Ｐゴシック" panose="020B0600070205080204" pitchFamily="34" charset="-128"/>
              </a:defRPr>
            </a:lvl1pPr>
          </a:lstStyle>
          <a:p>
            <a:pPr>
              <a:defRPr/>
            </a:pPr>
            <a:endParaRPr lang="en-GB"/>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buClr>
                <a:srgbClr val="000000"/>
              </a:buClr>
              <a:buSzPct val="100000"/>
              <a:buFont typeface="Times New Roman" panose="02020603050405020304" pitchFamily="18" charset="0"/>
              <a:buNone/>
              <a:defRPr sz="1200">
                <a:solidFill>
                  <a:schemeClr val="tx1">
                    <a:tint val="75000"/>
                  </a:schemeClr>
                </a:solidFill>
                <a:latin typeface="Arial" panose="020B0604020202020204" pitchFamily="34" charset="0"/>
                <a:ea typeface="ＭＳ Ｐゴシック" panose="020B0600070205080204" pitchFamily="34" charset="-128"/>
              </a:defRPr>
            </a:lvl1pPr>
          </a:lstStyle>
          <a:p>
            <a:pPr>
              <a:defRPr/>
            </a:pPr>
            <a:r>
              <a:rPr lang="en-GB"/>
              <a:t>Introduction to MATLAB</a:t>
            </a:r>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buClr>
                <a:srgbClr val="000000"/>
              </a:buClr>
              <a:buSzPct val="100000"/>
              <a:buFont typeface="Times New Roman" charset="0"/>
              <a:buNone/>
              <a:defRPr sz="1200" smtClean="0">
                <a:solidFill>
                  <a:srgbClr val="898989"/>
                </a:solidFill>
              </a:defRPr>
            </a:lvl1pPr>
          </a:lstStyle>
          <a:p>
            <a:pPr>
              <a:defRPr/>
            </a:pPr>
            <a:fld id="{5C61D39A-53D3-4E90-A262-770004B4823A}" type="slidenum">
              <a:rPr lang="en-GB" altLang="en-US"/>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ransition spd="med" advClick="0"/>
  <p:hf hd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7.bin"/><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oleObject" Target="../embeddings/oleObject8.bin"/><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oleObject" Target="../embeddings/oleObject9.bin"/><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0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oleObject" Target="../embeddings/oleObject4.bin"/><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oleObject" Target="../embeddings/oleObject5.bin"/><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oleObject" Target="../embeddings/oleObject6.bin"/></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2275" y="0"/>
            <a:ext cx="7451725" cy="1268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buClr>
                <a:srgbClr val="000000"/>
              </a:buClr>
              <a:buSzPct val="100000"/>
              <a:buFont typeface="Times New Roman" charset="0"/>
              <a:buNone/>
            </a:pPr>
            <a:endParaRPr lang="en-US" altLang="en-US"/>
          </a:p>
        </p:txBody>
      </p:sp>
      <p:sp>
        <p:nvSpPr>
          <p:cNvPr id="4099" name="Rectangle 2"/>
          <p:cNvSpPr>
            <a:spLocks noChangeArrowheads="1"/>
          </p:cNvSpPr>
          <p:nvPr/>
        </p:nvSpPr>
        <p:spPr bwMode="auto">
          <a:xfrm>
            <a:off x="685800" y="372269"/>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9pPr>
          </a:lstStyle>
          <a:p>
            <a:pPr algn="ctr" eaLnBrk="1" hangingPunct="1">
              <a:buSzPct val="100000"/>
            </a:pPr>
            <a:r>
              <a:rPr lang="en-GB" altLang="en-US" sz="3200" b="1" dirty="0">
                <a:solidFill>
                  <a:srgbClr val="000000"/>
                </a:solidFill>
              </a:rPr>
              <a:t>Introduction to MATLAB</a:t>
            </a:r>
          </a:p>
        </p:txBody>
      </p:sp>
      <p:sp>
        <p:nvSpPr>
          <p:cNvPr id="4100" name="Rectangle 3"/>
          <p:cNvSpPr>
            <a:spLocks noChangeArrowheads="1"/>
          </p:cNvSpPr>
          <p:nvPr/>
        </p:nvSpPr>
        <p:spPr bwMode="auto">
          <a:xfrm>
            <a:off x="1371600" y="1608156"/>
            <a:ext cx="64008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9pPr>
          </a:lstStyle>
          <a:p>
            <a:pPr algn="ctr" eaLnBrk="1" hangingPunct="1">
              <a:spcBef>
                <a:spcPts val="800"/>
              </a:spcBef>
              <a:buSzPct val="100000"/>
            </a:pPr>
            <a:r>
              <a:rPr lang="en-GB" altLang="en-US" sz="3200" dirty="0">
                <a:solidFill>
                  <a:srgbClr val="000000"/>
                </a:solidFill>
              </a:rPr>
              <a:t>Session 1</a:t>
            </a:r>
          </a:p>
        </p:txBody>
      </p:sp>
      <p:sp>
        <p:nvSpPr>
          <p:cNvPr id="6" name="Text Box 2">
            <a:extLst>
              <a:ext uri="{FF2B5EF4-FFF2-40B4-BE49-F238E27FC236}">
                <a16:creationId xmlns:a16="http://schemas.microsoft.com/office/drawing/2014/main" id="{076829BB-0A70-4F69-BF71-046DFDC14578}"/>
              </a:ext>
            </a:extLst>
          </p:cNvPr>
          <p:cNvSpPr txBox="1">
            <a:spLocks noChangeArrowheads="1"/>
          </p:cNvSpPr>
          <p:nvPr/>
        </p:nvSpPr>
        <p:spPr bwMode="auto">
          <a:xfrm>
            <a:off x="1043608" y="2625743"/>
            <a:ext cx="7315200" cy="14700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spcBef>
                <a:spcPts val="700"/>
              </a:spcBef>
              <a:buClr>
                <a:srgbClr val="000000"/>
              </a:buClr>
              <a:buSzPct val="100000"/>
              <a:buFont typeface="Arial" charset="0"/>
              <a:buChar char="•"/>
            </a:pPr>
            <a:r>
              <a:rPr lang="en-GB" altLang="en-US" dirty="0">
                <a:solidFill>
                  <a:srgbClr val="000000"/>
                </a:solidFill>
              </a:rPr>
              <a:t>This course is designed to </a:t>
            </a:r>
            <a:r>
              <a:rPr lang="en-GB" altLang="en-US" dirty="0">
                <a:solidFill>
                  <a:srgbClr val="000000"/>
                </a:solidFill>
                <a:cs typeface="Arial" charset="0"/>
              </a:rPr>
              <a:t>familiarise you with the use of MATLAB</a:t>
            </a:r>
          </a:p>
          <a:p>
            <a:pPr lvl="1" eaLnBrk="1" hangingPunct="1">
              <a:spcBef>
                <a:spcPts val="600"/>
              </a:spcBef>
              <a:buClr>
                <a:srgbClr val="000000"/>
              </a:buClr>
              <a:buSzPct val="100000"/>
              <a:buFont typeface="Arial" charset="0"/>
              <a:buChar char="•"/>
            </a:pPr>
            <a:r>
              <a:rPr lang="en-GB" altLang="en-US" dirty="0">
                <a:solidFill>
                  <a:srgbClr val="000000"/>
                </a:solidFill>
              </a:rPr>
              <a:t>Session 1 : Some Programming Principles</a:t>
            </a:r>
          </a:p>
          <a:p>
            <a:pPr lvl="1" eaLnBrk="1" hangingPunct="1">
              <a:spcBef>
                <a:spcPts val="600"/>
              </a:spcBef>
              <a:buClr>
                <a:srgbClr val="000000"/>
              </a:buClr>
              <a:buSzPct val="100000"/>
              <a:buFont typeface="Arial" charset="0"/>
              <a:buChar char="•"/>
            </a:pPr>
            <a:r>
              <a:rPr lang="en-GB" altLang="en-US" dirty="0">
                <a:solidFill>
                  <a:srgbClr val="000000"/>
                </a:solidFill>
              </a:rPr>
              <a:t>Session 2 : Using Matrices</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FE8851DE-0B57-40F9-9447-BF12B3D60050}"/>
              </a:ext>
            </a:extLst>
          </p:cNvPr>
          <p:cNvSpPr>
            <a:spLocks noGrp="1" noChangeArrowheads="1"/>
          </p:cNvSpPr>
          <p:nvPr>
            <p:ph type="title"/>
          </p:nvPr>
        </p:nvSpPr>
        <p:spPr>
          <a:xfrm>
            <a:off x="0" y="23813"/>
            <a:ext cx="9144000" cy="8366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ffectLst/>
              </a:rPr>
              <a:t>Signum and absolute value</a:t>
            </a:r>
          </a:p>
        </p:txBody>
      </p:sp>
      <p:sp>
        <p:nvSpPr>
          <p:cNvPr id="25613" name="Footer Placeholder 1">
            <a:extLst>
              <a:ext uri="{FF2B5EF4-FFF2-40B4-BE49-F238E27FC236}">
                <a16:creationId xmlns:a16="http://schemas.microsoft.com/office/drawing/2014/main" id="{5EF32E0F-E2D8-41DE-8C26-394F55272679}"/>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r>
              <a:rPr lang="en-GB"/>
              <a:t>Introduction to MATLAB</a:t>
            </a:r>
            <a:endParaRPr lang="en-GB" altLang="en-US"/>
          </a:p>
        </p:txBody>
      </p:sp>
      <p:sp>
        <p:nvSpPr>
          <p:cNvPr id="25614" name="Slide Number Placeholder 2">
            <a:extLst>
              <a:ext uri="{FF2B5EF4-FFF2-40B4-BE49-F238E27FC236}">
                <a16:creationId xmlns:a16="http://schemas.microsoft.com/office/drawing/2014/main" id="{C1D055B5-BFB6-4E46-8EB7-0986D6F7AEE9}"/>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fld id="{0970AFD7-FA48-48AA-867D-9EB1745631ED}" type="slidenum">
              <a:rPr lang="en-GB" altLang="en-US" smtClean="0"/>
              <a:pPr>
                <a:spcBef>
                  <a:spcPct val="0"/>
                </a:spcBef>
                <a:buFontTx/>
                <a:buNone/>
              </a:pPr>
              <a:t>10</a:t>
            </a:fld>
            <a:endParaRPr lang="en-GB" altLang="en-US"/>
          </a:p>
        </p:txBody>
      </p:sp>
      <p:sp>
        <p:nvSpPr>
          <p:cNvPr id="15" name="Text Box 1">
            <a:extLst>
              <a:ext uri="{FF2B5EF4-FFF2-40B4-BE49-F238E27FC236}">
                <a16:creationId xmlns:a16="http://schemas.microsoft.com/office/drawing/2014/main" id="{1D009B5E-36CE-4969-B30F-3A614D47B352}"/>
              </a:ext>
            </a:extLst>
          </p:cNvPr>
          <p:cNvSpPr txBox="1">
            <a:spLocks noChangeArrowheads="1"/>
          </p:cNvSpPr>
          <p:nvPr/>
        </p:nvSpPr>
        <p:spPr bwMode="auto">
          <a:xfrm>
            <a:off x="251520" y="72067"/>
            <a:ext cx="864096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1pPr>
            <a:lvl2pPr marL="742950" indent="-28575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2pPr>
            <a:lvl3pPr marL="11430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3pPr>
            <a:lvl4pPr marL="16002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4pPr>
            <a:lvl5pPr marL="20574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5pPr>
            <a:lvl6pPr marL="2286000" algn="l" defTabSz="914400" rtl="0" eaLnBrk="1" latinLnBrk="0" hangingPunct="1">
              <a:defRPr sz="2400" kern="1200">
                <a:solidFill>
                  <a:schemeClr val="bg1"/>
                </a:solidFill>
                <a:latin typeface="Arial" charset="0"/>
                <a:ea typeface="ＭＳ Ｐゴシック" charset="-128"/>
                <a:cs typeface="+mn-cs"/>
              </a:defRPr>
            </a:lvl6pPr>
            <a:lvl7pPr marL="2743200" algn="l" defTabSz="914400" rtl="0" eaLnBrk="1" latinLnBrk="0" hangingPunct="1">
              <a:defRPr sz="2400" kern="1200">
                <a:solidFill>
                  <a:schemeClr val="bg1"/>
                </a:solidFill>
                <a:latin typeface="Arial" charset="0"/>
                <a:ea typeface="ＭＳ Ｐゴシック" charset="-128"/>
                <a:cs typeface="+mn-cs"/>
              </a:defRPr>
            </a:lvl7pPr>
            <a:lvl8pPr marL="3200400" algn="l" defTabSz="914400" rtl="0" eaLnBrk="1" latinLnBrk="0" hangingPunct="1">
              <a:defRPr sz="2400" kern="1200">
                <a:solidFill>
                  <a:schemeClr val="bg1"/>
                </a:solidFill>
                <a:latin typeface="Arial" charset="0"/>
                <a:ea typeface="ＭＳ Ｐゴシック" charset="-128"/>
                <a:cs typeface="+mn-cs"/>
              </a:defRPr>
            </a:lvl8pPr>
            <a:lvl9pPr marL="3657600" algn="l" defTabSz="914400" rtl="0" eaLnBrk="1" latinLnBrk="0" hangingPunct="1">
              <a:defRPr sz="2400" kern="1200">
                <a:solidFill>
                  <a:schemeClr val="bg1"/>
                </a:solidFill>
                <a:latin typeface="Arial" charset="0"/>
                <a:ea typeface="ＭＳ Ｐゴシック" charset="-128"/>
                <a:cs typeface="+mn-cs"/>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sign, abs, mod and rem</a:t>
            </a:r>
          </a:p>
        </p:txBody>
      </p:sp>
      <p:sp>
        <p:nvSpPr>
          <p:cNvPr id="19" name="Rectangle 3">
            <a:extLst>
              <a:ext uri="{FF2B5EF4-FFF2-40B4-BE49-F238E27FC236}">
                <a16:creationId xmlns:a16="http://schemas.microsoft.com/office/drawing/2014/main" id="{B7CC743F-DF21-437C-A721-B8E31E6A7064}"/>
              </a:ext>
            </a:extLst>
          </p:cNvPr>
          <p:cNvSpPr txBox="1">
            <a:spLocks noChangeArrowheads="1"/>
          </p:cNvSpPr>
          <p:nvPr/>
        </p:nvSpPr>
        <p:spPr>
          <a:xfrm>
            <a:off x="457200" y="981075"/>
            <a:ext cx="8229600" cy="4525963"/>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b="1" dirty="0">
                <a:solidFill>
                  <a:schemeClr val="accent6"/>
                </a:solidFill>
                <a:latin typeface="Courier New" panose="02070309020205020404" pitchFamily="49" charset="0"/>
              </a:rPr>
              <a:t>sign </a:t>
            </a:r>
            <a:r>
              <a:rPr lang="en-GB" altLang="en-US" sz="2400" dirty="0">
                <a:solidFill>
                  <a:schemeClr val="tx1"/>
                </a:solidFill>
              </a:rPr>
              <a:t>returns the sign of a numeric value and </a:t>
            </a:r>
            <a:r>
              <a:rPr lang="en-GB" altLang="en-US" b="1" dirty="0">
                <a:solidFill>
                  <a:schemeClr val="accent6"/>
                </a:solidFill>
                <a:latin typeface="Courier New" panose="02070309020205020404" pitchFamily="49" charset="0"/>
              </a:rPr>
              <a:t>abs</a:t>
            </a:r>
            <a:r>
              <a:rPr lang="en-GB" altLang="en-US" b="1" dirty="0">
                <a:latin typeface="Courier New" panose="02070309020205020404" pitchFamily="49" charset="0"/>
              </a:rPr>
              <a:t> </a:t>
            </a:r>
            <a:r>
              <a:rPr lang="en-GB" altLang="en-US" sz="2400" dirty="0">
                <a:solidFill>
                  <a:schemeClr val="tx1"/>
                </a:solidFill>
              </a:rPr>
              <a:t>returns the absolute value of a numeric value</a:t>
            </a:r>
            <a:endParaRPr lang="en-GB" altLang="en-US" sz="2400" b="1" dirty="0">
              <a:latin typeface="Courier New" panose="02070309020205020404" pitchFamily="49" charset="0"/>
            </a:endParaRPr>
          </a:p>
          <a:p>
            <a:r>
              <a:rPr lang="en-GB" altLang="en-US" b="1" dirty="0">
                <a:solidFill>
                  <a:schemeClr val="accent6"/>
                </a:solidFill>
                <a:latin typeface="Courier New" panose="02070309020205020404" pitchFamily="49" charset="0"/>
              </a:rPr>
              <a:t>mod</a:t>
            </a:r>
            <a:r>
              <a:rPr lang="en-GB" altLang="en-US" dirty="0"/>
              <a:t> </a:t>
            </a:r>
            <a:r>
              <a:rPr lang="en-GB" altLang="en-US" sz="2400" dirty="0"/>
              <a:t>is the modulus after division and </a:t>
            </a:r>
            <a:r>
              <a:rPr lang="en-GB" altLang="en-US" b="1" dirty="0">
                <a:solidFill>
                  <a:schemeClr val="accent6"/>
                </a:solidFill>
                <a:latin typeface="Courier New" panose="02070309020205020404" pitchFamily="49" charset="0"/>
              </a:rPr>
              <a:t>rem</a:t>
            </a:r>
            <a:r>
              <a:rPr lang="en-GB" altLang="en-US" dirty="0"/>
              <a:t> </a:t>
            </a:r>
            <a:r>
              <a:rPr lang="en-GB" altLang="en-US" sz="2400" dirty="0"/>
              <a:t>is the remainder after division. They are equal if x and y have the same sign, but differ by y if x and y have different signs: </a:t>
            </a:r>
            <a:br>
              <a:rPr lang="en-GB" altLang="en-US" dirty="0"/>
            </a:br>
            <a:endParaRPr lang="en-GB" altLang="en-US" b="1" dirty="0">
              <a:latin typeface="Courier New" panose="02070309020205020404" pitchFamily="49" charset="0"/>
            </a:endParaRPr>
          </a:p>
        </p:txBody>
      </p:sp>
      <p:sp>
        <p:nvSpPr>
          <p:cNvPr id="21" name="Text Box 7">
            <a:extLst>
              <a:ext uri="{FF2B5EF4-FFF2-40B4-BE49-F238E27FC236}">
                <a16:creationId xmlns:a16="http://schemas.microsoft.com/office/drawing/2014/main" id="{53DDE967-C69E-4A7A-8F6B-B39F2CE90958}"/>
              </a:ext>
            </a:extLst>
          </p:cNvPr>
          <p:cNvSpPr txBox="1">
            <a:spLocks noChangeArrowheads="1"/>
          </p:cNvSpPr>
          <p:nvPr/>
        </p:nvSpPr>
        <p:spPr bwMode="auto">
          <a:xfrm>
            <a:off x="898327" y="3633170"/>
            <a:ext cx="33845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400" b="1" dirty="0">
                <a:latin typeface="Courier New" panose="02070309020205020404" pitchFamily="49" charset="0"/>
                <a:cs typeface="Courier New" panose="02070309020205020404" pitchFamily="49" charset="0"/>
              </a:rPr>
              <a:t>&gt;&gt; mod(5,3)</a:t>
            </a:r>
          </a:p>
          <a:p>
            <a:pPr eaLnBrk="1" hangingPunct="1">
              <a:buFontTx/>
              <a:buNone/>
            </a:pPr>
            <a:r>
              <a:rPr lang="en-GB" altLang="en-US" sz="2400" b="1" dirty="0" err="1">
                <a:latin typeface="Courier New" panose="02070309020205020404" pitchFamily="49" charset="0"/>
                <a:cs typeface="Courier New" panose="02070309020205020404" pitchFamily="49" charset="0"/>
              </a:rPr>
              <a:t>ans</a:t>
            </a:r>
            <a:r>
              <a:rPr lang="en-GB" altLang="en-US" sz="2400" b="1" dirty="0">
                <a:latin typeface="Courier New" panose="02070309020205020404" pitchFamily="49" charset="0"/>
                <a:cs typeface="Courier New" panose="02070309020205020404" pitchFamily="49" charset="0"/>
              </a:rPr>
              <a:t> = 2</a:t>
            </a:r>
          </a:p>
          <a:p>
            <a:pPr eaLnBrk="1" hangingPunct="1">
              <a:buFontTx/>
              <a:buNone/>
            </a:pPr>
            <a:endParaRPr lang="en-GB" altLang="en-US" sz="2400" b="1" dirty="0">
              <a:latin typeface="Courier New" panose="02070309020205020404" pitchFamily="49" charset="0"/>
              <a:cs typeface="Courier New" panose="02070309020205020404" pitchFamily="49" charset="0"/>
            </a:endParaRPr>
          </a:p>
          <a:p>
            <a:pPr eaLnBrk="1" hangingPunct="1">
              <a:buFontTx/>
              <a:buNone/>
            </a:pPr>
            <a:r>
              <a:rPr lang="en-GB" altLang="en-US" sz="2400" b="1" dirty="0">
                <a:latin typeface="Courier New" panose="02070309020205020404" pitchFamily="49" charset="0"/>
                <a:cs typeface="Courier New" panose="02070309020205020404" pitchFamily="49" charset="0"/>
              </a:rPr>
              <a:t>&gt;&gt; mod(5,-3)</a:t>
            </a:r>
          </a:p>
          <a:p>
            <a:pPr eaLnBrk="1" hangingPunct="1">
              <a:buFontTx/>
              <a:buNone/>
            </a:pPr>
            <a:r>
              <a:rPr lang="en-GB" altLang="en-US" sz="2400" b="1" dirty="0" err="1">
                <a:latin typeface="Courier New" panose="02070309020205020404" pitchFamily="49" charset="0"/>
                <a:cs typeface="Courier New" panose="02070309020205020404" pitchFamily="49" charset="0"/>
              </a:rPr>
              <a:t>ans</a:t>
            </a:r>
            <a:r>
              <a:rPr lang="en-GB" altLang="en-US" sz="2400" b="1" dirty="0">
                <a:latin typeface="Courier New" panose="02070309020205020404" pitchFamily="49" charset="0"/>
                <a:cs typeface="Courier New" panose="02070309020205020404" pitchFamily="49" charset="0"/>
              </a:rPr>
              <a:t> = -1</a:t>
            </a:r>
          </a:p>
        </p:txBody>
      </p:sp>
      <p:sp>
        <p:nvSpPr>
          <p:cNvPr id="22" name="Text Box 7">
            <a:extLst>
              <a:ext uri="{FF2B5EF4-FFF2-40B4-BE49-F238E27FC236}">
                <a16:creationId xmlns:a16="http://schemas.microsoft.com/office/drawing/2014/main" id="{467F2B6B-AC61-4BCD-B24E-BEB0CBE245FB}"/>
              </a:ext>
            </a:extLst>
          </p:cNvPr>
          <p:cNvSpPr txBox="1">
            <a:spLocks noChangeArrowheads="1"/>
          </p:cNvSpPr>
          <p:nvPr/>
        </p:nvSpPr>
        <p:spPr bwMode="auto">
          <a:xfrm>
            <a:off x="5148064" y="3633170"/>
            <a:ext cx="33845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400" b="1" dirty="0">
                <a:latin typeface="Courier New" panose="02070309020205020404" pitchFamily="49" charset="0"/>
                <a:cs typeface="Courier New" panose="02070309020205020404" pitchFamily="49" charset="0"/>
              </a:rPr>
              <a:t>&gt;&gt; rem(5,3)</a:t>
            </a:r>
          </a:p>
          <a:p>
            <a:pPr eaLnBrk="1" hangingPunct="1">
              <a:buFontTx/>
              <a:buNone/>
            </a:pPr>
            <a:r>
              <a:rPr lang="en-GB" altLang="en-US" sz="2400" b="1" dirty="0" err="1">
                <a:latin typeface="Courier New" panose="02070309020205020404" pitchFamily="49" charset="0"/>
                <a:cs typeface="Courier New" panose="02070309020205020404" pitchFamily="49" charset="0"/>
              </a:rPr>
              <a:t>ans</a:t>
            </a:r>
            <a:r>
              <a:rPr lang="en-GB" altLang="en-US" sz="2400" b="1" dirty="0">
                <a:latin typeface="Courier New" panose="02070309020205020404" pitchFamily="49" charset="0"/>
                <a:cs typeface="Courier New" panose="02070309020205020404" pitchFamily="49" charset="0"/>
              </a:rPr>
              <a:t> = 2</a:t>
            </a:r>
          </a:p>
          <a:p>
            <a:pPr eaLnBrk="1" hangingPunct="1">
              <a:buFontTx/>
              <a:buNone/>
            </a:pPr>
            <a:endParaRPr lang="en-GB" altLang="en-US" sz="2400" b="1" dirty="0">
              <a:latin typeface="Courier New" panose="02070309020205020404" pitchFamily="49" charset="0"/>
              <a:cs typeface="Courier New" panose="02070309020205020404" pitchFamily="49" charset="0"/>
            </a:endParaRPr>
          </a:p>
          <a:p>
            <a:pPr eaLnBrk="1" hangingPunct="1">
              <a:buFontTx/>
              <a:buNone/>
            </a:pPr>
            <a:r>
              <a:rPr lang="en-GB" altLang="en-US" sz="2400" b="1" dirty="0">
                <a:latin typeface="Courier New" panose="02070309020205020404" pitchFamily="49" charset="0"/>
                <a:cs typeface="Courier New" panose="02070309020205020404" pitchFamily="49" charset="0"/>
              </a:rPr>
              <a:t>&gt;&gt; rem(5,-3)</a:t>
            </a:r>
          </a:p>
          <a:p>
            <a:pPr eaLnBrk="1" hangingPunct="1">
              <a:buFontTx/>
              <a:buNone/>
            </a:pPr>
            <a:r>
              <a:rPr lang="en-GB" altLang="en-US" sz="2400" b="1" dirty="0" err="1">
                <a:latin typeface="Courier New" panose="02070309020205020404" pitchFamily="49" charset="0"/>
                <a:cs typeface="Courier New" panose="02070309020205020404" pitchFamily="49" charset="0"/>
              </a:rPr>
              <a:t>ans</a:t>
            </a:r>
            <a:r>
              <a:rPr lang="en-GB" altLang="en-US" sz="2400" b="1" dirty="0">
                <a:latin typeface="Courier New" panose="02070309020205020404" pitchFamily="49" charset="0"/>
                <a:cs typeface="Courier New" panose="02070309020205020404" pitchFamily="49" charset="0"/>
              </a:rPr>
              <a:t> = 2</a:t>
            </a:r>
          </a:p>
        </p:txBody>
      </p:sp>
    </p:spTree>
  </p:cSld>
  <p:clrMapOvr>
    <a:masterClrMapping/>
  </p:clrMapOvr>
  <p:transition spd="med" advClick="0"/>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F19FD1F8-06FB-4565-B506-228712B86CB5}"/>
              </a:ext>
            </a:extLst>
          </p:cNvPr>
          <p:cNvSpPr>
            <a:spLocks noGrp="1" noChangeArrowheads="1"/>
          </p:cNvSpPr>
          <p:nvPr>
            <p:ph type="title"/>
          </p:nvPr>
        </p:nvSpPr>
        <p:spPr>
          <a:xfrm>
            <a:off x="846931" y="0"/>
            <a:ext cx="7450138" cy="733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Vector and matrix algebra</a:t>
            </a:r>
          </a:p>
        </p:txBody>
      </p:sp>
      <p:sp>
        <p:nvSpPr>
          <p:cNvPr id="53251" name="Rectangle 3">
            <a:extLst>
              <a:ext uri="{FF2B5EF4-FFF2-40B4-BE49-F238E27FC236}">
                <a16:creationId xmlns:a16="http://schemas.microsoft.com/office/drawing/2014/main" id="{1CDD9487-0465-443A-B4AC-765B290B1D2F}"/>
              </a:ext>
            </a:extLst>
          </p:cNvPr>
          <p:cNvSpPr>
            <a:spLocks noGrp="1" noChangeArrowheads="1"/>
          </p:cNvSpPr>
          <p:nvPr>
            <p:ph type="body" idx="1"/>
          </p:nvPr>
        </p:nvSpPr>
        <p:spPr>
          <a:xfrm>
            <a:off x="458787" y="908720"/>
            <a:ext cx="8228013" cy="4524375"/>
          </a:xfrm>
        </p:spPr>
        <p:txBody>
          <a:bodyPr/>
          <a:lstStyle/>
          <a:p>
            <a:r>
              <a:rPr lang="en-GB" altLang="en-US" dirty="0"/>
              <a:t>Vector and matrix algebra is built-in in MATLAB, according to usual math rules</a:t>
            </a:r>
          </a:p>
          <a:p>
            <a:pPr lvl="1"/>
            <a:r>
              <a:rPr lang="en-GB" altLang="en-US" dirty="0"/>
              <a:t>Transposition</a:t>
            </a:r>
          </a:p>
          <a:p>
            <a:pPr lvl="1"/>
            <a:r>
              <a:rPr lang="en-GB" altLang="en-US" dirty="0"/>
              <a:t>Determinant</a:t>
            </a:r>
          </a:p>
          <a:p>
            <a:pPr lvl="1"/>
            <a:r>
              <a:rPr lang="en-GB" altLang="en-US" dirty="0"/>
              <a:t>Inverse</a:t>
            </a:r>
          </a:p>
          <a:p>
            <a:pPr lvl="1"/>
            <a:r>
              <a:rPr lang="en-GB" altLang="en-US" dirty="0"/>
              <a:t>Matrix sum, subtraction, multiplication</a:t>
            </a:r>
          </a:p>
          <a:p>
            <a:pPr lvl="1"/>
            <a:r>
              <a:rPr lang="en-GB" altLang="en-US" dirty="0"/>
              <a:t>Scalar vs. matrix operations</a:t>
            </a:r>
          </a:p>
          <a:p>
            <a:pPr lvl="1"/>
            <a:r>
              <a:rPr lang="en-GB" altLang="en-US" dirty="0"/>
              <a:t>Element-wise operators</a:t>
            </a:r>
          </a:p>
        </p:txBody>
      </p:sp>
      <p:sp>
        <p:nvSpPr>
          <p:cNvPr id="53252" name="Footer Placeholder 1">
            <a:extLst>
              <a:ext uri="{FF2B5EF4-FFF2-40B4-BE49-F238E27FC236}">
                <a16:creationId xmlns:a16="http://schemas.microsoft.com/office/drawing/2014/main" id="{6D011FB4-531A-4FE0-926E-6A37FFD7304C}"/>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3253" name="Slide Number Placeholder 2">
            <a:extLst>
              <a:ext uri="{FF2B5EF4-FFF2-40B4-BE49-F238E27FC236}">
                <a16:creationId xmlns:a16="http://schemas.microsoft.com/office/drawing/2014/main" id="{7B54D9D1-DCF0-411F-9660-B7B10C21F501}"/>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100</a:t>
            </a:fld>
            <a:endParaRPr lang="en-GB" altLang="en-US" sz="1400"/>
          </a:p>
        </p:txBody>
      </p:sp>
    </p:spTree>
  </p:cSld>
  <p:clrMapOvr>
    <a:masterClrMapping/>
  </p:clrMapOvr>
  <p:transition spd="med" advClick="0"/>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a16="http://schemas.microsoft.com/office/drawing/2014/main" id="{DAB7627A-6B01-44B2-B3FB-4F1664C3DDC6}"/>
              </a:ext>
            </a:extLst>
          </p:cNvPr>
          <p:cNvSpPr>
            <a:spLocks noGrp="1" noChangeArrowheads="1"/>
          </p:cNvSpPr>
          <p:nvPr>
            <p:ph type="title"/>
          </p:nvPr>
        </p:nvSpPr>
        <p:spPr>
          <a:xfrm>
            <a:off x="1547093" y="0"/>
            <a:ext cx="5506889"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GB" altLang="en-US" dirty="0">
                <a:effectLst/>
              </a:rPr>
              <a:t>Matrix </a:t>
            </a:r>
            <a:r>
              <a:rPr lang="en-GB" altLang="en-US" dirty="0">
                <a:solidFill>
                  <a:schemeClr val="accent6"/>
                </a:solidFill>
                <a:effectLst/>
              </a:rPr>
              <a:t>transposition</a:t>
            </a:r>
          </a:p>
        </p:txBody>
      </p:sp>
      <p:sp>
        <p:nvSpPr>
          <p:cNvPr id="54275" name="Rectangle 3">
            <a:extLst>
              <a:ext uri="{FF2B5EF4-FFF2-40B4-BE49-F238E27FC236}">
                <a16:creationId xmlns:a16="http://schemas.microsoft.com/office/drawing/2014/main" id="{CF9E4974-353F-4920-BB88-80C3E45800ED}"/>
              </a:ext>
            </a:extLst>
          </p:cNvPr>
          <p:cNvSpPr>
            <a:spLocks noGrp="1" noChangeArrowheads="1"/>
          </p:cNvSpPr>
          <p:nvPr>
            <p:ph type="body" idx="1"/>
          </p:nvPr>
        </p:nvSpPr>
        <p:spPr>
          <a:xfrm>
            <a:off x="458787" y="836613"/>
            <a:ext cx="8228013" cy="4524375"/>
          </a:xfrm>
        </p:spPr>
        <p:txBody>
          <a:bodyPr/>
          <a:lstStyle/>
          <a:p>
            <a:pPr>
              <a:lnSpc>
                <a:spcPct val="90000"/>
              </a:lnSpc>
            </a:pPr>
            <a:r>
              <a:rPr lang="en-GB" altLang="en-US" dirty="0"/>
              <a:t>The transpose function can be used to interchange rows and columns of a vector or matrix</a:t>
            </a:r>
          </a:p>
          <a:p>
            <a:pPr>
              <a:lnSpc>
                <a:spcPct val="90000"/>
              </a:lnSpc>
            </a:pPr>
            <a:endParaRPr lang="en-GB" altLang="en-US" dirty="0"/>
          </a:p>
          <a:p>
            <a:pPr>
              <a:lnSpc>
                <a:spcPct val="90000"/>
              </a:lnSpc>
            </a:pPr>
            <a:endParaRPr lang="en-GB" altLang="en-US" dirty="0"/>
          </a:p>
          <a:p>
            <a:pPr>
              <a:lnSpc>
                <a:spcPct val="90000"/>
              </a:lnSpc>
            </a:pPr>
            <a:endParaRPr lang="en-GB" altLang="en-US" dirty="0"/>
          </a:p>
          <a:p>
            <a:pPr>
              <a:lnSpc>
                <a:spcPct val="90000"/>
              </a:lnSpc>
            </a:pPr>
            <a:endParaRPr lang="en-GB" altLang="en-US" dirty="0"/>
          </a:p>
          <a:p>
            <a:pPr>
              <a:lnSpc>
                <a:spcPct val="90000"/>
              </a:lnSpc>
            </a:pPr>
            <a:endParaRPr lang="en-GB" altLang="en-US" dirty="0"/>
          </a:p>
        </p:txBody>
      </p:sp>
      <p:sp>
        <p:nvSpPr>
          <p:cNvPr id="54276" name="Text Box 7">
            <a:extLst>
              <a:ext uri="{FF2B5EF4-FFF2-40B4-BE49-F238E27FC236}">
                <a16:creationId xmlns:a16="http://schemas.microsoft.com/office/drawing/2014/main" id="{D44556F8-5F0D-44DF-AA80-D4C402FB0BE6}"/>
              </a:ext>
            </a:extLst>
          </p:cNvPr>
          <p:cNvSpPr txBox="1">
            <a:spLocks noChangeArrowheads="1"/>
          </p:cNvSpPr>
          <p:nvPr/>
        </p:nvSpPr>
        <p:spPr bwMode="auto">
          <a:xfrm>
            <a:off x="716411" y="2492723"/>
            <a:ext cx="316865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dirty="0">
                <a:latin typeface="Courier New" panose="02070309020205020404" pitchFamily="49" charset="0"/>
                <a:cs typeface="Courier New" panose="02070309020205020404" pitchFamily="49" charset="0"/>
              </a:rPr>
              <a:t>&gt;&gt; v = [0,2,4];</a:t>
            </a:r>
          </a:p>
          <a:p>
            <a:pPr eaLnBrk="1" hangingPunct="1"/>
            <a:r>
              <a:rPr lang="fr-FR" altLang="en-US" sz="2400" b="1" dirty="0">
                <a:latin typeface="Courier New" panose="02070309020205020404" pitchFamily="49" charset="0"/>
                <a:cs typeface="Courier New" panose="02070309020205020404" pitchFamily="49" charset="0"/>
              </a:rPr>
              <a:t>&gt;&gt; transpose(v)</a:t>
            </a:r>
          </a:p>
          <a:p>
            <a:pPr eaLnBrk="1" hangingPunct="1">
              <a:buFontTx/>
              <a:buNone/>
            </a:pPr>
            <a:r>
              <a:rPr lang="fr-FR" altLang="en-US" sz="2400" b="1" dirty="0">
                <a:latin typeface="Courier New" panose="02070309020205020404" pitchFamily="49" charset="0"/>
                <a:cs typeface="Courier New" panose="02070309020205020404" pitchFamily="49" charset="0"/>
              </a:rPr>
              <a:t>&gt;&gt; v’</a:t>
            </a:r>
          </a:p>
          <a:p>
            <a:pPr eaLnBrk="1" hangingPunct="1">
              <a:buFontTx/>
              <a:buNone/>
            </a:pPr>
            <a:endParaRPr lang="fr-FR" altLang="en-US" sz="2400" b="1" dirty="0">
              <a:latin typeface="Courier New" panose="02070309020205020404" pitchFamily="49" charset="0"/>
              <a:cs typeface="Courier New" panose="02070309020205020404" pitchFamily="49" charset="0"/>
            </a:endParaRPr>
          </a:p>
          <a:p>
            <a:pPr eaLnBrk="1" hangingPunct="1">
              <a:buFontTx/>
              <a:buNone/>
            </a:pPr>
            <a:r>
              <a:rPr lang="fr-FR" altLang="en-US" sz="2400" b="1" dirty="0">
                <a:latin typeface="Courier New" panose="02070309020205020404" pitchFamily="49" charset="0"/>
                <a:cs typeface="Courier New" panose="02070309020205020404" pitchFamily="49" charset="0"/>
              </a:rPr>
              <a:t>ans =</a:t>
            </a:r>
          </a:p>
          <a:p>
            <a:pPr eaLnBrk="1" hangingPunct="1">
              <a:buFontTx/>
              <a:buNone/>
            </a:pPr>
            <a:r>
              <a:rPr lang="fr-FR" altLang="en-US" sz="2400" b="1" dirty="0">
                <a:latin typeface="Courier New" panose="02070309020205020404" pitchFamily="49" charset="0"/>
                <a:cs typeface="Courier New" panose="02070309020205020404" pitchFamily="49" charset="0"/>
              </a:rPr>
              <a:t>     0</a:t>
            </a:r>
          </a:p>
          <a:p>
            <a:pPr eaLnBrk="1" hangingPunct="1">
              <a:buFontTx/>
              <a:buNone/>
            </a:pPr>
            <a:r>
              <a:rPr lang="fr-FR" altLang="en-US" sz="2400" b="1" dirty="0">
                <a:latin typeface="Courier New" panose="02070309020205020404" pitchFamily="49" charset="0"/>
                <a:cs typeface="Courier New" panose="02070309020205020404" pitchFamily="49" charset="0"/>
              </a:rPr>
              <a:t>     2</a:t>
            </a:r>
          </a:p>
          <a:p>
            <a:pPr eaLnBrk="1" hangingPunct="1">
              <a:buFontTx/>
              <a:buNone/>
            </a:pPr>
            <a:r>
              <a:rPr lang="fr-FR" altLang="en-US" sz="2400" b="1" dirty="0">
                <a:latin typeface="Courier New" panose="02070309020205020404" pitchFamily="49" charset="0"/>
                <a:cs typeface="Courier New" panose="02070309020205020404" pitchFamily="49" charset="0"/>
              </a:rPr>
              <a:t>     4</a:t>
            </a:r>
          </a:p>
        </p:txBody>
      </p:sp>
      <p:sp>
        <p:nvSpPr>
          <p:cNvPr id="54277" name="Text Box 7">
            <a:extLst>
              <a:ext uri="{FF2B5EF4-FFF2-40B4-BE49-F238E27FC236}">
                <a16:creationId xmlns:a16="http://schemas.microsoft.com/office/drawing/2014/main" id="{DCD64AE7-56B1-4BEF-8D36-752FBA2A20DF}"/>
              </a:ext>
            </a:extLst>
          </p:cNvPr>
          <p:cNvSpPr txBox="1">
            <a:spLocks noChangeArrowheads="1"/>
          </p:cNvSpPr>
          <p:nvPr/>
        </p:nvSpPr>
        <p:spPr bwMode="auto">
          <a:xfrm>
            <a:off x="4181924" y="2492723"/>
            <a:ext cx="424815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dirty="0">
                <a:latin typeface="Courier New" panose="02070309020205020404" pitchFamily="49" charset="0"/>
                <a:cs typeface="Courier New" panose="02070309020205020404" pitchFamily="49" charset="0"/>
              </a:rPr>
              <a:t>&gt;&gt; M = [0,2,4; 1,2,3];</a:t>
            </a:r>
          </a:p>
          <a:p>
            <a:pPr eaLnBrk="1" hangingPunct="1"/>
            <a:r>
              <a:rPr lang="fr-FR" altLang="en-US" sz="2400" b="1" dirty="0">
                <a:latin typeface="Courier New" panose="02070309020205020404" pitchFamily="49" charset="0"/>
                <a:cs typeface="Courier New" panose="02070309020205020404" pitchFamily="49" charset="0"/>
              </a:rPr>
              <a:t>&gt;&gt; transpose(M)</a:t>
            </a:r>
          </a:p>
          <a:p>
            <a:pPr eaLnBrk="1" hangingPunct="1"/>
            <a:r>
              <a:rPr lang="fr-FR" altLang="en-US" sz="2400" b="1" dirty="0">
                <a:latin typeface="Courier New" panose="02070309020205020404" pitchFamily="49" charset="0"/>
                <a:cs typeface="Courier New" panose="02070309020205020404" pitchFamily="49" charset="0"/>
              </a:rPr>
              <a:t>&gt;&gt; M’</a:t>
            </a:r>
          </a:p>
          <a:p>
            <a:pPr eaLnBrk="1" hangingPunct="1">
              <a:buFontTx/>
              <a:buNone/>
            </a:pPr>
            <a:endParaRPr lang="fr-FR" altLang="en-US" sz="2400" b="1" dirty="0">
              <a:latin typeface="Courier New" panose="02070309020205020404" pitchFamily="49" charset="0"/>
              <a:cs typeface="Courier New" panose="02070309020205020404" pitchFamily="49" charset="0"/>
            </a:endParaRPr>
          </a:p>
          <a:p>
            <a:pPr eaLnBrk="1" hangingPunct="1">
              <a:buFontTx/>
              <a:buNone/>
            </a:pPr>
            <a:r>
              <a:rPr lang="fr-FR" altLang="en-US" sz="2400" b="1" dirty="0">
                <a:latin typeface="Courier New" panose="02070309020205020404" pitchFamily="49" charset="0"/>
                <a:cs typeface="Courier New" panose="02070309020205020404" pitchFamily="49" charset="0"/>
              </a:rPr>
              <a:t>ans =</a:t>
            </a:r>
          </a:p>
          <a:p>
            <a:pPr eaLnBrk="1" hangingPunct="1">
              <a:buFontTx/>
              <a:buNone/>
            </a:pPr>
            <a:r>
              <a:rPr lang="fr-FR" altLang="en-US" sz="2400" b="1" dirty="0">
                <a:latin typeface="Courier New" panose="02070309020205020404" pitchFamily="49" charset="0"/>
                <a:cs typeface="Courier New" panose="02070309020205020404" pitchFamily="49" charset="0"/>
              </a:rPr>
              <a:t>     0     1</a:t>
            </a:r>
          </a:p>
          <a:p>
            <a:pPr eaLnBrk="1" hangingPunct="1">
              <a:buFontTx/>
              <a:buNone/>
            </a:pPr>
            <a:r>
              <a:rPr lang="fr-FR" altLang="en-US" sz="2400" b="1" dirty="0">
                <a:latin typeface="Courier New" panose="02070309020205020404" pitchFamily="49" charset="0"/>
                <a:cs typeface="Courier New" panose="02070309020205020404" pitchFamily="49" charset="0"/>
              </a:rPr>
              <a:t>     2     2</a:t>
            </a:r>
          </a:p>
          <a:p>
            <a:pPr eaLnBrk="1" hangingPunct="1">
              <a:buFontTx/>
              <a:buNone/>
            </a:pPr>
            <a:r>
              <a:rPr lang="fr-FR" altLang="en-US" sz="2400" b="1" dirty="0">
                <a:latin typeface="Courier New" panose="02070309020205020404" pitchFamily="49" charset="0"/>
                <a:cs typeface="Courier New" panose="02070309020205020404" pitchFamily="49" charset="0"/>
              </a:rPr>
              <a:t>     4     3</a:t>
            </a:r>
          </a:p>
        </p:txBody>
      </p:sp>
      <p:sp>
        <p:nvSpPr>
          <p:cNvPr id="54278" name="Footer Placeholder 1">
            <a:extLst>
              <a:ext uri="{FF2B5EF4-FFF2-40B4-BE49-F238E27FC236}">
                <a16:creationId xmlns:a16="http://schemas.microsoft.com/office/drawing/2014/main" id="{6C388750-2157-47F9-932C-FC779D57F8B7}"/>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4279" name="Slide Number Placeholder 2">
            <a:extLst>
              <a:ext uri="{FF2B5EF4-FFF2-40B4-BE49-F238E27FC236}">
                <a16:creationId xmlns:a16="http://schemas.microsoft.com/office/drawing/2014/main" id="{7529A674-4D95-4B85-B040-5FB5EDE97FFF}"/>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101</a:t>
            </a:fld>
            <a:endParaRPr lang="en-GB" altLang="en-US" sz="1400"/>
          </a:p>
        </p:txBody>
      </p:sp>
    </p:spTree>
  </p:cSld>
  <p:clrMapOvr>
    <a:masterClrMapping/>
  </p:clrMapOvr>
  <p:transition spd="med" advClick="0"/>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A5B5679A-81B5-4E2E-A16A-17E8B3AEF1FC}"/>
              </a:ext>
            </a:extLst>
          </p:cNvPr>
          <p:cNvSpPr>
            <a:spLocks noGrp="1" noChangeArrowheads="1"/>
          </p:cNvSpPr>
          <p:nvPr>
            <p:ph type="title"/>
          </p:nvPr>
        </p:nvSpPr>
        <p:spPr>
          <a:xfrm>
            <a:off x="0" y="1"/>
            <a:ext cx="9142413" cy="83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Matrix determinant</a:t>
            </a:r>
          </a:p>
        </p:txBody>
      </p:sp>
      <p:sp>
        <p:nvSpPr>
          <p:cNvPr id="55299" name="Rectangle 3">
            <a:extLst>
              <a:ext uri="{FF2B5EF4-FFF2-40B4-BE49-F238E27FC236}">
                <a16:creationId xmlns:a16="http://schemas.microsoft.com/office/drawing/2014/main" id="{904FF360-0744-41D8-9A08-8416D5140DB3}"/>
              </a:ext>
            </a:extLst>
          </p:cNvPr>
          <p:cNvSpPr>
            <a:spLocks noGrp="1" noChangeArrowheads="1"/>
          </p:cNvSpPr>
          <p:nvPr>
            <p:ph type="body" idx="1"/>
          </p:nvPr>
        </p:nvSpPr>
        <p:spPr>
          <a:xfrm>
            <a:off x="479190" y="868769"/>
            <a:ext cx="8229600" cy="4492625"/>
          </a:xfrm>
        </p:spPr>
        <p:txBody>
          <a:bodyPr/>
          <a:lstStyle/>
          <a:p>
            <a:r>
              <a:rPr lang="en-GB" altLang="en-US" b="1">
                <a:latin typeface="Courier New" panose="02070309020205020404" pitchFamily="49" charset="0"/>
              </a:rPr>
              <a:t>det(A)</a:t>
            </a:r>
            <a:r>
              <a:rPr lang="en-GB" altLang="en-US"/>
              <a:t> is the determinant of the square matrix </a:t>
            </a:r>
            <a:r>
              <a:rPr lang="en-GB" altLang="en-US" b="1">
                <a:latin typeface="Courier New" panose="02070309020205020404" pitchFamily="49" charset="0"/>
              </a:rPr>
              <a:t>A</a:t>
            </a:r>
          </a:p>
          <a:p>
            <a:r>
              <a:rPr lang="en-GB" altLang="en-US"/>
              <a:t>For example, for a 2 x 2 matrix:</a:t>
            </a:r>
          </a:p>
          <a:p>
            <a:endParaRPr lang="en-GB" altLang="en-US"/>
          </a:p>
          <a:p>
            <a:endParaRPr lang="en-GB" altLang="en-US"/>
          </a:p>
          <a:p>
            <a:endParaRPr lang="en-GB" altLang="en-US"/>
          </a:p>
          <a:p>
            <a:r>
              <a:rPr lang="en-GB" altLang="en-US"/>
              <a:t>If </a:t>
            </a:r>
            <a:r>
              <a:rPr lang="en-GB" altLang="en-US" b="1">
                <a:latin typeface="Courier New" panose="02070309020205020404" pitchFamily="49" charset="0"/>
              </a:rPr>
              <a:t>det(A)==0</a:t>
            </a:r>
            <a:r>
              <a:rPr lang="en-GB" altLang="en-US"/>
              <a:t>, then the matrix is called singular</a:t>
            </a:r>
          </a:p>
        </p:txBody>
      </p:sp>
      <p:graphicFrame>
        <p:nvGraphicFramePr>
          <p:cNvPr id="55300" name="Object 4">
            <a:extLst>
              <a:ext uri="{FF2B5EF4-FFF2-40B4-BE49-F238E27FC236}">
                <a16:creationId xmlns:a16="http://schemas.microsoft.com/office/drawing/2014/main" id="{AC8E2D14-B249-434B-AE16-C7A7DCCB8B01}"/>
              </a:ext>
            </a:extLst>
          </p:cNvPr>
          <p:cNvGraphicFramePr>
            <a:graphicFrameLocks noChangeAspect="1"/>
          </p:cNvGraphicFramePr>
          <p:nvPr>
            <p:extLst>
              <p:ext uri="{D42A27DB-BD31-4B8C-83A1-F6EECF244321}">
                <p14:modId xmlns:p14="http://schemas.microsoft.com/office/powerpoint/2010/main" val="3606785987"/>
              </p:ext>
            </p:extLst>
          </p:nvPr>
        </p:nvGraphicFramePr>
        <p:xfrm>
          <a:off x="1819274" y="2803525"/>
          <a:ext cx="5503863" cy="1250950"/>
        </p:xfrm>
        <a:graphic>
          <a:graphicData uri="http://schemas.openxmlformats.org/presentationml/2006/ole">
            <mc:AlternateContent xmlns:mc="http://schemas.openxmlformats.org/markup-compatibility/2006">
              <mc:Choice xmlns:v="urn:schemas-microsoft-com:vml" Requires="v">
                <p:oleObj name="Equation" r:id="rId2" imgW="2235200" imgH="508000" progId="Equation.DSMT4">
                  <p:embed/>
                </p:oleObj>
              </mc:Choice>
              <mc:Fallback>
                <p:oleObj name="Equation" r:id="rId2" imgW="2235200" imgH="508000" progId="Equation.DSMT4">
                  <p:embed/>
                  <p:pic>
                    <p:nvPicPr>
                      <p:cNvPr id="55300" name="Object 4">
                        <a:extLst>
                          <a:ext uri="{FF2B5EF4-FFF2-40B4-BE49-F238E27FC236}">
                            <a16:creationId xmlns:a16="http://schemas.microsoft.com/office/drawing/2014/main" id="{AC8E2D14-B249-434B-AE16-C7A7DCCB8B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9274" y="2803525"/>
                        <a:ext cx="5503863" cy="1250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5301" name="Footer Placeholder 1">
            <a:extLst>
              <a:ext uri="{FF2B5EF4-FFF2-40B4-BE49-F238E27FC236}">
                <a16:creationId xmlns:a16="http://schemas.microsoft.com/office/drawing/2014/main" id="{43B17678-8A56-40BD-A36F-CAA73B95C5E3}"/>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5302" name="Slide Number Placeholder 2">
            <a:extLst>
              <a:ext uri="{FF2B5EF4-FFF2-40B4-BE49-F238E27FC236}">
                <a16:creationId xmlns:a16="http://schemas.microsoft.com/office/drawing/2014/main" id="{9AA3BD05-906F-40C3-AEFB-1C4A013DD950}"/>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102</a:t>
            </a:fld>
            <a:endParaRPr lang="en-GB" altLang="en-US" sz="1400"/>
          </a:p>
        </p:txBody>
      </p:sp>
    </p:spTree>
  </p:cSld>
  <p:clrMapOvr>
    <a:masterClrMapping/>
  </p:clrMapOvr>
  <p:transition spd="med" advClick="0"/>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A5B5679A-81B5-4E2E-A16A-17E8B3AEF1FC}"/>
              </a:ext>
            </a:extLst>
          </p:cNvPr>
          <p:cNvSpPr>
            <a:spLocks noGrp="1" noChangeArrowheads="1"/>
          </p:cNvSpPr>
          <p:nvPr>
            <p:ph type="title"/>
          </p:nvPr>
        </p:nvSpPr>
        <p:spPr>
          <a:xfrm>
            <a:off x="0" y="1"/>
            <a:ext cx="9142413" cy="83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Matrix determinant (2)</a:t>
            </a:r>
          </a:p>
        </p:txBody>
      </p:sp>
      <p:sp>
        <p:nvSpPr>
          <p:cNvPr id="55301" name="Footer Placeholder 1">
            <a:extLst>
              <a:ext uri="{FF2B5EF4-FFF2-40B4-BE49-F238E27FC236}">
                <a16:creationId xmlns:a16="http://schemas.microsoft.com/office/drawing/2014/main" id="{43B17678-8A56-40BD-A36F-CAA73B95C5E3}"/>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5302" name="Slide Number Placeholder 2">
            <a:extLst>
              <a:ext uri="{FF2B5EF4-FFF2-40B4-BE49-F238E27FC236}">
                <a16:creationId xmlns:a16="http://schemas.microsoft.com/office/drawing/2014/main" id="{9AA3BD05-906F-40C3-AEFB-1C4A013DD950}"/>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103</a:t>
            </a:fld>
            <a:endParaRPr lang="en-GB" altLang="en-US" sz="1400"/>
          </a:p>
        </p:txBody>
      </p:sp>
      <p:sp>
        <p:nvSpPr>
          <p:cNvPr id="9" name="Rectangle 3">
            <a:extLst>
              <a:ext uri="{FF2B5EF4-FFF2-40B4-BE49-F238E27FC236}">
                <a16:creationId xmlns:a16="http://schemas.microsoft.com/office/drawing/2014/main" id="{9E6B70AD-7E49-4BF8-A2A4-16E21394BF2E}"/>
              </a:ext>
            </a:extLst>
          </p:cNvPr>
          <p:cNvSpPr txBox="1">
            <a:spLocks noChangeArrowheads="1"/>
          </p:cNvSpPr>
          <p:nvPr/>
        </p:nvSpPr>
        <p:spPr>
          <a:xfrm>
            <a:off x="458787" y="836613"/>
            <a:ext cx="8228013" cy="4524375"/>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90000"/>
              </a:lnSpc>
            </a:pPr>
            <a:r>
              <a:rPr lang="en-GB" altLang="en-US" dirty="0"/>
              <a:t>The transpose function can be used to interchange rows and columns of a vector or matrix. Try:</a:t>
            </a:r>
          </a:p>
          <a:p>
            <a:pPr>
              <a:lnSpc>
                <a:spcPct val="90000"/>
              </a:lnSpc>
            </a:pPr>
            <a:endParaRPr lang="en-GB" altLang="en-US" dirty="0"/>
          </a:p>
          <a:p>
            <a:pPr>
              <a:lnSpc>
                <a:spcPct val="90000"/>
              </a:lnSpc>
            </a:pPr>
            <a:endParaRPr lang="en-GB" altLang="en-US" dirty="0"/>
          </a:p>
          <a:p>
            <a:pPr>
              <a:lnSpc>
                <a:spcPct val="90000"/>
              </a:lnSpc>
            </a:pPr>
            <a:endParaRPr lang="en-GB" altLang="en-US" dirty="0"/>
          </a:p>
          <a:p>
            <a:pPr>
              <a:lnSpc>
                <a:spcPct val="90000"/>
              </a:lnSpc>
            </a:pPr>
            <a:endParaRPr lang="en-GB" altLang="en-US" dirty="0"/>
          </a:p>
          <a:p>
            <a:pPr>
              <a:lnSpc>
                <a:spcPct val="90000"/>
              </a:lnSpc>
            </a:pPr>
            <a:endParaRPr lang="en-GB" altLang="en-US" dirty="0"/>
          </a:p>
        </p:txBody>
      </p:sp>
      <p:sp>
        <p:nvSpPr>
          <p:cNvPr id="10" name="Text Box 7">
            <a:extLst>
              <a:ext uri="{FF2B5EF4-FFF2-40B4-BE49-F238E27FC236}">
                <a16:creationId xmlns:a16="http://schemas.microsoft.com/office/drawing/2014/main" id="{097D7701-1057-4DEC-99BD-CDCCD8E5B985}"/>
              </a:ext>
            </a:extLst>
          </p:cNvPr>
          <p:cNvSpPr txBox="1">
            <a:spLocks noChangeArrowheads="1"/>
          </p:cNvSpPr>
          <p:nvPr/>
        </p:nvSpPr>
        <p:spPr bwMode="auto">
          <a:xfrm>
            <a:off x="2851150" y="2636912"/>
            <a:ext cx="316865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dirty="0">
                <a:latin typeface="Courier New" panose="02070309020205020404" pitchFamily="49" charset="0"/>
                <a:cs typeface="Courier New" panose="02070309020205020404" pitchFamily="49" charset="0"/>
              </a:rPr>
              <a:t>&gt;&gt; A=</a:t>
            </a:r>
            <a:r>
              <a:rPr lang="fr-FR" altLang="en-US" sz="2400" b="1" dirty="0" err="1">
                <a:latin typeface="Courier New" panose="02070309020205020404" pitchFamily="49" charset="0"/>
                <a:cs typeface="Courier New" panose="02070309020205020404" pitchFamily="49" charset="0"/>
              </a:rPr>
              <a:t>magic</a:t>
            </a:r>
            <a:r>
              <a:rPr lang="fr-FR" altLang="en-US" sz="2400" b="1" dirty="0">
                <a:latin typeface="Courier New" panose="02070309020205020404" pitchFamily="49" charset="0"/>
                <a:cs typeface="Courier New" panose="02070309020205020404" pitchFamily="49" charset="0"/>
              </a:rPr>
              <a:t>(5)</a:t>
            </a:r>
          </a:p>
          <a:p>
            <a:pPr eaLnBrk="1" hangingPunct="1"/>
            <a:r>
              <a:rPr lang="fr-FR" altLang="en-US" sz="2400" b="1" dirty="0">
                <a:latin typeface="Courier New" panose="02070309020205020404" pitchFamily="49" charset="0"/>
                <a:cs typeface="Courier New" panose="02070309020205020404" pitchFamily="49" charset="0"/>
              </a:rPr>
              <a:t>&gt;&gt; </a:t>
            </a:r>
            <a:r>
              <a:rPr lang="fr-FR" altLang="en-US" sz="2400" b="1" dirty="0" err="1">
                <a:latin typeface="Courier New" panose="02070309020205020404" pitchFamily="49" charset="0"/>
                <a:cs typeface="Courier New" panose="02070309020205020404" pitchFamily="49" charset="0"/>
              </a:rPr>
              <a:t>det</a:t>
            </a:r>
            <a:r>
              <a:rPr lang="fr-FR" altLang="en-US" sz="2400" b="1" dirty="0">
                <a:latin typeface="Courier New" panose="02070309020205020404" pitchFamily="49" charset="0"/>
                <a:cs typeface="Courier New" panose="02070309020205020404" pitchFamily="49" charset="0"/>
              </a:rPr>
              <a:t>(A)</a:t>
            </a:r>
          </a:p>
          <a:p>
            <a:pPr eaLnBrk="1" hangingPunct="1">
              <a:buFontTx/>
              <a:buNone/>
            </a:pPr>
            <a:endParaRPr lang="fr-FR" altLang="en-US" sz="2400" b="1" dirty="0">
              <a:latin typeface="Courier New" panose="02070309020205020404" pitchFamily="49" charset="0"/>
              <a:cs typeface="Courier New" panose="02070309020205020404" pitchFamily="49" charset="0"/>
            </a:endParaRPr>
          </a:p>
          <a:p>
            <a:pPr eaLnBrk="1" hangingPunct="1">
              <a:buFontTx/>
              <a:buNone/>
            </a:pPr>
            <a:r>
              <a:rPr lang="fr-FR" altLang="en-US" sz="2400" b="1" dirty="0">
                <a:latin typeface="Courier New" panose="02070309020205020404" pitchFamily="49" charset="0"/>
                <a:cs typeface="Courier New" panose="02070309020205020404" pitchFamily="49" charset="0"/>
              </a:rPr>
              <a:t>&gt;&gt; A=</a:t>
            </a:r>
            <a:r>
              <a:rPr lang="fr-FR" altLang="en-US" sz="2400" b="1" dirty="0" err="1">
                <a:latin typeface="Courier New" panose="02070309020205020404" pitchFamily="49" charset="0"/>
                <a:cs typeface="Courier New" panose="02070309020205020404" pitchFamily="49" charset="0"/>
              </a:rPr>
              <a:t>magic</a:t>
            </a:r>
            <a:r>
              <a:rPr lang="fr-FR" altLang="en-US" sz="2400" b="1" dirty="0">
                <a:latin typeface="Courier New" panose="02070309020205020404" pitchFamily="49" charset="0"/>
                <a:cs typeface="Courier New" panose="02070309020205020404" pitchFamily="49" charset="0"/>
              </a:rPr>
              <a:t>(6)</a:t>
            </a:r>
          </a:p>
          <a:p>
            <a:pPr eaLnBrk="1" hangingPunct="1">
              <a:buFontTx/>
              <a:buNone/>
            </a:pPr>
            <a:r>
              <a:rPr lang="fr-FR" altLang="en-US" sz="2400" b="1" dirty="0">
                <a:latin typeface="Courier New" panose="02070309020205020404" pitchFamily="49" charset="0"/>
                <a:cs typeface="Courier New" panose="02070309020205020404" pitchFamily="49" charset="0"/>
              </a:rPr>
              <a:t>&gt;&gt; </a:t>
            </a:r>
            <a:r>
              <a:rPr lang="fr-FR" altLang="en-US" sz="2400" b="1" dirty="0" err="1">
                <a:latin typeface="Courier New" panose="02070309020205020404" pitchFamily="49" charset="0"/>
                <a:cs typeface="Courier New" panose="02070309020205020404" pitchFamily="49" charset="0"/>
              </a:rPr>
              <a:t>det</a:t>
            </a:r>
            <a:r>
              <a:rPr lang="fr-FR" altLang="en-US" sz="2400" b="1" dirty="0">
                <a:latin typeface="Courier New" panose="02070309020205020404" pitchFamily="49" charset="0"/>
                <a:cs typeface="Courier New" panose="02070309020205020404" pitchFamily="49" charset="0"/>
              </a:rPr>
              <a:t>(A)</a:t>
            </a:r>
          </a:p>
          <a:p>
            <a:pPr eaLnBrk="1" hangingPunct="1">
              <a:buFontTx/>
              <a:buNone/>
            </a:pPr>
            <a:endParaRPr lang="fr-FR" altLang="en-US" sz="24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767352230"/>
      </p:ext>
    </p:extLst>
  </p:cSld>
  <p:clrMapOvr>
    <a:masterClrMapping/>
  </p:clrMapOvr>
  <p:transition spd="med" advClick="0"/>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FE178AD7-9E10-4B4B-9081-29403DE1A22E}"/>
              </a:ext>
            </a:extLst>
          </p:cNvPr>
          <p:cNvSpPr>
            <a:spLocks noGrp="1" noChangeArrowheads="1"/>
          </p:cNvSpPr>
          <p:nvPr>
            <p:ph type="title"/>
          </p:nvPr>
        </p:nvSpPr>
        <p:spPr>
          <a:xfrm>
            <a:off x="0" y="1"/>
            <a:ext cx="9142413" cy="83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Matrix sum and subtraction</a:t>
            </a:r>
          </a:p>
        </p:txBody>
      </p:sp>
      <p:sp>
        <p:nvSpPr>
          <p:cNvPr id="56323" name="Rectangle 3">
            <a:extLst>
              <a:ext uri="{FF2B5EF4-FFF2-40B4-BE49-F238E27FC236}">
                <a16:creationId xmlns:a16="http://schemas.microsoft.com/office/drawing/2014/main" id="{4C4EADB4-3261-48B4-B89F-321623C99CFF}"/>
              </a:ext>
            </a:extLst>
          </p:cNvPr>
          <p:cNvSpPr>
            <a:spLocks noGrp="1" noChangeArrowheads="1"/>
          </p:cNvSpPr>
          <p:nvPr>
            <p:ph type="body" idx="1"/>
          </p:nvPr>
        </p:nvSpPr>
        <p:spPr>
          <a:xfrm>
            <a:off x="457993" y="1052736"/>
            <a:ext cx="8228013" cy="4524375"/>
          </a:xfrm>
        </p:spPr>
        <p:txBody>
          <a:bodyPr/>
          <a:lstStyle/>
          <a:p>
            <a:r>
              <a:rPr lang="en-GB" altLang="en-US" b="1">
                <a:latin typeface="Courier New" panose="02070309020205020404" pitchFamily="49" charset="0"/>
              </a:rPr>
              <a:t>+</a:t>
            </a:r>
            <a:r>
              <a:rPr lang="en-GB" altLang="en-US"/>
              <a:t>, </a:t>
            </a:r>
            <a:r>
              <a:rPr lang="en-GB" altLang="en-US" b="1">
                <a:latin typeface="Courier New" panose="02070309020205020404" pitchFamily="49" charset="0"/>
              </a:rPr>
              <a:t>-</a:t>
            </a:r>
            <a:r>
              <a:rPr lang="en-GB" altLang="en-US"/>
              <a:t> add or subtract element by element 2 vectors or matrices of the same size</a:t>
            </a:r>
          </a:p>
        </p:txBody>
      </p:sp>
      <p:sp>
        <p:nvSpPr>
          <p:cNvPr id="56324" name="Text Box 7">
            <a:extLst>
              <a:ext uri="{FF2B5EF4-FFF2-40B4-BE49-F238E27FC236}">
                <a16:creationId xmlns:a16="http://schemas.microsoft.com/office/drawing/2014/main" id="{3E616DFA-F809-4891-9BB5-3BC945DF757A}"/>
              </a:ext>
            </a:extLst>
          </p:cNvPr>
          <p:cNvSpPr txBox="1">
            <a:spLocks noChangeArrowheads="1"/>
          </p:cNvSpPr>
          <p:nvPr/>
        </p:nvSpPr>
        <p:spPr bwMode="auto">
          <a:xfrm>
            <a:off x="469106" y="2305274"/>
            <a:ext cx="381635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a:latin typeface="Courier New" panose="02070309020205020404" pitchFamily="49" charset="0"/>
                <a:cs typeface="Courier New" panose="02070309020205020404" pitchFamily="49" charset="0"/>
              </a:rPr>
              <a:t>&gt;&gt; a=magic(3);</a:t>
            </a:r>
          </a:p>
          <a:p>
            <a:pPr eaLnBrk="1" hangingPunct="1">
              <a:buFontTx/>
              <a:buNone/>
            </a:pPr>
            <a:r>
              <a:rPr lang="fr-FR" altLang="en-US" sz="2400" b="1">
                <a:latin typeface="Courier New" panose="02070309020205020404" pitchFamily="49" charset="0"/>
                <a:cs typeface="Courier New" panose="02070309020205020404" pitchFamily="49" charset="0"/>
              </a:rPr>
              <a:t>&gt;&gt; b=eye(3);</a:t>
            </a:r>
          </a:p>
          <a:p>
            <a:pPr eaLnBrk="1" hangingPunct="1">
              <a:buFontTx/>
              <a:buNone/>
            </a:pPr>
            <a:r>
              <a:rPr lang="fr-FR" altLang="en-US" sz="2400" b="1">
                <a:latin typeface="Courier New" panose="02070309020205020404" pitchFamily="49" charset="0"/>
                <a:cs typeface="Courier New" panose="02070309020205020404" pitchFamily="49" charset="0"/>
              </a:rPr>
              <a:t>&gt;&gt; c=a+b</a:t>
            </a:r>
          </a:p>
          <a:p>
            <a:pPr eaLnBrk="1" hangingPunct="1">
              <a:buFontTx/>
              <a:buNone/>
            </a:pPr>
            <a:r>
              <a:rPr lang="fr-FR" altLang="en-US" sz="2400" b="1">
                <a:latin typeface="Courier New" panose="02070309020205020404" pitchFamily="49" charset="0"/>
                <a:cs typeface="Courier New" panose="02070309020205020404" pitchFamily="49" charset="0"/>
              </a:rPr>
              <a:t>c =</a:t>
            </a:r>
          </a:p>
          <a:p>
            <a:pPr eaLnBrk="1" hangingPunct="1">
              <a:buFontTx/>
              <a:buNone/>
            </a:pPr>
            <a:r>
              <a:rPr lang="fr-FR" altLang="en-US" sz="2400" b="1">
                <a:latin typeface="Courier New" panose="02070309020205020404" pitchFamily="49" charset="0"/>
                <a:cs typeface="Courier New" panose="02070309020205020404" pitchFamily="49" charset="0"/>
              </a:rPr>
              <a:t>     9     1     6</a:t>
            </a:r>
          </a:p>
          <a:p>
            <a:pPr eaLnBrk="1" hangingPunct="1">
              <a:buFontTx/>
              <a:buNone/>
            </a:pPr>
            <a:r>
              <a:rPr lang="fr-FR" altLang="en-US" sz="2400" b="1">
                <a:latin typeface="Courier New" panose="02070309020205020404" pitchFamily="49" charset="0"/>
                <a:cs typeface="Courier New" panose="02070309020205020404" pitchFamily="49" charset="0"/>
              </a:rPr>
              <a:t>     3     6     7</a:t>
            </a:r>
          </a:p>
          <a:p>
            <a:pPr eaLnBrk="1" hangingPunct="1">
              <a:buFontTx/>
              <a:buNone/>
            </a:pPr>
            <a:r>
              <a:rPr lang="fr-FR" altLang="en-US" sz="2400" b="1">
                <a:latin typeface="Courier New" panose="02070309020205020404" pitchFamily="49" charset="0"/>
                <a:cs typeface="Courier New" panose="02070309020205020404" pitchFamily="49" charset="0"/>
              </a:rPr>
              <a:t>     4     9     3</a:t>
            </a:r>
          </a:p>
        </p:txBody>
      </p:sp>
      <p:sp>
        <p:nvSpPr>
          <p:cNvPr id="56325" name="Text Box 7">
            <a:extLst>
              <a:ext uri="{FF2B5EF4-FFF2-40B4-BE49-F238E27FC236}">
                <a16:creationId xmlns:a16="http://schemas.microsoft.com/office/drawing/2014/main" id="{5BEC2204-8729-4885-AE39-C5A4120232ED}"/>
              </a:ext>
            </a:extLst>
          </p:cNvPr>
          <p:cNvSpPr txBox="1">
            <a:spLocks noChangeArrowheads="1"/>
          </p:cNvSpPr>
          <p:nvPr/>
        </p:nvSpPr>
        <p:spPr bwMode="auto">
          <a:xfrm>
            <a:off x="4968081" y="2327499"/>
            <a:ext cx="34925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l-PL" altLang="en-US" sz="2400" b="1">
                <a:latin typeface="Courier New" panose="02070309020205020404" pitchFamily="49" charset="0"/>
                <a:cs typeface="Courier New" panose="02070309020205020404" pitchFamily="49" charset="0"/>
              </a:rPr>
              <a:t>&gt;&gt; v1 = 1:3;</a:t>
            </a:r>
          </a:p>
          <a:p>
            <a:pPr eaLnBrk="1" hangingPunct="1">
              <a:buFontTx/>
              <a:buNone/>
            </a:pPr>
            <a:r>
              <a:rPr lang="pl-PL" altLang="en-US" sz="2400" b="1">
                <a:latin typeface="Courier New" panose="02070309020205020404" pitchFamily="49" charset="0"/>
                <a:cs typeface="Courier New" panose="02070309020205020404" pitchFamily="49" charset="0"/>
              </a:rPr>
              <a:t>&gt;&gt; v2 = </a:t>
            </a:r>
            <a:r>
              <a:rPr lang="en-GB" altLang="en-US" sz="2400" b="1">
                <a:latin typeface="Courier New" panose="02070309020205020404" pitchFamily="49" charset="0"/>
                <a:cs typeface="Courier New" panose="02070309020205020404" pitchFamily="49" charset="0"/>
              </a:rPr>
              <a:t>3:-1:1</a:t>
            </a:r>
            <a:r>
              <a:rPr lang="pl-PL" altLang="en-US" sz="2400" b="1">
                <a:latin typeface="Courier New" panose="02070309020205020404" pitchFamily="49" charset="0"/>
                <a:cs typeface="Courier New" panose="02070309020205020404" pitchFamily="49" charset="0"/>
              </a:rPr>
              <a:t>;</a:t>
            </a:r>
          </a:p>
          <a:p>
            <a:pPr eaLnBrk="1" hangingPunct="1">
              <a:buFontTx/>
              <a:buNone/>
            </a:pPr>
            <a:r>
              <a:rPr lang="pl-PL" altLang="en-US" sz="2400" b="1">
                <a:latin typeface="Courier New" panose="02070309020205020404" pitchFamily="49" charset="0"/>
                <a:cs typeface="Courier New" panose="02070309020205020404" pitchFamily="49" charset="0"/>
              </a:rPr>
              <a:t>&gt;&gt; w = v1+v2</a:t>
            </a:r>
          </a:p>
          <a:p>
            <a:pPr eaLnBrk="1" hangingPunct="1">
              <a:buFontTx/>
              <a:buNone/>
            </a:pPr>
            <a:r>
              <a:rPr lang="pl-PL" altLang="en-US" sz="2400" b="1">
                <a:latin typeface="Courier New" panose="02070309020205020404" pitchFamily="49" charset="0"/>
                <a:cs typeface="Courier New" panose="02070309020205020404" pitchFamily="49" charset="0"/>
              </a:rPr>
              <a:t>w =</a:t>
            </a:r>
            <a:endParaRPr lang="en-GB" altLang="en-US" sz="2400" b="1">
              <a:latin typeface="Courier New" panose="02070309020205020404" pitchFamily="49" charset="0"/>
              <a:cs typeface="Courier New" panose="02070309020205020404" pitchFamily="49" charset="0"/>
            </a:endParaRPr>
          </a:p>
          <a:p>
            <a:pPr eaLnBrk="1" hangingPunct="1">
              <a:buFontTx/>
              <a:buNone/>
            </a:pPr>
            <a:r>
              <a:rPr lang="en-GB" altLang="en-US" sz="2400" b="1">
                <a:latin typeface="Courier New" panose="02070309020205020404" pitchFamily="49" charset="0"/>
                <a:cs typeface="Courier New" panose="02070309020205020404" pitchFamily="49" charset="0"/>
              </a:rPr>
              <a:t>     4   4   4</a:t>
            </a:r>
            <a:endParaRPr lang="fr-FR" altLang="en-US" sz="2400" b="1">
              <a:latin typeface="Courier New" panose="02070309020205020404" pitchFamily="49" charset="0"/>
              <a:cs typeface="Courier New" panose="02070309020205020404" pitchFamily="49" charset="0"/>
            </a:endParaRPr>
          </a:p>
        </p:txBody>
      </p:sp>
      <p:sp>
        <p:nvSpPr>
          <p:cNvPr id="56326" name="Line 6">
            <a:extLst>
              <a:ext uri="{FF2B5EF4-FFF2-40B4-BE49-F238E27FC236}">
                <a16:creationId xmlns:a16="http://schemas.microsoft.com/office/drawing/2014/main" id="{C2E6BDB1-AA1D-40CD-824C-C75850E3C5AA}"/>
              </a:ext>
            </a:extLst>
          </p:cNvPr>
          <p:cNvSpPr>
            <a:spLocks noChangeShapeType="1"/>
          </p:cNvSpPr>
          <p:nvPr/>
        </p:nvSpPr>
        <p:spPr bwMode="auto">
          <a:xfrm flipV="1">
            <a:off x="4572793" y="2376711"/>
            <a:ext cx="0" cy="29527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6327" name="Footer Placeholder 1">
            <a:extLst>
              <a:ext uri="{FF2B5EF4-FFF2-40B4-BE49-F238E27FC236}">
                <a16:creationId xmlns:a16="http://schemas.microsoft.com/office/drawing/2014/main" id="{5FCB86FB-C143-4E12-B90B-D4CEF317843B}"/>
              </a:ext>
            </a:extLst>
          </p:cNvPr>
          <p:cNvSpPr>
            <a:spLocks noGrp="1"/>
          </p:cNvSpPr>
          <p:nvPr>
            <p:ph type="ftr" sz="quarter" idx="11"/>
          </p:nvPr>
        </p:nvSpPr>
        <p:spPr bwMode="auto">
          <a:xfrm>
            <a:off x="2987824" y="6167662"/>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dirty="0"/>
              <a:t>Introduction to MATLAB</a:t>
            </a:r>
            <a:endParaRPr lang="en-US" altLang="en-US" sz="1400" dirty="0"/>
          </a:p>
        </p:txBody>
      </p:sp>
      <p:sp>
        <p:nvSpPr>
          <p:cNvPr id="56328" name="Slide Number Placeholder 2">
            <a:extLst>
              <a:ext uri="{FF2B5EF4-FFF2-40B4-BE49-F238E27FC236}">
                <a16:creationId xmlns:a16="http://schemas.microsoft.com/office/drawing/2014/main" id="{6D022403-F68D-48D8-9A13-4EBBE5F070BD}"/>
              </a:ext>
            </a:extLst>
          </p:cNvPr>
          <p:cNvSpPr>
            <a:spLocks noGrp="1"/>
          </p:cNvSpPr>
          <p:nvPr>
            <p:ph type="sldNum" sz="quarter" idx="12"/>
          </p:nvPr>
        </p:nvSpPr>
        <p:spPr bwMode="auto">
          <a:xfrm>
            <a:off x="6527885" y="6021288"/>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104</a:t>
            </a:fld>
            <a:endParaRPr lang="en-GB" altLang="en-US" sz="1400"/>
          </a:p>
        </p:txBody>
      </p:sp>
    </p:spTree>
  </p:cSld>
  <p:clrMapOvr>
    <a:masterClrMapping/>
  </p:clrMapOvr>
  <p:transition spd="med" advClick="0"/>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a:extLst>
              <a:ext uri="{FF2B5EF4-FFF2-40B4-BE49-F238E27FC236}">
                <a16:creationId xmlns:a16="http://schemas.microsoft.com/office/drawing/2014/main" id="{78610A00-9E99-462C-89C0-4B35F6D00BDD}"/>
              </a:ext>
            </a:extLst>
          </p:cNvPr>
          <p:cNvSpPr>
            <a:spLocks noGrp="1" noChangeArrowheads="1"/>
          </p:cNvSpPr>
          <p:nvPr>
            <p:ph type="title"/>
          </p:nvPr>
        </p:nvSpPr>
        <p:spPr>
          <a:xfrm>
            <a:off x="0" y="-9832"/>
            <a:ext cx="9144000" cy="7334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Matrix multiplication</a:t>
            </a:r>
          </a:p>
        </p:txBody>
      </p:sp>
      <p:sp>
        <p:nvSpPr>
          <p:cNvPr id="57347" name="Rectangle 3">
            <a:extLst>
              <a:ext uri="{FF2B5EF4-FFF2-40B4-BE49-F238E27FC236}">
                <a16:creationId xmlns:a16="http://schemas.microsoft.com/office/drawing/2014/main" id="{8E0D8787-DFAE-4A8E-81BF-34B99B56EBF8}"/>
              </a:ext>
            </a:extLst>
          </p:cNvPr>
          <p:cNvSpPr>
            <a:spLocks noGrp="1" noChangeArrowheads="1"/>
          </p:cNvSpPr>
          <p:nvPr>
            <p:ph type="body" idx="1"/>
          </p:nvPr>
        </p:nvSpPr>
        <p:spPr>
          <a:xfrm>
            <a:off x="539552" y="1381125"/>
            <a:ext cx="8228013" cy="4524375"/>
          </a:xfrm>
        </p:spPr>
        <p:txBody>
          <a:bodyPr/>
          <a:lstStyle/>
          <a:p>
            <a:pPr>
              <a:lnSpc>
                <a:spcPct val="90000"/>
              </a:lnSpc>
            </a:pPr>
            <a:r>
              <a:rPr lang="en-GB" altLang="en-US" sz="2800" dirty="0"/>
              <a:t>Given:</a:t>
            </a:r>
          </a:p>
          <a:p>
            <a:pPr lvl="1">
              <a:lnSpc>
                <a:spcPct val="90000"/>
              </a:lnSpc>
            </a:pPr>
            <a:r>
              <a:rPr lang="en-GB" altLang="en-US" sz="2400" b="1" dirty="0">
                <a:latin typeface="Courier New" panose="02070309020205020404" pitchFamily="49" charset="0"/>
              </a:rPr>
              <a:t>A</a:t>
            </a:r>
            <a:r>
              <a:rPr lang="en-GB" altLang="en-US" sz="2400" dirty="0"/>
              <a:t> (m x n), </a:t>
            </a:r>
            <a:r>
              <a:rPr lang="en-GB" altLang="en-US" sz="2400" b="1" dirty="0">
                <a:latin typeface="Courier New" panose="02070309020205020404" pitchFamily="49" charset="0"/>
              </a:rPr>
              <a:t>B</a:t>
            </a:r>
            <a:r>
              <a:rPr lang="en-GB" altLang="en-US" sz="2400" dirty="0"/>
              <a:t> (n x p)</a:t>
            </a:r>
            <a:endParaRPr lang="en-GB" altLang="en-US" sz="2400" baseline="-25000" dirty="0"/>
          </a:p>
          <a:p>
            <a:pPr>
              <a:lnSpc>
                <a:spcPct val="90000"/>
              </a:lnSpc>
            </a:pPr>
            <a:r>
              <a:rPr lang="en-GB" altLang="en-US" sz="2800" b="1" dirty="0">
                <a:latin typeface="Courier New" panose="02070309020205020404" pitchFamily="49" charset="0"/>
              </a:rPr>
              <a:t>A*B</a:t>
            </a:r>
            <a:r>
              <a:rPr lang="en-GB" altLang="en-US" sz="2800" dirty="0"/>
              <a:t> is the product matrix (m x p) according to the usual rule</a:t>
            </a:r>
          </a:p>
          <a:p>
            <a:pPr>
              <a:lnSpc>
                <a:spcPct val="90000"/>
              </a:lnSpc>
            </a:pPr>
            <a:endParaRPr lang="en-GB" altLang="en-US" sz="2800" dirty="0"/>
          </a:p>
          <a:p>
            <a:pPr>
              <a:lnSpc>
                <a:spcPct val="90000"/>
              </a:lnSpc>
            </a:pPr>
            <a:endParaRPr lang="en-GB" altLang="en-US" sz="2800" dirty="0"/>
          </a:p>
          <a:p>
            <a:pPr>
              <a:lnSpc>
                <a:spcPct val="90000"/>
              </a:lnSpc>
            </a:pPr>
            <a:r>
              <a:rPr lang="en-GB" altLang="en-US" sz="2800" dirty="0">
                <a:solidFill>
                  <a:srgbClr val="0066FF"/>
                </a:solidFill>
              </a:rPr>
              <a:t>Note:</a:t>
            </a:r>
            <a:endParaRPr lang="en-GB" altLang="en-US" sz="2800" dirty="0"/>
          </a:p>
          <a:p>
            <a:pPr lvl="1">
              <a:lnSpc>
                <a:spcPct val="90000"/>
              </a:lnSpc>
            </a:pPr>
            <a:r>
              <a:rPr lang="en-GB" altLang="en-US" sz="2400" dirty="0"/>
              <a:t>Non commutative product</a:t>
            </a:r>
          </a:p>
          <a:p>
            <a:pPr lvl="1">
              <a:lnSpc>
                <a:spcPct val="90000"/>
              </a:lnSpc>
            </a:pPr>
            <a:r>
              <a:rPr lang="en-GB" altLang="en-US" sz="2400" dirty="0"/>
              <a:t>Number of columns of first operand must be equal to number of rows of second operand</a:t>
            </a:r>
          </a:p>
        </p:txBody>
      </p:sp>
      <p:graphicFrame>
        <p:nvGraphicFramePr>
          <p:cNvPr id="57348" name="Object 4">
            <a:extLst>
              <a:ext uri="{FF2B5EF4-FFF2-40B4-BE49-F238E27FC236}">
                <a16:creationId xmlns:a16="http://schemas.microsoft.com/office/drawing/2014/main" id="{E6E2E0B1-3D4B-4925-8F39-DA7B9FECCEBD}"/>
              </a:ext>
            </a:extLst>
          </p:cNvPr>
          <p:cNvGraphicFramePr>
            <a:graphicFrameLocks noGrp="1" noChangeAspect="1"/>
          </p:cNvGraphicFramePr>
          <p:nvPr>
            <p:ph sz="half" idx="4294967295"/>
          </p:nvPr>
        </p:nvGraphicFramePr>
        <p:xfrm>
          <a:off x="2916238" y="3068638"/>
          <a:ext cx="2735262" cy="1149350"/>
        </p:xfrm>
        <a:graphic>
          <a:graphicData uri="http://schemas.openxmlformats.org/presentationml/2006/ole">
            <mc:AlternateContent xmlns:mc="http://schemas.openxmlformats.org/markup-compatibility/2006">
              <mc:Choice xmlns:v="urn:schemas-microsoft-com:vml" Requires="v">
                <p:oleObj name="Equation" r:id="rId2" imgW="1028254" imgH="431613" progId="Equation.DSMT4">
                  <p:embed/>
                </p:oleObj>
              </mc:Choice>
              <mc:Fallback>
                <p:oleObj name="Equation" r:id="rId2" imgW="1028254" imgH="431613" progId="Equation.DSMT4">
                  <p:embed/>
                  <p:pic>
                    <p:nvPicPr>
                      <p:cNvPr id="57348" name="Object 4">
                        <a:extLst>
                          <a:ext uri="{FF2B5EF4-FFF2-40B4-BE49-F238E27FC236}">
                            <a16:creationId xmlns:a16="http://schemas.microsoft.com/office/drawing/2014/main" id="{E6E2E0B1-3D4B-4925-8F39-DA7B9FECCE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6238" y="3068638"/>
                        <a:ext cx="2735262" cy="1149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7349" name="Footer Placeholder 1">
            <a:extLst>
              <a:ext uri="{FF2B5EF4-FFF2-40B4-BE49-F238E27FC236}">
                <a16:creationId xmlns:a16="http://schemas.microsoft.com/office/drawing/2014/main" id="{4C666E4D-DF62-4897-855D-8B1705357BD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7350" name="Slide Number Placeholder 2">
            <a:extLst>
              <a:ext uri="{FF2B5EF4-FFF2-40B4-BE49-F238E27FC236}">
                <a16:creationId xmlns:a16="http://schemas.microsoft.com/office/drawing/2014/main" id="{46493AF3-EF49-4CF7-A911-E4364B180D0B}"/>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105</a:t>
            </a:fld>
            <a:endParaRPr lang="en-GB" altLang="en-US" sz="1400"/>
          </a:p>
        </p:txBody>
      </p:sp>
    </p:spTree>
  </p:cSld>
  <p:clrMapOvr>
    <a:masterClrMapping/>
  </p:clrMapOvr>
  <p:transition spd="med" advClick="0"/>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0D4AAC4F-59AD-421C-A0FB-D08760761B6C}"/>
              </a:ext>
            </a:extLst>
          </p:cNvPr>
          <p:cNvSpPr>
            <a:spLocks noGrp="1" noChangeArrowheads="1"/>
          </p:cNvSpPr>
          <p:nvPr>
            <p:ph type="title"/>
          </p:nvPr>
        </p:nvSpPr>
        <p:spPr>
          <a:xfrm>
            <a:off x="0" y="0"/>
            <a:ext cx="9142413" cy="893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Matrix multiplication</a:t>
            </a:r>
          </a:p>
        </p:txBody>
      </p:sp>
      <p:sp>
        <p:nvSpPr>
          <p:cNvPr id="58371" name="Rectangle 11">
            <a:extLst>
              <a:ext uri="{FF2B5EF4-FFF2-40B4-BE49-F238E27FC236}">
                <a16:creationId xmlns:a16="http://schemas.microsoft.com/office/drawing/2014/main" id="{0212D4F6-7003-4848-AE55-2A03DE5A8846}"/>
              </a:ext>
            </a:extLst>
          </p:cNvPr>
          <p:cNvSpPr>
            <a:spLocks noGrp="1" noChangeArrowheads="1"/>
          </p:cNvSpPr>
          <p:nvPr>
            <p:ph type="body" idx="1"/>
          </p:nvPr>
        </p:nvSpPr>
        <p:spPr>
          <a:xfrm>
            <a:off x="457200" y="4439828"/>
            <a:ext cx="8229600" cy="1328738"/>
          </a:xfrm>
        </p:spPr>
        <p:txBody>
          <a:bodyPr/>
          <a:lstStyle/>
          <a:p>
            <a:r>
              <a:rPr lang="en-GB" altLang="en-US" dirty="0"/>
              <a:t>Try this multiplication in MATLAB and check the result</a:t>
            </a:r>
          </a:p>
        </p:txBody>
      </p:sp>
      <p:graphicFrame>
        <p:nvGraphicFramePr>
          <p:cNvPr id="58372" name="Object 4">
            <a:extLst>
              <a:ext uri="{FF2B5EF4-FFF2-40B4-BE49-F238E27FC236}">
                <a16:creationId xmlns:a16="http://schemas.microsoft.com/office/drawing/2014/main" id="{F23F49C8-DE76-44EE-B414-5250B78830FC}"/>
              </a:ext>
            </a:extLst>
          </p:cNvPr>
          <p:cNvGraphicFramePr>
            <a:graphicFrameLocks noGrp="1" noChangeAspect="1"/>
          </p:cNvGraphicFramePr>
          <p:nvPr>
            <p:ph idx="4294967295"/>
          </p:nvPr>
        </p:nvGraphicFramePr>
        <p:xfrm>
          <a:off x="755650" y="1700213"/>
          <a:ext cx="7200900" cy="1527175"/>
        </p:xfrm>
        <a:graphic>
          <a:graphicData uri="http://schemas.openxmlformats.org/presentationml/2006/ole">
            <mc:AlternateContent xmlns:mc="http://schemas.openxmlformats.org/markup-compatibility/2006">
              <mc:Choice xmlns:v="urn:schemas-microsoft-com:vml" Requires="v">
                <p:oleObj name="Equation" r:id="rId2" imgW="3352800" imgH="711200" progId="Equation.DSMT4">
                  <p:embed/>
                </p:oleObj>
              </mc:Choice>
              <mc:Fallback>
                <p:oleObj name="Equation" r:id="rId2" imgW="3352800" imgH="711200" progId="Equation.DSMT4">
                  <p:embed/>
                  <p:pic>
                    <p:nvPicPr>
                      <p:cNvPr id="58372" name="Object 4">
                        <a:extLst>
                          <a:ext uri="{FF2B5EF4-FFF2-40B4-BE49-F238E27FC236}">
                            <a16:creationId xmlns:a16="http://schemas.microsoft.com/office/drawing/2014/main" id="{F23F49C8-DE76-44EE-B414-5250B78830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700213"/>
                        <a:ext cx="7200900" cy="1527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58373" name="Oval 6">
            <a:extLst>
              <a:ext uri="{FF2B5EF4-FFF2-40B4-BE49-F238E27FC236}">
                <a16:creationId xmlns:a16="http://schemas.microsoft.com/office/drawing/2014/main" id="{E2D2F2E2-9E74-4A5A-B7B1-1E89950EFA2E}"/>
              </a:ext>
            </a:extLst>
          </p:cNvPr>
          <p:cNvSpPr>
            <a:spLocks noChangeArrowheads="1"/>
          </p:cNvSpPr>
          <p:nvPr/>
        </p:nvSpPr>
        <p:spPr bwMode="auto">
          <a:xfrm>
            <a:off x="6588125" y="1916113"/>
            <a:ext cx="576263" cy="576262"/>
          </a:xfrm>
          <a:prstGeom prst="ellipse">
            <a:avLst/>
          </a:prstGeom>
          <a:noFill/>
          <a:ln w="9525"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8374" name="Rectangle 8">
            <a:extLst>
              <a:ext uri="{FF2B5EF4-FFF2-40B4-BE49-F238E27FC236}">
                <a16:creationId xmlns:a16="http://schemas.microsoft.com/office/drawing/2014/main" id="{DE35B736-63BA-4B51-B6DA-39966E75AEF0}"/>
              </a:ext>
            </a:extLst>
          </p:cNvPr>
          <p:cNvSpPr>
            <a:spLocks noChangeArrowheads="1"/>
          </p:cNvSpPr>
          <p:nvPr/>
        </p:nvSpPr>
        <p:spPr bwMode="auto">
          <a:xfrm>
            <a:off x="3708400" y="1700213"/>
            <a:ext cx="504825" cy="1439862"/>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8375" name="Rectangle 9">
            <a:extLst>
              <a:ext uri="{FF2B5EF4-FFF2-40B4-BE49-F238E27FC236}">
                <a16:creationId xmlns:a16="http://schemas.microsoft.com/office/drawing/2014/main" id="{5CD23C79-3BB7-4A2A-86C7-F2CA84A8B978}"/>
              </a:ext>
            </a:extLst>
          </p:cNvPr>
          <p:cNvSpPr>
            <a:spLocks noChangeArrowheads="1"/>
          </p:cNvSpPr>
          <p:nvPr/>
        </p:nvSpPr>
        <p:spPr bwMode="auto">
          <a:xfrm>
            <a:off x="900113" y="1989138"/>
            <a:ext cx="1584325" cy="431800"/>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8376" name="TextBox 3">
            <a:extLst>
              <a:ext uri="{FF2B5EF4-FFF2-40B4-BE49-F238E27FC236}">
                <a16:creationId xmlns:a16="http://schemas.microsoft.com/office/drawing/2014/main" id="{E0FB54AB-2BDC-44AF-862E-AFDA14D73F25}"/>
              </a:ext>
            </a:extLst>
          </p:cNvPr>
          <p:cNvSpPr txBox="1">
            <a:spLocks noChangeArrowheads="1"/>
          </p:cNvSpPr>
          <p:nvPr/>
        </p:nvSpPr>
        <p:spPr bwMode="auto">
          <a:xfrm>
            <a:off x="2174875" y="3789363"/>
            <a:ext cx="619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800"/>
              <a:t>i.e.  </a:t>
            </a:r>
          </a:p>
        </p:txBody>
      </p:sp>
      <p:sp>
        <p:nvSpPr>
          <p:cNvPr id="12" name="Rectangle 11">
            <a:extLst>
              <a:ext uri="{FF2B5EF4-FFF2-40B4-BE49-F238E27FC236}">
                <a16:creationId xmlns:a16="http://schemas.microsoft.com/office/drawing/2014/main" id="{E79537A0-9B09-4639-B80D-E9C7D984FC58}"/>
              </a:ext>
            </a:extLst>
          </p:cNvPr>
          <p:cNvSpPr>
            <a:spLocks noRot="1" noChangeAspect="1" noMove="1" noResize="1" noEditPoints="1" noAdjustHandles="1" noChangeArrowheads="1" noChangeShapeType="1" noTextEdit="1"/>
          </p:cNvSpPr>
          <p:nvPr/>
        </p:nvSpPr>
        <p:spPr>
          <a:xfrm>
            <a:off x="2689971" y="3719208"/>
            <a:ext cx="4441922" cy="461665"/>
          </a:xfrm>
          <a:prstGeom prst="rect">
            <a:avLst/>
          </a:prstGeom>
          <a:blipFill rotWithShape="1">
            <a:blip r:embed="rId4" cstate="screen">
              <a:extLst>
                <a:ext uri="{28A0092B-C50C-407E-A947-70E740481C1C}">
                  <a14:useLocalDpi xmlns:a14="http://schemas.microsoft.com/office/drawing/2010/main" val="0"/>
                </a:ext>
              </a:extLst>
            </a:blip>
            <a:stretch>
              <a:fillRect/>
            </a:stretch>
          </a:blipFill>
        </p:spPr>
        <p:txBody>
          <a:bodyPr/>
          <a:lstStyle/>
          <a:p>
            <a:pPr>
              <a:defRPr/>
            </a:pPr>
            <a:r>
              <a:rPr lang="en-GB">
                <a:noFill/>
                <a:latin typeface="Arial" charset="0"/>
                <a:cs typeface="Arial" charset="0"/>
              </a:rPr>
              <a:t> </a:t>
            </a:r>
          </a:p>
        </p:txBody>
      </p:sp>
      <p:sp>
        <p:nvSpPr>
          <p:cNvPr id="58378" name="Footer Placeholder 1">
            <a:extLst>
              <a:ext uri="{FF2B5EF4-FFF2-40B4-BE49-F238E27FC236}">
                <a16:creationId xmlns:a16="http://schemas.microsoft.com/office/drawing/2014/main" id="{6383CA89-A032-486F-8954-7A2017A96AED}"/>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8379" name="Slide Number Placeholder 2">
            <a:extLst>
              <a:ext uri="{FF2B5EF4-FFF2-40B4-BE49-F238E27FC236}">
                <a16:creationId xmlns:a16="http://schemas.microsoft.com/office/drawing/2014/main" id="{B9956931-88E7-404D-ACD2-318FCD7B87B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106</a:t>
            </a:fld>
            <a:endParaRPr lang="en-GB" altLang="en-US" sz="1400"/>
          </a:p>
        </p:txBody>
      </p:sp>
    </p:spTree>
  </p:cSld>
  <p:clrMapOvr>
    <a:masterClrMapping/>
  </p:clrMapOvr>
  <p:transition spd="med" advClick="0"/>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F6D0DB0B-C88A-4116-B3DC-62DD05117785}"/>
              </a:ext>
            </a:extLst>
          </p:cNvPr>
          <p:cNvSpPr>
            <a:spLocks noGrp="1" noChangeArrowheads="1"/>
          </p:cNvSpPr>
          <p:nvPr>
            <p:ph type="title"/>
          </p:nvPr>
        </p:nvSpPr>
        <p:spPr>
          <a:xfrm>
            <a:off x="1042988" y="0"/>
            <a:ext cx="7451725"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Matrix inverse</a:t>
            </a:r>
          </a:p>
        </p:txBody>
      </p:sp>
      <p:sp>
        <p:nvSpPr>
          <p:cNvPr id="59395" name="Rectangle 3">
            <a:extLst>
              <a:ext uri="{FF2B5EF4-FFF2-40B4-BE49-F238E27FC236}">
                <a16:creationId xmlns:a16="http://schemas.microsoft.com/office/drawing/2014/main" id="{236ADBE1-DEEC-43B8-8FEA-67DCEB4C77F9}"/>
              </a:ext>
            </a:extLst>
          </p:cNvPr>
          <p:cNvSpPr>
            <a:spLocks noGrp="1" noChangeArrowheads="1"/>
          </p:cNvSpPr>
          <p:nvPr>
            <p:ph type="body" idx="1"/>
          </p:nvPr>
        </p:nvSpPr>
        <p:spPr>
          <a:xfrm>
            <a:off x="654050" y="1277937"/>
            <a:ext cx="8229600" cy="4525963"/>
          </a:xfrm>
        </p:spPr>
        <p:txBody>
          <a:bodyPr/>
          <a:lstStyle/>
          <a:p>
            <a:r>
              <a:rPr lang="en-GB" altLang="en-US" b="1" dirty="0" err="1">
                <a:latin typeface="Courier New" panose="02070309020205020404" pitchFamily="49" charset="0"/>
              </a:rPr>
              <a:t>inv</a:t>
            </a:r>
            <a:r>
              <a:rPr lang="en-GB" altLang="en-US" b="1" dirty="0">
                <a:latin typeface="Courier New" panose="02070309020205020404" pitchFamily="49" charset="0"/>
              </a:rPr>
              <a:t>(A)</a:t>
            </a:r>
            <a:r>
              <a:rPr lang="en-GB" altLang="en-US" dirty="0"/>
              <a:t> is the inverse of the square matrix </a:t>
            </a:r>
            <a:r>
              <a:rPr lang="en-GB" altLang="en-US" b="1" dirty="0">
                <a:latin typeface="Courier New" panose="02070309020205020404" pitchFamily="49" charset="0"/>
              </a:rPr>
              <a:t>A</a:t>
            </a:r>
          </a:p>
          <a:p>
            <a:r>
              <a:rPr lang="en-GB" altLang="en-US" dirty="0"/>
              <a:t>The inverse matrix is such that:</a:t>
            </a:r>
          </a:p>
          <a:p>
            <a:endParaRPr lang="en-GB" altLang="en-US" dirty="0"/>
          </a:p>
          <a:p>
            <a:endParaRPr lang="en-GB" altLang="en-US" dirty="0"/>
          </a:p>
          <a:p>
            <a:r>
              <a:rPr lang="en-GB" altLang="en-US" dirty="0"/>
              <a:t>Define a square matrix </a:t>
            </a:r>
            <a:r>
              <a:rPr lang="en-GB" altLang="en-US" b="1" dirty="0">
                <a:latin typeface="Courier New" panose="02070309020205020404" pitchFamily="49" charset="0"/>
              </a:rPr>
              <a:t>A</a:t>
            </a:r>
            <a:r>
              <a:rPr lang="en-GB" altLang="en-US" dirty="0"/>
              <a:t> and verify that </a:t>
            </a:r>
            <a:r>
              <a:rPr lang="en-GB" altLang="en-US" b="1" dirty="0">
                <a:latin typeface="Courier New" panose="02070309020205020404" pitchFamily="49" charset="0"/>
              </a:rPr>
              <a:t>A*</a:t>
            </a:r>
            <a:r>
              <a:rPr lang="en-GB" altLang="en-US" b="1" dirty="0" err="1">
                <a:latin typeface="Courier New" panose="02070309020205020404" pitchFamily="49" charset="0"/>
              </a:rPr>
              <a:t>inv</a:t>
            </a:r>
            <a:r>
              <a:rPr lang="en-GB" altLang="en-US" b="1" dirty="0">
                <a:latin typeface="Courier New" panose="02070309020205020404" pitchFamily="49" charset="0"/>
              </a:rPr>
              <a:t>(A)</a:t>
            </a:r>
            <a:r>
              <a:rPr lang="en-GB" altLang="en-US" dirty="0"/>
              <a:t> is the identity matrix</a:t>
            </a:r>
          </a:p>
          <a:p>
            <a:r>
              <a:rPr lang="en-GB" altLang="en-US" dirty="0"/>
              <a:t>Is </a:t>
            </a:r>
            <a:r>
              <a:rPr lang="en-GB" altLang="en-US" b="1" dirty="0">
                <a:latin typeface="Courier New" panose="02070309020205020404" pitchFamily="49" charset="0"/>
              </a:rPr>
              <a:t>A*</a:t>
            </a:r>
            <a:r>
              <a:rPr lang="en-GB" altLang="en-US" b="1" dirty="0" err="1">
                <a:latin typeface="Courier New" panose="02070309020205020404" pitchFamily="49" charset="0"/>
              </a:rPr>
              <a:t>inv</a:t>
            </a:r>
            <a:r>
              <a:rPr lang="en-GB" altLang="en-US" b="1" dirty="0">
                <a:latin typeface="Courier New" panose="02070309020205020404" pitchFamily="49" charset="0"/>
              </a:rPr>
              <a:t>(A)==eye(n)</a:t>
            </a:r>
            <a:r>
              <a:rPr lang="en-GB" altLang="en-US" dirty="0"/>
              <a:t> true?</a:t>
            </a:r>
          </a:p>
        </p:txBody>
      </p:sp>
      <p:sp>
        <p:nvSpPr>
          <p:cNvPr id="59396" name="Line 5">
            <a:extLst>
              <a:ext uri="{FF2B5EF4-FFF2-40B4-BE49-F238E27FC236}">
                <a16:creationId xmlns:a16="http://schemas.microsoft.com/office/drawing/2014/main" id="{CCF29295-9A76-4DA5-B354-006125FF3C5A}"/>
              </a:ext>
            </a:extLst>
          </p:cNvPr>
          <p:cNvSpPr>
            <a:spLocks noChangeShapeType="1"/>
          </p:cNvSpPr>
          <p:nvPr/>
        </p:nvSpPr>
        <p:spPr bwMode="auto">
          <a:xfrm flipH="1">
            <a:off x="6062200" y="2828651"/>
            <a:ext cx="793750" cy="142875"/>
          </a:xfrm>
          <a:prstGeom prst="line">
            <a:avLst/>
          </a:prstGeom>
          <a:noFill/>
          <a:ln w="9525">
            <a:solidFill>
              <a:srgbClr val="008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59397" name="Text Box 6">
            <a:extLst>
              <a:ext uri="{FF2B5EF4-FFF2-40B4-BE49-F238E27FC236}">
                <a16:creationId xmlns:a16="http://schemas.microsoft.com/office/drawing/2014/main" id="{98AE9810-F710-4D61-A8BA-685936225D0E}"/>
              </a:ext>
            </a:extLst>
          </p:cNvPr>
          <p:cNvSpPr txBox="1">
            <a:spLocks noChangeArrowheads="1"/>
          </p:cNvSpPr>
          <p:nvPr/>
        </p:nvSpPr>
        <p:spPr bwMode="auto">
          <a:xfrm>
            <a:off x="6855950" y="2646089"/>
            <a:ext cx="16557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008000"/>
                </a:solidFill>
              </a:rPr>
              <a:t>Identity matrix</a:t>
            </a:r>
          </a:p>
        </p:txBody>
      </p:sp>
      <p:sp>
        <p:nvSpPr>
          <p:cNvPr id="3" name="Rectangle 2">
            <a:extLst>
              <a:ext uri="{FF2B5EF4-FFF2-40B4-BE49-F238E27FC236}">
                <a16:creationId xmlns:a16="http://schemas.microsoft.com/office/drawing/2014/main" id="{8B70BDE2-FE09-48B2-B0D1-94B13A88631A}"/>
              </a:ext>
            </a:extLst>
          </p:cNvPr>
          <p:cNvSpPr>
            <a:spLocks noRot="1" noChangeAspect="1" noMove="1" noResize="1" noEditPoints="1" noAdjustHandles="1" noChangeArrowheads="1" noChangeShapeType="1" noTextEdit="1"/>
          </p:cNvSpPr>
          <p:nvPr/>
        </p:nvSpPr>
        <p:spPr>
          <a:xfrm>
            <a:off x="2547750" y="2797686"/>
            <a:ext cx="3536417" cy="899092"/>
          </a:xfrm>
          <a:prstGeom prst="rect">
            <a:avLst/>
          </a:prstGeom>
          <a:blipFill rotWithShape="1">
            <a:blip r:embed="rId2">
              <a:extLst>
                <a:ext uri="{28A0092B-C50C-407E-A947-70E740481C1C}">
                  <a14:useLocalDpi xmlns:a14="http://schemas.microsoft.com/office/drawing/2010/main" val="0"/>
                </a:ext>
              </a:extLst>
            </a:blip>
            <a:stretch>
              <a:fillRect/>
            </a:stretch>
          </a:blipFill>
        </p:spPr>
        <p:txBody>
          <a:bodyPr/>
          <a:lstStyle/>
          <a:p>
            <a:pPr>
              <a:defRPr/>
            </a:pPr>
            <a:r>
              <a:rPr lang="en-GB">
                <a:noFill/>
                <a:latin typeface="Arial" charset="0"/>
                <a:cs typeface="Arial" charset="0"/>
              </a:rPr>
              <a:t> </a:t>
            </a:r>
          </a:p>
        </p:txBody>
      </p:sp>
      <p:sp>
        <p:nvSpPr>
          <p:cNvPr id="59399" name="Footer Placeholder 3">
            <a:extLst>
              <a:ext uri="{FF2B5EF4-FFF2-40B4-BE49-F238E27FC236}">
                <a16:creationId xmlns:a16="http://schemas.microsoft.com/office/drawing/2014/main" id="{830EC52E-E828-4AC1-9AC4-078C32FED400}"/>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9400" name="Slide Number Placeholder 4">
            <a:extLst>
              <a:ext uri="{FF2B5EF4-FFF2-40B4-BE49-F238E27FC236}">
                <a16:creationId xmlns:a16="http://schemas.microsoft.com/office/drawing/2014/main" id="{69441A41-6EC2-4154-BE34-22DA9AAB7D3F}"/>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107</a:t>
            </a:fld>
            <a:endParaRPr lang="en-GB" altLang="en-US" sz="1400"/>
          </a:p>
        </p:txBody>
      </p:sp>
    </p:spTree>
  </p:cSld>
  <p:clrMapOvr>
    <a:masterClrMapping/>
  </p:clrMapOvr>
  <p:transition spd="med" advClick="0"/>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a:extLst>
              <a:ext uri="{FF2B5EF4-FFF2-40B4-BE49-F238E27FC236}">
                <a16:creationId xmlns:a16="http://schemas.microsoft.com/office/drawing/2014/main" id="{F0B4D47A-BCF9-468D-894D-4B4AED7DE5D5}"/>
              </a:ext>
            </a:extLst>
          </p:cNvPr>
          <p:cNvSpPr>
            <a:spLocks noGrp="1" noChangeArrowheads="1"/>
          </p:cNvSpPr>
          <p:nvPr>
            <p:ph type="title"/>
          </p:nvPr>
        </p:nvSpPr>
        <p:spPr>
          <a:xfrm>
            <a:off x="35496" y="0"/>
            <a:ext cx="9106917" cy="879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Matrix division</a:t>
            </a:r>
          </a:p>
        </p:txBody>
      </p:sp>
      <p:sp>
        <p:nvSpPr>
          <p:cNvPr id="60419" name="Rectangle 3">
            <a:extLst>
              <a:ext uri="{FF2B5EF4-FFF2-40B4-BE49-F238E27FC236}">
                <a16:creationId xmlns:a16="http://schemas.microsoft.com/office/drawing/2014/main" id="{EBF10A5A-DC9C-412A-823C-7DB73CAC5BB8}"/>
              </a:ext>
            </a:extLst>
          </p:cNvPr>
          <p:cNvSpPr>
            <a:spLocks noGrp="1" noChangeArrowheads="1"/>
          </p:cNvSpPr>
          <p:nvPr>
            <p:ph type="body" sz="half" idx="1"/>
          </p:nvPr>
        </p:nvSpPr>
        <p:spPr>
          <a:xfrm>
            <a:off x="457200" y="1140260"/>
            <a:ext cx="4038600" cy="2692400"/>
          </a:xfrm>
        </p:spPr>
        <p:txBody>
          <a:bodyPr/>
          <a:lstStyle/>
          <a:p>
            <a:pPr algn="ctr"/>
            <a:r>
              <a:rPr lang="en-GB" altLang="en-US"/>
              <a:t>Right division</a:t>
            </a:r>
          </a:p>
          <a:p>
            <a:endParaRPr lang="en-GB" altLang="en-US"/>
          </a:p>
          <a:p>
            <a:pPr algn="ctr">
              <a:buFontTx/>
              <a:buNone/>
            </a:pPr>
            <a:r>
              <a:rPr lang="en-GB" altLang="en-US" b="1">
                <a:latin typeface="Courier New" panose="02070309020205020404" pitchFamily="49" charset="0"/>
              </a:rPr>
              <a:t>A/B</a:t>
            </a:r>
          </a:p>
          <a:p>
            <a:pPr algn="ctr">
              <a:buFontTx/>
              <a:buNone/>
            </a:pPr>
            <a:r>
              <a:rPr lang="en-GB" altLang="en-US"/>
              <a:t>is equivalent to</a:t>
            </a:r>
          </a:p>
          <a:p>
            <a:pPr algn="ctr">
              <a:buFontTx/>
              <a:buNone/>
            </a:pPr>
            <a:r>
              <a:rPr lang="en-GB" altLang="en-US" b="1">
                <a:latin typeface="Courier New" panose="02070309020205020404" pitchFamily="49" charset="0"/>
              </a:rPr>
              <a:t>A*inv(B)</a:t>
            </a:r>
            <a:endParaRPr lang="en-GB" altLang="en-US"/>
          </a:p>
        </p:txBody>
      </p:sp>
      <p:sp>
        <p:nvSpPr>
          <p:cNvPr id="60420" name="Rectangle 4">
            <a:extLst>
              <a:ext uri="{FF2B5EF4-FFF2-40B4-BE49-F238E27FC236}">
                <a16:creationId xmlns:a16="http://schemas.microsoft.com/office/drawing/2014/main" id="{518411C0-7C35-4C46-9D55-169F42C645C9}"/>
              </a:ext>
            </a:extLst>
          </p:cNvPr>
          <p:cNvSpPr>
            <a:spLocks noGrp="1" noChangeArrowheads="1"/>
          </p:cNvSpPr>
          <p:nvPr>
            <p:ph type="body" sz="half" idx="2"/>
          </p:nvPr>
        </p:nvSpPr>
        <p:spPr>
          <a:xfrm>
            <a:off x="4648200" y="1140260"/>
            <a:ext cx="4038600" cy="2836863"/>
          </a:xfrm>
        </p:spPr>
        <p:txBody>
          <a:bodyPr/>
          <a:lstStyle/>
          <a:p>
            <a:pPr algn="ctr"/>
            <a:r>
              <a:rPr lang="en-GB" altLang="en-US"/>
              <a:t>Left division</a:t>
            </a:r>
          </a:p>
          <a:p>
            <a:endParaRPr lang="en-GB" altLang="en-US"/>
          </a:p>
          <a:p>
            <a:pPr algn="ctr">
              <a:buFontTx/>
              <a:buNone/>
            </a:pPr>
            <a:r>
              <a:rPr lang="en-GB" altLang="en-US" b="1">
                <a:latin typeface="Courier New" panose="02070309020205020404" pitchFamily="49" charset="0"/>
              </a:rPr>
              <a:t>B\A</a:t>
            </a:r>
          </a:p>
          <a:p>
            <a:pPr algn="ctr">
              <a:buFontTx/>
              <a:buNone/>
            </a:pPr>
            <a:r>
              <a:rPr lang="en-GB" altLang="en-US"/>
              <a:t>is equivalent to</a:t>
            </a:r>
          </a:p>
          <a:p>
            <a:pPr algn="ctr">
              <a:buFontTx/>
              <a:buNone/>
            </a:pPr>
            <a:r>
              <a:rPr lang="en-GB" altLang="en-US" b="1">
                <a:latin typeface="Courier New" panose="02070309020205020404" pitchFamily="49" charset="0"/>
              </a:rPr>
              <a:t>inv(B)*A</a:t>
            </a:r>
          </a:p>
        </p:txBody>
      </p:sp>
      <p:sp>
        <p:nvSpPr>
          <p:cNvPr id="60421" name="Rectangle 5">
            <a:extLst>
              <a:ext uri="{FF2B5EF4-FFF2-40B4-BE49-F238E27FC236}">
                <a16:creationId xmlns:a16="http://schemas.microsoft.com/office/drawing/2014/main" id="{B9038487-6E3E-4456-9718-D4636E9ABCE3}"/>
              </a:ext>
            </a:extLst>
          </p:cNvPr>
          <p:cNvSpPr>
            <a:spLocks noChangeArrowheads="1"/>
          </p:cNvSpPr>
          <p:nvPr/>
        </p:nvSpPr>
        <p:spPr bwMode="auto">
          <a:xfrm>
            <a:off x="468313" y="4553385"/>
            <a:ext cx="81359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buFontTx/>
              <a:buNone/>
            </a:pPr>
            <a:r>
              <a:rPr lang="en-GB" altLang="en-US" sz="2800"/>
              <a:t>(but they are computed in a different way)</a:t>
            </a:r>
          </a:p>
        </p:txBody>
      </p:sp>
      <p:sp>
        <p:nvSpPr>
          <p:cNvPr id="60422" name="Footer Placeholder 1">
            <a:extLst>
              <a:ext uri="{FF2B5EF4-FFF2-40B4-BE49-F238E27FC236}">
                <a16:creationId xmlns:a16="http://schemas.microsoft.com/office/drawing/2014/main" id="{810D1054-2EC0-4C59-A4F9-417DB38A058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60423" name="Slide Number Placeholder 2">
            <a:extLst>
              <a:ext uri="{FF2B5EF4-FFF2-40B4-BE49-F238E27FC236}">
                <a16:creationId xmlns:a16="http://schemas.microsoft.com/office/drawing/2014/main" id="{50BEA8F6-5919-4B65-BE51-DC7D4238F5C0}"/>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D289D558-25AA-4563-9405-48DA6EC66E11}" type="slidenum">
              <a:rPr lang="en-GB" altLang="en-US" smtClean="0"/>
              <a:pPr eaLnBrk="1" hangingPunct="1"/>
              <a:t>108</a:t>
            </a:fld>
            <a:endParaRPr lang="en-GB" altLang="en-US" sz="1400"/>
          </a:p>
        </p:txBody>
      </p:sp>
    </p:spTree>
  </p:cSld>
  <p:clrMapOvr>
    <a:masterClrMapping/>
  </p:clrMapOvr>
  <p:transition spd="med" advClick="0"/>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D61A2A50-57AE-418F-A855-85EB30707B5E}"/>
              </a:ext>
            </a:extLst>
          </p:cNvPr>
          <p:cNvSpPr>
            <a:spLocks noGrp="1" noChangeArrowheads="1"/>
          </p:cNvSpPr>
          <p:nvPr>
            <p:ph type="title"/>
          </p:nvPr>
        </p:nvSpPr>
        <p:spPr>
          <a:xfrm>
            <a:off x="0" y="1"/>
            <a:ext cx="9142413" cy="9572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Matrix powers</a:t>
            </a:r>
          </a:p>
        </p:txBody>
      </p:sp>
      <p:sp>
        <p:nvSpPr>
          <p:cNvPr id="61443" name="Rectangle 3">
            <a:extLst>
              <a:ext uri="{FF2B5EF4-FFF2-40B4-BE49-F238E27FC236}">
                <a16:creationId xmlns:a16="http://schemas.microsoft.com/office/drawing/2014/main" id="{8FD1A590-AA46-4487-8101-C0248296693B}"/>
              </a:ext>
            </a:extLst>
          </p:cNvPr>
          <p:cNvSpPr>
            <a:spLocks noGrp="1" noChangeArrowheads="1"/>
          </p:cNvSpPr>
          <p:nvPr>
            <p:ph type="body" idx="1"/>
          </p:nvPr>
        </p:nvSpPr>
        <p:spPr>
          <a:xfrm>
            <a:off x="539552" y="1052736"/>
            <a:ext cx="8228013" cy="4524375"/>
          </a:xfrm>
        </p:spPr>
        <p:txBody>
          <a:bodyPr/>
          <a:lstStyle/>
          <a:p>
            <a:r>
              <a:rPr lang="en-GB" altLang="en-US" sz="2800" b="1" dirty="0" err="1">
                <a:latin typeface="Courier New" panose="02070309020205020404" pitchFamily="49" charset="0"/>
              </a:rPr>
              <a:t>A^n</a:t>
            </a:r>
            <a:r>
              <a:rPr lang="en-GB" altLang="en-US" sz="2800" dirty="0"/>
              <a:t>, with </a:t>
            </a:r>
            <a:r>
              <a:rPr lang="en-GB" altLang="en-US" sz="2800" b="1" dirty="0">
                <a:latin typeface="Courier New" panose="02070309020205020404" pitchFamily="49" charset="0"/>
              </a:rPr>
              <a:t>A</a:t>
            </a:r>
            <a:r>
              <a:rPr lang="en-GB" altLang="en-US" sz="2800" dirty="0"/>
              <a:t> square and </a:t>
            </a:r>
            <a:r>
              <a:rPr lang="en-GB" altLang="en-US" sz="2800" b="1" dirty="0">
                <a:latin typeface="Courier New" panose="02070309020205020404" pitchFamily="49" charset="0"/>
              </a:rPr>
              <a:t>n</a:t>
            </a:r>
            <a:r>
              <a:rPr lang="en-GB" altLang="en-US" sz="2800" dirty="0"/>
              <a:t> integer, is the same as:</a:t>
            </a:r>
          </a:p>
          <a:p>
            <a:pPr algn="ctr">
              <a:buFontTx/>
              <a:buNone/>
            </a:pPr>
            <a:r>
              <a:rPr lang="en-GB" altLang="en-US" sz="2800" b="1" dirty="0">
                <a:latin typeface="Courier New" panose="02070309020205020404" pitchFamily="49" charset="0"/>
              </a:rPr>
              <a:t>A*A*…*A</a:t>
            </a:r>
          </a:p>
          <a:p>
            <a:endParaRPr lang="en-GB" altLang="en-US" sz="2800" dirty="0"/>
          </a:p>
          <a:p>
            <a:endParaRPr lang="en-GB" altLang="en-US" sz="2800" dirty="0"/>
          </a:p>
          <a:p>
            <a:r>
              <a:rPr lang="en-GB" altLang="en-US" sz="2800" b="1" dirty="0">
                <a:latin typeface="Courier New" panose="02070309020205020404" pitchFamily="49" charset="0"/>
              </a:rPr>
              <a:t>^</a:t>
            </a:r>
            <a:r>
              <a:rPr lang="en-GB" altLang="en-US" sz="2800" dirty="0"/>
              <a:t> also works with:</a:t>
            </a:r>
          </a:p>
          <a:p>
            <a:pPr lvl="1"/>
            <a:r>
              <a:rPr lang="en-GB" altLang="en-US" sz="2400" b="1" dirty="0" err="1">
                <a:latin typeface="Courier New" panose="02070309020205020404" pitchFamily="49" charset="0"/>
              </a:rPr>
              <a:t>A^x</a:t>
            </a:r>
            <a:endParaRPr lang="en-GB" altLang="en-US" sz="2400" b="1" dirty="0">
              <a:latin typeface="Courier New" panose="02070309020205020404" pitchFamily="49" charset="0"/>
            </a:endParaRPr>
          </a:p>
          <a:p>
            <a:pPr lvl="1"/>
            <a:r>
              <a:rPr lang="en-GB" altLang="en-US" sz="2400" b="1" dirty="0" err="1">
                <a:latin typeface="Courier New" panose="02070309020205020404" pitchFamily="49" charset="0"/>
              </a:rPr>
              <a:t>x^A</a:t>
            </a:r>
            <a:endParaRPr lang="en-GB" altLang="en-US" sz="2400" b="1" dirty="0">
              <a:latin typeface="Courier New" panose="02070309020205020404" pitchFamily="49" charset="0"/>
            </a:endParaRPr>
          </a:p>
          <a:p>
            <a:pPr>
              <a:buFontTx/>
              <a:buNone/>
            </a:pPr>
            <a:r>
              <a:rPr lang="en-GB" altLang="en-US" sz="2800" dirty="0"/>
              <a:t>	Provided that </a:t>
            </a:r>
            <a:r>
              <a:rPr lang="en-GB" altLang="en-US" sz="2800" b="1" dirty="0">
                <a:latin typeface="Courier New" panose="02070309020205020404" pitchFamily="49" charset="0"/>
              </a:rPr>
              <a:t>x</a:t>
            </a:r>
            <a:r>
              <a:rPr lang="en-GB" altLang="en-US" sz="2800" dirty="0"/>
              <a:t> is scalar and </a:t>
            </a:r>
            <a:r>
              <a:rPr lang="en-GB" altLang="en-US" sz="2800" b="1" dirty="0">
                <a:latin typeface="Courier New" panose="02070309020205020404" pitchFamily="49" charset="0"/>
              </a:rPr>
              <a:t>A</a:t>
            </a:r>
            <a:r>
              <a:rPr lang="en-GB" altLang="en-US" sz="2800" dirty="0"/>
              <a:t> square</a:t>
            </a:r>
          </a:p>
        </p:txBody>
      </p:sp>
      <p:sp>
        <p:nvSpPr>
          <p:cNvPr id="61444" name="AutoShape 4">
            <a:extLst>
              <a:ext uri="{FF2B5EF4-FFF2-40B4-BE49-F238E27FC236}">
                <a16:creationId xmlns:a16="http://schemas.microsoft.com/office/drawing/2014/main" id="{9BDF6E79-96F6-4A15-99B3-5C9CAB30DD5E}"/>
              </a:ext>
            </a:extLst>
          </p:cNvPr>
          <p:cNvSpPr>
            <a:spLocks/>
          </p:cNvSpPr>
          <p:nvPr/>
        </p:nvSpPr>
        <p:spPr bwMode="auto">
          <a:xfrm rot="5400000">
            <a:off x="4491633" y="1430957"/>
            <a:ext cx="322262" cy="1800225"/>
          </a:xfrm>
          <a:prstGeom prst="rightBrace">
            <a:avLst>
              <a:gd name="adj1" fmla="val 4655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61445" name="Text Box 5">
            <a:extLst>
              <a:ext uri="{FF2B5EF4-FFF2-40B4-BE49-F238E27FC236}">
                <a16:creationId xmlns:a16="http://schemas.microsoft.com/office/drawing/2014/main" id="{7B213E2A-9DED-40CA-AA46-C64ED3BFA109}"/>
              </a:ext>
            </a:extLst>
          </p:cNvPr>
          <p:cNvSpPr txBox="1">
            <a:spLocks noChangeArrowheads="1"/>
          </p:cNvSpPr>
          <p:nvPr/>
        </p:nvSpPr>
        <p:spPr bwMode="auto">
          <a:xfrm>
            <a:off x="3968551" y="2601739"/>
            <a:ext cx="13684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buFontTx/>
              <a:buNone/>
            </a:pPr>
            <a:r>
              <a:rPr lang="en-GB" altLang="en-US" sz="1800"/>
              <a:t>n times</a:t>
            </a:r>
          </a:p>
        </p:txBody>
      </p:sp>
      <p:sp>
        <p:nvSpPr>
          <p:cNvPr id="61446" name="Footer Placeholder 1">
            <a:extLst>
              <a:ext uri="{FF2B5EF4-FFF2-40B4-BE49-F238E27FC236}">
                <a16:creationId xmlns:a16="http://schemas.microsoft.com/office/drawing/2014/main" id="{2BD1D2F7-54B0-4D52-BFAA-90C04C886DE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61447" name="Slide Number Placeholder 2">
            <a:extLst>
              <a:ext uri="{FF2B5EF4-FFF2-40B4-BE49-F238E27FC236}">
                <a16:creationId xmlns:a16="http://schemas.microsoft.com/office/drawing/2014/main" id="{11536DCD-FECE-4FFC-9D14-1549516C9FC3}"/>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109</a:t>
            </a:fld>
            <a:endParaRPr lang="en-GB" altLang="en-US" sz="1400"/>
          </a:p>
        </p:txBody>
      </p:sp>
    </p:spTree>
  </p:cSld>
  <p:clrMapOvr>
    <a:masterClrMapping/>
  </p:clrMapOvr>
  <p:transition spd="med"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846138" y="0"/>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HELP!</a:t>
            </a:r>
          </a:p>
        </p:txBody>
      </p:sp>
      <p:sp>
        <p:nvSpPr>
          <p:cNvPr id="31747" name="Text Box 2"/>
          <p:cNvSpPr txBox="1">
            <a:spLocks noChangeArrowheads="1"/>
          </p:cNvSpPr>
          <p:nvPr/>
        </p:nvSpPr>
        <p:spPr bwMode="auto">
          <a:xfrm>
            <a:off x="457200" y="773081"/>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spcBef>
                <a:spcPts val="800"/>
              </a:spcBef>
              <a:buClr>
                <a:srgbClr val="333399"/>
              </a:buClr>
              <a:buSzPct val="100000"/>
              <a:buFont typeface="Courier New" pitchFamily="49" charset="0"/>
              <a:buChar char="•"/>
            </a:pPr>
            <a:r>
              <a:rPr lang="en-GB" altLang="en-US" b="1" dirty="0">
                <a:solidFill>
                  <a:schemeClr val="tx1"/>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help</a:t>
            </a:r>
            <a:r>
              <a:rPr lang="en-GB" altLang="en-US" dirty="0">
                <a:solidFill>
                  <a:srgbClr val="000000"/>
                </a:solidFill>
              </a:rPr>
              <a:t> gives you a list of all the possible directories MATLAB can find commands in (which also tells you its "search path"). </a:t>
            </a:r>
          </a:p>
          <a:p>
            <a:pPr eaLnBrk="1" hangingPunct="1">
              <a:spcBef>
                <a:spcPts val="800"/>
              </a:spcBef>
              <a:buClr>
                <a:srgbClr val="333399"/>
              </a:buClr>
              <a:buSzPct val="100000"/>
              <a:buFont typeface="Courier New" pitchFamily="49" charset="0"/>
              <a:buChar char="•"/>
            </a:pPr>
            <a:endParaRPr lang="en-GB" altLang="en-US" dirty="0">
              <a:solidFill>
                <a:srgbClr val="000000"/>
              </a:solidFill>
            </a:endParaRPr>
          </a:p>
          <a:p>
            <a:pPr eaLnBrk="1" hangingPunct="1">
              <a:spcBef>
                <a:spcPts val="800"/>
              </a:spcBef>
              <a:buClr>
                <a:srgbClr val="333399"/>
              </a:buClr>
              <a:buSzPct val="100000"/>
              <a:buFont typeface="Courier New" pitchFamily="49" charset="0"/>
              <a:buChar char="•"/>
            </a:pPr>
            <a:r>
              <a:rPr lang="en-GB" altLang="en-US" b="1" dirty="0">
                <a:solidFill>
                  <a:schemeClr val="tx1"/>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help </a:t>
            </a:r>
            <a:r>
              <a:rPr lang="en-GB" altLang="en-US" b="1" i="1" dirty="0" err="1">
                <a:solidFill>
                  <a:srgbClr val="333399"/>
                </a:solidFill>
                <a:latin typeface="Courier New" pitchFamily="49" charset="0"/>
                <a:cs typeface="Courier New" pitchFamily="49" charset="0"/>
              </a:rPr>
              <a:t>commandname</a:t>
            </a:r>
            <a:r>
              <a:rPr lang="en-GB" altLang="en-US" dirty="0">
                <a:solidFill>
                  <a:srgbClr val="000000"/>
                </a:solidFill>
              </a:rPr>
              <a:t> gives you help on a specific command.  </a:t>
            </a:r>
          </a:p>
          <a:p>
            <a:pPr eaLnBrk="1" hangingPunct="1">
              <a:spcBef>
                <a:spcPts val="800"/>
              </a:spcBef>
              <a:buClr>
                <a:srgbClr val="333399"/>
              </a:buClr>
              <a:buSzPct val="100000"/>
              <a:buFont typeface="Courier New" pitchFamily="49" charset="0"/>
              <a:buChar char="•"/>
            </a:pPr>
            <a:endParaRPr lang="en-GB" altLang="en-US" dirty="0">
              <a:solidFill>
                <a:srgbClr val="000000"/>
              </a:solidFill>
            </a:endParaRPr>
          </a:p>
          <a:p>
            <a:pPr eaLnBrk="1" hangingPunct="1">
              <a:spcBef>
                <a:spcPts val="800"/>
              </a:spcBef>
              <a:buClr>
                <a:srgbClr val="333399"/>
              </a:buClr>
              <a:buSzPct val="100000"/>
              <a:buFont typeface="Courier New" pitchFamily="49" charset="0"/>
              <a:buChar char="•"/>
            </a:pPr>
            <a:r>
              <a:rPr lang="en-GB" altLang="en-US" dirty="0">
                <a:solidFill>
                  <a:srgbClr val="000000"/>
                </a:solidFill>
              </a:rPr>
              <a:t>See also </a:t>
            </a:r>
            <a:r>
              <a:rPr lang="en-GB" altLang="en-US" b="1" dirty="0">
                <a:solidFill>
                  <a:schemeClr val="accent2"/>
                </a:solidFill>
                <a:latin typeface="Courier New" pitchFamily="49" charset="0"/>
              </a:rPr>
              <a:t>doc </a:t>
            </a:r>
            <a:r>
              <a:rPr lang="en-GB" altLang="en-US" dirty="0">
                <a:solidFill>
                  <a:srgbClr val="000000"/>
                </a:solidFill>
              </a:rPr>
              <a:t>and </a:t>
            </a:r>
            <a:r>
              <a:rPr lang="en-GB" altLang="en-US" b="1" dirty="0" err="1">
                <a:solidFill>
                  <a:schemeClr val="accent2"/>
                </a:solidFill>
                <a:latin typeface="Courier New" pitchFamily="49" charset="0"/>
              </a:rPr>
              <a:t>lookfor</a:t>
            </a:r>
            <a:endParaRPr lang="en-GB" altLang="en-US" b="1" dirty="0">
              <a:solidFill>
                <a:schemeClr val="accent2"/>
              </a:solidFill>
              <a:latin typeface="Courier New" pitchFamily="49" charset="0"/>
            </a:endParaRPr>
          </a:p>
          <a:p>
            <a:pPr eaLnBrk="1" hangingPunct="1">
              <a:spcBef>
                <a:spcPts val="800"/>
              </a:spcBef>
              <a:buClr>
                <a:srgbClr val="333399"/>
              </a:buClr>
              <a:buSzPct val="100000"/>
              <a:buFont typeface="Courier New" pitchFamily="49" charset="0"/>
              <a:buChar char="•"/>
            </a:pPr>
            <a:endParaRPr lang="en-GB" altLang="en-US" dirty="0">
              <a:solidFill>
                <a:schemeClr val="tx1"/>
              </a:solidFill>
              <a:latin typeface="+mn-lt"/>
            </a:endParaRPr>
          </a:p>
          <a:p>
            <a:pPr eaLnBrk="1" hangingPunct="1">
              <a:spcBef>
                <a:spcPts val="800"/>
              </a:spcBef>
              <a:buClr>
                <a:srgbClr val="333399"/>
              </a:buClr>
              <a:buSzPct val="100000"/>
              <a:buFont typeface="Courier New" pitchFamily="49" charset="0"/>
              <a:buChar char="•"/>
            </a:pPr>
            <a:r>
              <a:rPr lang="en-GB" altLang="en-US" dirty="0">
                <a:solidFill>
                  <a:schemeClr val="tx1"/>
                </a:solidFill>
                <a:latin typeface="+mn-lt"/>
              </a:rPr>
              <a:t>For additional help, see also the </a:t>
            </a:r>
            <a:r>
              <a:rPr lang="en-GB" altLang="en-US" dirty="0" err="1">
                <a:solidFill>
                  <a:schemeClr val="tx1"/>
                </a:solidFill>
                <a:latin typeface="+mn-lt"/>
              </a:rPr>
              <a:t>Mathworks</a:t>
            </a:r>
            <a:r>
              <a:rPr lang="en-GB" altLang="en-US" dirty="0">
                <a:solidFill>
                  <a:schemeClr val="tx1"/>
                </a:solidFill>
                <a:latin typeface="+mn-lt"/>
              </a:rPr>
              <a:t> forum and MATLAB </a:t>
            </a:r>
            <a:r>
              <a:rPr lang="en-GB" altLang="en-US" dirty="0" err="1">
                <a:solidFill>
                  <a:schemeClr val="tx1"/>
                </a:solidFill>
                <a:latin typeface="+mn-lt"/>
              </a:rPr>
              <a:t>Youtube</a:t>
            </a:r>
            <a:r>
              <a:rPr lang="en-GB" altLang="en-US" dirty="0">
                <a:solidFill>
                  <a:schemeClr val="tx1"/>
                </a:solidFill>
                <a:latin typeface="+mn-lt"/>
              </a:rPr>
              <a:t> channel</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926CDCDE-E11A-4536-B485-D818ACC05436}"/>
              </a:ext>
            </a:extLst>
          </p:cNvPr>
          <p:cNvSpPr>
            <a:spLocks noGrp="1" noChangeArrowheads="1"/>
          </p:cNvSpPr>
          <p:nvPr>
            <p:ph type="title"/>
          </p:nvPr>
        </p:nvSpPr>
        <p:spPr>
          <a:xfrm>
            <a:off x="0" y="0"/>
            <a:ext cx="9142413" cy="1266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Scalar vs. vector operations</a:t>
            </a:r>
          </a:p>
        </p:txBody>
      </p:sp>
      <p:sp>
        <p:nvSpPr>
          <p:cNvPr id="62467" name="Rectangle 3">
            <a:extLst>
              <a:ext uri="{FF2B5EF4-FFF2-40B4-BE49-F238E27FC236}">
                <a16:creationId xmlns:a16="http://schemas.microsoft.com/office/drawing/2014/main" id="{A82DE52F-DD05-4509-8022-0931C0AB3FDD}"/>
              </a:ext>
            </a:extLst>
          </p:cNvPr>
          <p:cNvSpPr>
            <a:spLocks noGrp="1" noChangeArrowheads="1"/>
          </p:cNvSpPr>
          <p:nvPr>
            <p:ph type="body" idx="1"/>
          </p:nvPr>
        </p:nvSpPr>
        <p:spPr>
          <a:xfrm>
            <a:off x="539552" y="1052736"/>
            <a:ext cx="8228013" cy="4524375"/>
          </a:xfrm>
        </p:spPr>
        <p:txBody>
          <a:bodyPr/>
          <a:lstStyle/>
          <a:p>
            <a:pPr>
              <a:lnSpc>
                <a:spcPct val="90000"/>
              </a:lnSpc>
            </a:pPr>
            <a:r>
              <a:rPr lang="en-GB" altLang="en-US" dirty="0"/>
              <a:t>If </a:t>
            </a:r>
            <a:r>
              <a:rPr lang="en-GB" altLang="en-US" b="1" dirty="0">
                <a:latin typeface="Courier New" panose="02070309020205020404" pitchFamily="49" charset="0"/>
              </a:rPr>
              <a:t>A</a:t>
            </a:r>
            <a:r>
              <a:rPr lang="en-GB" altLang="en-US" dirty="0"/>
              <a:t> is a matrix and </a:t>
            </a:r>
            <a:r>
              <a:rPr lang="en-GB" altLang="en-US" b="1" dirty="0">
                <a:latin typeface="Courier New" panose="02070309020205020404" pitchFamily="49" charset="0"/>
              </a:rPr>
              <a:t>s</a:t>
            </a:r>
            <a:r>
              <a:rPr lang="en-GB" altLang="en-US" dirty="0"/>
              <a:t> a scalar:</a:t>
            </a:r>
          </a:p>
          <a:p>
            <a:pPr lvl="1">
              <a:lnSpc>
                <a:spcPct val="90000"/>
              </a:lnSpc>
            </a:pPr>
            <a:r>
              <a:rPr lang="en-GB" altLang="en-US" b="1" dirty="0">
                <a:latin typeface="Courier New" panose="02070309020205020404" pitchFamily="49" charset="0"/>
              </a:rPr>
              <a:t>C = A*s</a:t>
            </a:r>
            <a:r>
              <a:rPr lang="en-GB" altLang="en-US" dirty="0"/>
              <a:t> or </a:t>
            </a:r>
            <a:r>
              <a:rPr lang="en-GB" altLang="en-US" b="1" dirty="0">
                <a:latin typeface="Courier New" panose="02070309020205020404" pitchFamily="49" charset="0"/>
              </a:rPr>
              <a:t>C = s*A</a:t>
            </a:r>
            <a:br>
              <a:rPr lang="en-GB" altLang="en-US" dirty="0"/>
            </a:br>
            <a:r>
              <a:rPr lang="en-GB" altLang="en-US" dirty="0"/>
              <a:t>multiplies each element of </a:t>
            </a:r>
            <a:r>
              <a:rPr lang="en-GB" altLang="en-US" b="1" dirty="0">
                <a:latin typeface="Courier New" panose="02070309020205020404" pitchFamily="49" charset="0"/>
              </a:rPr>
              <a:t>A</a:t>
            </a:r>
            <a:r>
              <a:rPr lang="en-GB" altLang="en-US" dirty="0"/>
              <a:t> by </a:t>
            </a:r>
            <a:r>
              <a:rPr lang="en-GB" altLang="en-US" b="1" dirty="0">
                <a:latin typeface="Courier New" panose="02070309020205020404" pitchFamily="49" charset="0"/>
              </a:rPr>
              <a:t>s</a:t>
            </a:r>
          </a:p>
          <a:p>
            <a:pPr lvl="1">
              <a:lnSpc>
                <a:spcPct val="90000"/>
              </a:lnSpc>
            </a:pPr>
            <a:r>
              <a:rPr lang="en-GB" altLang="en-US" b="1" dirty="0">
                <a:latin typeface="Courier New" panose="02070309020205020404" pitchFamily="49" charset="0"/>
              </a:rPr>
              <a:t>C = A+s</a:t>
            </a:r>
            <a:r>
              <a:rPr lang="en-GB" altLang="en-US" dirty="0"/>
              <a:t> or </a:t>
            </a:r>
            <a:r>
              <a:rPr lang="en-GB" altLang="en-US" b="1" dirty="0">
                <a:latin typeface="Courier New" panose="02070309020205020404" pitchFamily="49" charset="0"/>
              </a:rPr>
              <a:t>C = </a:t>
            </a:r>
            <a:r>
              <a:rPr lang="en-GB" altLang="en-US" b="1" dirty="0" err="1">
                <a:latin typeface="Courier New" panose="02070309020205020404" pitchFamily="49" charset="0"/>
              </a:rPr>
              <a:t>s+A</a:t>
            </a:r>
            <a:br>
              <a:rPr lang="en-GB" altLang="en-US" dirty="0"/>
            </a:br>
            <a:r>
              <a:rPr lang="en-GB" altLang="en-US" dirty="0"/>
              <a:t>adds </a:t>
            </a:r>
            <a:r>
              <a:rPr lang="en-GB" altLang="en-US" b="1" dirty="0">
                <a:latin typeface="Courier New" panose="02070309020205020404" pitchFamily="49" charset="0"/>
              </a:rPr>
              <a:t>s</a:t>
            </a:r>
            <a:r>
              <a:rPr lang="en-GB" altLang="en-US" dirty="0"/>
              <a:t> to each element of </a:t>
            </a:r>
            <a:r>
              <a:rPr lang="en-GB" altLang="en-US" b="1" dirty="0">
                <a:latin typeface="Courier New" panose="02070309020205020404" pitchFamily="49" charset="0"/>
              </a:rPr>
              <a:t>A</a:t>
            </a:r>
          </a:p>
          <a:p>
            <a:pPr lvl="1">
              <a:lnSpc>
                <a:spcPct val="90000"/>
              </a:lnSpc>
            </a:pPr>
            <a:r>
              <a:rPr lang="en-GB" altLang="en-US" b="1" dirty="0">
                <a:latin typeface="Courier New" panose="02070309020205020404" pitchFamily="49" charset="0"/>
              </a:rPr>
              <a:t>C = A-s</a:t>
            </a:r>
            <a:br>
              <a:rPr lang="en-GB" altLang="en-US" dirty="0"/>
            </a:br>
            <a:r>
              <a:rPr lang="en-GB" altLang="en-US" dirty="0"/>
              <a:t>subtracts </a:t>
            </a:r>
            <a:r>
              <a:rPr lang="en-GB" altLang="en-US" b="1" dirty="0">
                <a:latin typeface="Courier New" panose="02070309020205020404" pitchFamily="49" charset="0"/>
              </a:rPr>
              <a:t>s</a:t>
            </a:r>
            <a:r>
              <a:rPr lang="en-GB" altLang="en-US" dirty="0"/>
              <a:t> from each element of </a:t>
            </a:r>
            <a:r>
              <a:rPr lang="en-GB" altLang="en-US" b="1" dirty="0">
                <a:latin typeface="Courier New" panose="02070309020205020404" pitchFamily="49" charset="0"/>
              </a:rPr>
              <a:t>A</a:t>
            </a:r>
          </a:p>
          <a:p>
            <a:pPr lvl="1">
              <a:lnSpc>
                <a:spcPct val="90000"/>
              </a:lnSpc>
            </a:pPr>
            <a:r>
              <a:rPr lang="en-GB" altLang="en-US" b="1" dirty="0">
                <a:latin typeface="Courier New" panose="02070309020205020404" pitchFamily="49" charset="0"/>
              </a:rPr>
              <a:t>C = A/s</a:t>
            </a:r>
            <a:br>
              <a:rPr lang="en-GB" altLang="en-US" dirty="0"/>
            </a:br>
            <a:r>
              <a:rPr lang="en-GB" altLang="en-US" dirty="0"/>
              <a:t>divides each element of </a:t>
            </a:r>
            <a:r>
              <a:rPr lang="en-GB" altLang="en-US" b="1" dirty="0">
                <a:latin typeface="Courier New" panose="02070309020205020404" pitchFamily="49" charset="0"/>
              </a:rPr>
              <a:t>A</a:t>
            </a:r>
            <a:r>
              <a:rPr lang="en-GB" altLang="en-US" dirty="0"/>
              <a:t> by </a:t>
            </a:r>
            <a:r>
              <a:rPr lang="en-GB" altLang="en-US" b="1" dirty="0">
                <a:latin typeface="Courier New" panose="02070309020205020404" pitchFamily="49" charset="0"/>
              </a:rPr>
              <a:t>s</a:t>
            </a:r>
          </a:p>
          <a:p>
            <a:pPr>
              <a:lnSpc>
                <a:spcPct val="90000"/>
              </a:lnSpc>
            </a:pPr>
            <a:r>
              <a:rPr lang="en-GB" altLang="en-US" b="1" dirty="0">
                <a:latin typeface="Courier New" panose="02070309020205020404" pitchFamily="49" charset="0"/>
              </a:rPr>
              <a:t>C</a:t>
            </a:r>
            <a:r>
              <a:rPr lang="en-GB" altLang="en-US" dirty="0"/>
              <a:t> has the same size of </a:t>
            </a:r>
            <a:r>
              <a:rPr lang="en-GB" altLang="en-US" b="1" dirty="0">
                <a:latin typeface="Courier New" panose="02070309020205020404" pitchFamily="49" charset="0"/>
              </a:rPr>
              <a:t>A</a:t>
            </a:r>
          </a:p>
        </p:txBody>
      </p:sp>
      <p:sp>
        <p:nvSpPr>
          <p:cNvPr id="62468" name="Footer Placeholder 1">
            <a:extLst>
              <a:ext uri="{FF2B5EF4-FFF2-40B4-BE49-F238E27FC236}">
                <a16:creationId xmlns:a16="http://schemas.microsoft.com/office/drawing/2014/main" id="{AD2D23B0-A423-41D2-8CCC-7AD6B8399F81}"/>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62469" name="Slide Number Placeholder 2">
            <a:extLst>
              <a:ext uri="{FF2B5EF4-FFF2-40B4-BE49-F238E27FC236}">
                <a16:creationId xmlns:a16="http://schemas.microsoft.com/office/drawing/2014/main" id="{7F3FCA17-2D32-475A-AB1B-C70E12CCB1D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110</a:t>
            </a:fld>
            <a:endParaRPr lang="en-GB" altLang="en-US" sz="1400"/>
          </a:p>
        </p:txBody>
      </p:sp>
    </p:spTree>
  </p:cSld>
  <p:clrMapOvr>
    <a:masterClrMapping/>
  </p:clrMapOvr>
  <p:transition spd="med" advClick="0"/>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55E8773E-8FA7-4F68-953D-E18F18C66E83}"/>
              </a:ext>
            </a:extLst>
          </p:cNvPr>
          <p:cNvSpPr>
            <a:spLocks noGrp="1" noChangeArrowheads="1"/>
          </p:cNvSpPr>
          <p:nvPr>
            <p:ph type="title"/>
          </p:nvPr>
        </p:nvSpPr>
        <p:spPr>
          <a:xfrm>
            <a:off x="892736" y="57895"/>
            <a:ext cx="7450138" cy="83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Element-wise operators</a:t>
            </a:r>
          </a:p>
        </p:txBody>
      </p:sp>
      <p:sp>
        <p:nvSpPr>
          <p:cNvPr id="63491" name="Rectangle 3">
            <a:extLst>
              <a:ext uri="{FF2B5EF4-FFF2-40B4-BE49-F238E27FC236}">
                <a16:creationId xmlns:a16="http://schemas.microsoft.com/office/drawing/2014/main" id="{783E946B-0D46-4536-8A3E-52364944B94A}"/>
              </a:ext>
            </a:extLst>
          </p:cNvPr>
          <p:cNvSpPr>
            <a:spLocks noGrp="1" noChangeArrowheads="1"/>
          </p:cNvSpPr>
          <p:nvPr>
            <p:ph type="body" idx="1"/>
          </p:nvPr>
        </p:nvSpPr>
        <p:spPr>
          <a:xfrm>
            <a:off x="434798" y="1124744"/>
            <a:ext cx="8228013" cy="4524375"/>
          </a:xfrm>
        </p:spPr>
        <p:txBody>
          <a:bodyPr/>
          <a:lstStyle/>
          <a:p>
            <a:r>
              <a:rPr lang="en-GB" altLang="en-US" dirty="0"/>
              <a:t>Special operators act element by element on arrays</a:t>
            </a:r>
          </a:p>
          <a:p>
            <a:pPr lvl="1"/>
            <a:r>
              <a:rPr lang="en-GB" altLang="en-US" b="1" dirty="0">
                <a:latin typeface="Courier New" panose="02070309020205020404" pitchFamily="49" charset="0"/>
              </a:rPr>
              <a:t>.*</a:t>
            </a:r>
            <a:r>
              <a:rPr lang="en-GB" altLang="en-US" dirty="0"/>
              <a:t> element-wise multiplication between two arrays of the same size</a:t>
            </a:r>
          </a:p>
          <a:p>
            <a:pPr lvl="1"/>
            <a:r>
              <a:rPr lang="en-GB" altLang="en-US" b="1" dirty="0">
                <a:latin typeface="Courier New" panose="02070309020205020404" pitchFamily="49" charset="0"/>
              </a:rPr>
              <a:t>./</a:t>
            </a:r>
            <a:r>
              <a:rPr lang="en-GB" altLang="en-US" dirty="0"/>
              <a:t> element-wise division between two arrays of the same size</a:t>
            </a:r>
          </a:p>
          <a:p>
            <a:pPr lvl="1"/>
            <a:r>
              <a:rPr lang="en-GB" altLang="en-US" b="1" dirty="0">
                <a:latin typeface="Courier New" panose="02070309020205020404" pitchFamily="49" charset="0"/>
              </a:rPr>
              <a:t>.^</a:t>
            </a:r>
            <a:r>
              <a:rPr lang="en-GB" altLang="en-US" dirty="0"/>
              <a:t> element-wise power: all the elements are raised to the power</a:t>
            </a:r>
          </a:p>
        </p:txBody>
      </p:sp>
      <p:sp>
        <p:nvSpPr>
          <p:cNvPr id="63492" name="Footer Placeholder 1">
            <a:extLst>
              <a:ext uri="{FF2B5EF4-FFF2-40B4-BE49-F238E27FC236}">
                <a16:creationId xmlns:a16="http://schemas.microsoft.com/office/drawing/2014/main" id="{AAAB0AD6-1CAD-410C-8FDD-D7A51D698A13}"/>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63493" name="Slide Number Placeholder 2">
            <a:extLst>
              <a:ext uri="{FF2B5EF4-FFF2-40B4-BE49-F238E27FC236}">
                <a16:creationId xmlns:a16="http://schemas.microsoft.com/office/drawing/2014/main" id="{B83E67FF-2476-4926-9FC9-F664AF579500}"/>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111</a:t>
            </a:fld>
            <a:endParaRPr lang="en-GB" altLang="en-US" sz="1400"/>
          </a:p>
        </p:txBody>
      </p:sp>
    </p:spTree>
  </p:cSld>
  <p:clrMapOvr>
    <a:masterClrMapping/>
  </p:clrMapOvr>
  <p:transition spd="med" advClick="0"/>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a16="http://schemas.microsoft.com/office/drawing/2014/main" id="{4CBB4B8A-4997-4A40-943C-A69DE0CC7859}"/>
              </a:ext>
            </a:extLst>
          </p:cNvPr>
          <p:cNvSpPr>
            <a:spLocks noGrp="1" noChangeArrowheads="1"/>
          </p:cNvSpPr>
          <p:nvPr>
            <p:ph type="title"/>
          </p:nvPr>
        </p:nvSpPr>
        <p:spPr>
          <a:xfrm>
            <a:off x="0" y="1"/>
            <a:ext cx="9142413" cy="83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Element-wise operators</a:t>
            </a:r>
          </a:p>
        </p:txBody>
      </p:sp>
      <p:sp>
        <p:nvSpPr>
          <p:cNvPr id="64515" name="Rectangle 3">
            <a:extLst>
              <a:ext uri="{FF2B5EF4-FFF2-40B4-BE49-F238E27FC236}">
                <a16:creationId xmlns:a16="http://schemas.microsoft.com/office/drawing/2014/main" id="{9F8AC6AB-3F5E-4026-9A4A-533D97CEA57A}"/>
              </a:ext>
            </a:extLst>
          </p:cNvPr>
          <p:cNvSpPr>
            <a:spLocks noGrp="1" noChangeArrowheads="1"/>
          </p:cNvSpPr>
          <p:nvPr>
            <p:ph type="body" idx="1"/>
          </p:nvPr>
        </p:nvSpPr>
        <p:spPr/>
        <p:txBody>
          <a:bodyPr/>
          <a:lstStyle/>
          <a:p>
            <a:pPr algn="ctr">
              <a:buFontTx/>
              <a:buNone/>
            </a:pPr>
            <a:r>
              <a:rPr lang="en-GB" altLang="en-US" dirty="0"/>
              <a:t>Note the difference</a:t>
            </a:r>
          </a:p>
        </p:txBody>
      </p:sp>
      <p:sp>
        <p:nvSpPr>
          <p:cNvPr id="64516" name="Text Box 7">
            <a:extLst>
              <a:ext uri="{FF2B5EF4-FFF2-40B4-BE49-F238E27FC236}">
                <a16:creationId xmlns:a16="http://schemas.microsoft.com/office/drawing/2014/main" id="{3E6E22A0-82C7-4FF1-A2B4-D3D929C00AF0}"/>
              </a:ext>
            </a:extLst>
          </p:cNvPr>
          <p:cNvSpPr txBox="1">
            <a:spLocks noChangeArrowheads="1"/>
          </p:cNvSpPr>
          <p:nvPr/>
        </p:nvSpPr>
        <p:spPr bwMode="auto">
          <a:xfrm>
            <a:off x="684213" y="2565400"/>
            <a:ext cx="3816350"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A=[1,2;3,4];</a:t>
            </a:r>
          </a:p>
          <a:p>
            <a:pPr eaLnBrk="1" hangingPunct="1">
              <a:buFontTx/>
              <a:buNone/>
            </a:pPr>
            <a:r>
              <a:rPr lang="fr-FR" altLang="en-US" sz="2000" b="1">
                <a:latin typeface="Courier New" panose="02070309020205020404" pitchFamily="49" charset="0"/>
                <a:cs typeface="Courier New" panose="02070309020205020404" pitchFamily="49" charset="0"/>
              </a:rPr>
              <a:t>&gt;&gt; B=[-1,3;0,2];</a:t>
            </a: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r>
              <a:rPr lang="fr-FR" altLang="en-US" sz="2000" b="1">
                <a:latin typeface="Courier New" panose="02070309020205020404" pitchFamily="49" charset="0"/>
                <a:cs typeface="Courier New" panose="02070309020205020404" pitchFamily="49" charset="0"/>
              </a:rPr>
              <a:t>&gt;&gt; a = 1:3;</a:t>
            </a:r>
          </a:p>
          <a:p>
            <a:pPr eaLnBrk="1" hangingPunct="1">
              <a:buFontTx/>
              <a:buNone/>
            </a:pPr>
            <a:r>
              <a:rPr lang="fr-FR" altLang="en-US" sz="2000" b="1">
                <a:latin typeface="Courier New" panose="02070309020205020404" pitchFamily="49" charset="0"/>
                <a:cs typeface="Courier New" panose="02070309020205020404" pitchFamily="49" charset="0"/>
              </a:rPr>
              <a:t>&gt;&gt; b = (4:6)';</a:t>
            </a:r>
          </a:p>
        </p:txBody>
      </p:sp>
      <p:sp>
        <p:nvSpPr>
          <p:cNvPr id="64517" name="Text Box 7">
            <a:extLst>
              <a:ext uri="{FF2B5EF4-FFF2-40B4-BE49-F238E27FC236}">
                <a16:creationId xmlns:a16="http://schemas.microsoft.com/office/drawing/2014/main" id="{6B213B0A-C04B-4285-BB63-6B6953A45AEB}"/>
              </a:ext>
            </a:extLst>
          </p:cNvPr>
          <p:cNvSpPr txBox="1">
            <a:spLocks noChangeArrowheads="1"/>
          </p:cNvSpPr>
          <p:nvPr/>
        </p:nvSpPr>
        <p:spPr bwMode="auto">
          <a:xfrm>
            <a:off x="5219700" y="2565400"/>
            <a:ext cx="3313113" cy="258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A*B</a:t>
            </a:r>
          </a:p>
          <a:p>
            <a:pPr eaLnBrk="1" hangingPunct="1">
              <a:buFontTx/>
              <a:buNone/>
            </a:pPr>
            <a:r>
              <a:rPr lang="fr-FR" altLang="en-US" sz="2000" b="1">
                <a:latin typeface="Courier New" panose="02070309020205020404" pitchFamily="49" charset="0"/>
                <a:cs typeface="Courier New" panose="02070309020205020404" pitchFamily="49" charset="0"/>
              </a:rPr>
              <a:t>&gt;&gt; A.*B</a:t>
            </a: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r>
              <a:rPr lang="fr-FR" altLang="en-US" sz="2000" b="1">
                <a:latin typeface="Courier New" panose="02070309020205020404" pitchFamily="49" charset="0"/>
                <a:cs typeface="Courier New" panose="02070309020205020404" pitchFamily="49" charset="0"/>
              </a:rPr>
              <a:t>&gt;&gt; a*b</a:t>
            </a:r>
          </a:p>
          <a:p>
            <a:pPr eaLnBrk="1" hangingPunct="1">
              <a:buFontTx/>
              <a:buNone/>
            </a:pPr>
            <a:r>
              <a:rPr lang="fr-FR" altLang="en-US" sz="2000" b="1">
                <a:latin typeface="Courier New" panose="02070309020205020404" pitchFamily="49" charset="0"/>
                <a:cs typeface="Courier New" panose="02070309020205020404" pitchFamily="49" charset="0"/>
              </a:rPr>
              <a:t>&gt;&gt; a.*b</a:t>
            </a:r>
          </a:p>
        </p:txBody>
      </p:sp>
      <p:sp>
        <p:nvSpPr>
          <p:cNvPr id="64518" name="AutoShape 6">
            <a:extLst>
              <a:ext uri="{FF2B5EF4-FFF2-40B4-BE49-F238E27FC236}">
                <a16:creationId xmlns:a16="http://schemas.microsoft.com/office/drawing/2014/main" id="{3A317F8E-1AA0-43C8-935F-23EC8B986916}"/>
              </a:ext>
            </a:extLst>
          </p:cNvPr>
          <p:cNvSpPr>
            <a:spLocks noChangeArrowheads="1"/>
          </p:cNvSpPr>
          <p:nvPr/>
        </p:nvSpPr>
        <p:spPr bwMode="auto">
          <a:xfrm>
            <a:off x="3735517" y="2583463"/>
            <a:ext cx="936625" cy="360363"/>
          </a:xfrm>
          <a:prstGeom prst="rightArrow">
            <a:avLst>
              <a:gd name="adj1" fmla="val 50000"/>
              <a:gd name="adj2" fmla="val 6497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64519" name="AutoShape 7">
            <a:extLst>
              <a:ext uri="{FF2B5EF4-FFF2-40B4-BE49-F238E27FC236}">
                <a16:creationId xmlns:a16="http://schemas.microsoft.com/office/drawing/2014/main" id="{3C7BEDCD-7679-447F-8547-670957D5B11D}"/>
              </a:ext>
            </a:extLst>
          </p:cNvPr>
          <p:cNvSpPr>
            <a:spLocks noChangeArrowheads="1"/>
          </p:cNvSpPr>
          <p:nvPr/>
        </p:nvSpPr>
        <p:spPr bwMode="auto">
          <a:xfrm>
            <a:off x="3735517" y="4383688"/>
            <a:ext cx="936625" cy="360363"/>
          </a:xfrm>
          <a:prstGeom prst="rightArrow">
            <a:avLst>
              <a:gd name="adj1" fmla="val 50000"/>
              <a:gd name="adj2" fmla="val 64978"/>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64520" name="Footer Placeholder 1">
            <a:extLst>
              <a:ext uri="{FF2B5EF4-FFF2-40B4-BE49-F238E27FC236}">
                <a16:creationId xmlns:a16="http://schemas.microsoft.com/office/drawing/2014/main" id="{873B6913-A3C1-437F-94DD-C60C8C345FCB}"/>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64521" name="Slide Number Placeholder 2">
            <a:extLst>
              <a:ext uri="{FF2B5EF4-FFF2-40B4-BE49-F238E27FC236}">
                <a16:creationId xmlns:a16="http://schemas.microsoft.com/office/drawing/2014/main" id="{DDE554A1-3193-4117-A251-8C2C074E4B9A}"/>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112</a:t>
            </a:fld>
            <a:endParaRPr lang="en-GB" altLang="en-US" sz="1400"/>
          </a:p>
        </p:txBody>
      </p:sp>
    </p:spTree>
  </p:cSld>
  <p:clrMapOvr>
    <a:masterClrMapping/>
  </p:clrMapOvr>
  <p:transition spd="med" advClick="0"/>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9EE3B9AE-BEFA-45C2-B966-8F44530C7D68}"/>
              </a:ext>
            </a:extLst>
          </p:cNvPr>
          <p:cNvSpPr>
            <a:spLocks noGrp="1" noChangeArrowheads="1"/>
          </p:cNvSpPr>
          <p:nvPr>
            <p:ph type="title"/>
          </p:nvPr>
        </p:nvSpPr>
        <p:spPr>
          <a:xfrm>
            <a:off x="0" y="-30007"/>
            <a:ext cx="9144000" cy="794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Minimum and maximum</a:t>
            </a:r>
          </a:p>
        </p:txBody>
      </p:sp>
      <p:sp>
        <p:nvSpPr>
          <p:cNvPr id="35843" name="Rectangle 3">
            <a:extLst>
              <a:ext uri="{FF2B5EF4-FFF2-40B4-BE49-F238E27FC236}">
                <a16:creationId xmlns:a16="http://schemas.microsoft.com/office/drawing/2014/main" id="{F37B8005-D3C8-4076-BBCA-AF60939931A6}"/>
              </a:ext>
            </a:extLst>
          </p:cNvPr>
          <p:cNvSpPr>
            <a:spLocks noGrp="1" noChangeArrowheads="1"/>
          </p:cNvSpPr>
          <p:nvPr>
            <p:ph type="body" idx="1"/>
          </p:nvPr>
        </p:nvSpPr>
        <p:spPr>
          <a:xfrm>
            <a:off x="457200" y="981075"/>
            <a:ext cx="8229600" cy="4525963"/>
          </a:xfrm>
        </p:spPr>
        <p:txBody>
          <a:bodyPr/>
          <a:lstStyle/>
          <a:p>
            <a:pPr>
              <a:lnSpc>
                <a:spcPct val="90000"/>
              </a:lnSpc>
            </a:pPr>
            <a:r>
              <a:rPr lang="en-GB" altLang="en-US" b="1" dirty="0">
                <a:latin typeface="Courier New" panose="02070309020205020404" pitchFamily="49" charset="0"/>
              </a:rPr>
              <a:t>min(x)</a:t>
            </a:r>
            <a:r>
              <a:rPr lang="en-GB" altLang="en-US" dirty="0"/>
              <a:t> returns the smallest element in </a:t>
            </a:r>
            <a:r>
              <a:rPr lang="en-GB" altLang="en-US" b="1" dirty="0">
                <a:latin typeface="Courier New" panose="02070309020205020404" pitchFamily="49" charset="0"/>
              </a:rPr>
              <a:t>x</a:t>
            </a:r>
          </a:p>
          <a:p>
            <a:pPr>
              <a:lnSpc>
                <a:spcPct val="90000"/>
              </a:lnSpc>
            </a:pPr>
            <a:r>
              <a:rPr lang="en-US" altLang="en-US" b="1" dirty="0">
                <a:latin typeface="Courier New" panose="02070309020205020404" pitchFamily="49" charset="0"/>
              </a:rPr>
              <a:t>min(x, y)</a:t>
            </a:r>
            <a:r>
              <a:rPr lang="en-US" altLang="en-US" dirty="0"/>
              <a:t> returns an array of the same size as </a:t>
            </a:r>
            <a:r>
              <a:rPr lang="en-US" altLang="en-US" b="1" dirty="0">
                <a:latin typeface="Courier New" panose="02070309020205020404" pitchFamily="49" charset="0"/>
              </a:rPr>
              <a:t>x</a:t>
            </a:r>
            <a:r>
              <a:rPr lang="en-US" altLang="en-US" dirty="0"/>
              <a:t> and </a:t>
            </a:r>
            <a:r>
              <a:rPr lang="en-US" altLang="en-US" b="1" dirty="0">
                <a:latin typeface="Courier New" panose="02070309020205020404" pitchFamily="49" charset="0"/>
              </a:rPr>
              <a:t>y</a:t>
            </a:r>
            <a:r>
              <a:rPr lang="en-US" altLang="en-US" dirty="0"/>
              <a:t> with the smallest elements taken from </a:t>
            </a:r>
            <a:r>
              <a:rPr lang="en-US" altLang="en-US" b="1" dirty="0">
                <a:latin typeface="Courier New" panose="02070309020205020404" pitchFamily="49" charset="0"/>
              </a:rPr>
              <a:t>x</a:t>
            </a:r>
            <a:r>
              <a:rPr lang="en-US" altLang="en-US" dirty="0"/>
              <a:t> or </a:t>
            </a:r>
            <a:r>
              <a:rPr lang="en-US" altLang="en-US" b="1" dirty="0">
                <a:latin typeface="Courier New" panose="02070309020205020404" pitchFamily="49" charset="0"/>
              </a:rPr>
              <a:t>y</a:t>
            </a:r>
            <a:r>
              <a:rPr lang="en-US" altLang="en-US" dirty="0"/>
              <a:t>. Either can be scalar.</a:t>
            </a:r>
            <a:endParaRPr lang="en-US" altLang="en-US" b="1" dirty="0">
              <a:latin typeface="Courier New" panose="02070309020205020404" pitchFamily="49" charset="0"/>
            </a:endParaRPr>
          </a:p>
          <a:p>
            <a:pPr>
              <a:lnSpc>
                <a:spcPct val="90000"/>
              </a:lnSpc>
            </a:pPr>
            <a:r>
              <a:rPr lang="en-US" altLang="en-US" b="1" dirty="0">
                <a:latin typeface="Courier New" panose="02070309020205020404" pitchFamily="49" charset="0"/>
              </a:rPr>
              <a:t>min(X, [], d)</a:t>
            </a:r>
            <a:r>
              <a:rPr lang="en-US" altLang="en-US" dirty="0"/>
              <a:t> operates along dimension </a:t>
            </a:r>
            <a:r>
              <a:rPr lang="en-US" altLang="en-US" b="1" dirty="0">
                <a:latin typeface="Courier New" panose="02070309020205020404" pitchFamily="49" charset="0"/>
              </a:rPr>
              <a:t>d</a:t>
            </a:r>
          </a:p>
          <a:p>
            <a:pPr>
              <a:lnSpc>
                <a:spcPct val="90000"/>
              </a:lnSpc>
            </a:pPr>
            <a:r>
              <a:rPr lang="en-GB" altLang="en-US" b="1" dirty="0">
                <a:latin typeface="Courier New" panose="02070309020205020404" pitchFamily="49" charset="0"/>
              </a:rPr>
              <a:t>[Y, I] = min(X)</a:t>
            </a:r>
            <a:r>
              <a:rPr lang="en-GB" altLang="en-US" dirty="0"/>
              <a:t> returns also the indices</a:t>
            </a:r>
          </a:p>
          <a:p>
            <a:pPr>
              <a:lnSpc>
                <a:spcPct val="90000"/>
              </a:lnSpc>
            </a:pPr>
            <a:r>
              <a:rPr lang="en-GB" altLang="en-US" dirty="0"/>
              <a:t>Same applies for </a:t>
            </a:r>
            <a:r>
              <a:rPr lang="en-GB" altLang="en-US" b="1" dirty="0">
                <a:latin typeface="Courier New" panose="02070309020205020404" pitchFamily="49" charset="0"/>
              </a:rPr>
              <a:t>max</a:t>
            </a:r>
          </a:p>
        </p:txBody>
      </p:sp>
      <p:sp>
        <p:nvSpPr>
          <p:cNvPr id="35844" name="Footer Placeholder 1">
            <a:extLst>
              <a:ext uri="{FF2B5EF4-FFF2-40B4-BE49-F238E27FC236}">
                <a16:creationId xmlns:a16="http://schemas.microsoft.com/office/drawing/2014/main" id="{B2478E00-FBBA-47EE-9102-1D63AC730BEF}"/>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r>
              <a:rPr lang="en-GB"/>
              <a:t>Introduction to MATLAB</a:t>
            </a:r>
            <a:endParaRPr lang="en-GB" altLang="en-US"/>
          </a:p>
        </p:txBody>
      </p:sp>
      <p:sp>
        <p:nvSpPr>
          <p:cNvPr id="35845" name="Slide Number Placeholder 2">
            <a:extLst>
              <a:ext uri="{FF2B5EF4-FFF2-40B4-BE49-F238E27FC236}">
                <a16:creationId xmlns:a16="http://schemas.microsoft.com/office/drawing/2014/main" id="{4F3DDDB8-B474-47A7-A0BC-DFA17DF80E2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fld id="{0970AFD7-FA48-48AA-867D-9EB1745631ED}" type="slidenum">
              <a:rPr lang="en-GB" altLang="en-US" smtClean="0"/>
              <a:pPr>
                <a:spcBef>
                  <a:spcPct val="0"/>
                </a:spcBef>
                <a:buFontTx/>
                <a:buNone/>
              </a:pPr>
              <a:t>113</a:t>
            </a:fld>
            <a:endParaRPr lang="en-GB" altLang="en-US"/>
          </a:p>
        </p:txBody>
      </p:sp>
    </p:spTree>
  </p:cSld>
  <p:clrMapOvr>
    <a:masterClrMapping/>
  </p:clrMapOvr>
  <p:transition spd="med" advClick="0"/>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E94D8C1F-2330-4C32-B33D-F4CC4466DBAD}"/>
              </a:ext>
            </a:extLst>
          </p:cNvPr>
          <p:cNvSpPr>
            <a:spLocks noGrp="1" noChangeArrowheads="1"/>
          </p:cNvSpPr>
          <p:nvPr>
            <p:ph type="title"/>
          </p:nvPr>
        </p:nvSpPr>
        <p:spPr>
          <a:xfrm>
            <a:off x="0" y="1"/>
            <a:ext cx="9142413" cy="6206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Sort</a:t>
            </a:r>
          </a:p>
        </p:txBody>
      </p:sp>
      <p:sp>
        <p:nvSpPr>
          <p:cNvPr id="33795" name="Rectangle 3">
            <a:extLst>
              <a:ext uri="{FF2B5EF4-FFF2-40B4-BE49-F238E27FC236}">
                <a16:creationId xmlns:a16="http://schemas.microsoft.com/office/drawing/2014/main" id="{8AB10B11-5514-41D2-8113-B36A9AF8B3FC}"/>
              </a:ext>
            </a:extLst>
          </p:cNvPr>
          <p:cNvSpPr>
            <a:spLocks noGrp="1" noChangeArrowheads="1"/>
          </p:cNvSpPr>
          <p:nvPr>
            <p:ph type="body" idx="1"/>
          </p:nvPr>
        </p:nvSpPr>
        <p:spPr>
          <a:xfrm>
            <a:off x="457200" y="871538"/>
            <a:ext cx="8229600" cy="4525962"/>
          </a:xfrm>
        </p:spPr>
        <p:txBody>
          <a:bodyPr/>
          <a:lstStyle/>
          <a:p>
            <a:r>
              <a:rPr lang="en-GB" altLang="en-US" sz="2400" b="1" dirty="0">
                <a:latin typeface="Courier New" panose="02070309020205020404" pitchFamily="49" charset="0"/>
              </a:rPr>
              <a:t>sort</a:t>
            </a:r>
            <a:r>
              <a:rPr lang="en-GB" altLang="en-US" sz="2400" dirty="0"/>
              <a:t> is used to sort vector or matrices</a:t>
            </a:r>
          </a:p>
          <a:p>
            <a:r>
              <a:rPr lang="en-GB" altLang="en-US" sz="2400" b="1" dirty="0">
                <a:latin typeface="Courier New" panose="02070309020205020404" pitchFamily="49" charset="0"/>
              </a:rPr>
              <a:t>sort(x)</a:t>
            </a:r>
            <a:r>
              <a:rPr lang="en-GB" altLang="en-US" sz="2400" dirty="0"/>
              <a:t> sorts a vector </a:t>
            </a:r>
            <a:r>
              <a:rPr lang="en-GB" altLang="en-US" sz="2400" b="1" dirty="0">
                <a:latin typeface="Courier New" panose="02070309020205020404" pitchFamily="49" charset="0"/>
              </a:rPr>
              <a:t>x</a:t>
            </a:r>
            <a:r>
              <a:rPr lang="en-GB" altLang="en-US" sz="2400" dirty="0"/>
              <a:t> in ascending order</a:t>
            </a:r>
          </a:p>
          <a:p>
            <a:endParaRPr lang="en-GB" altLang="en-US" sz="2400" dirty="0"/>
          </a:p>
          <a:p>
            <a:endParaRPr lang="en-GB" altLang="en-US" sz="2400" dirty="0"/>
          </a:p>
          <a:p>
            <a:r>
              <a:rPr lang="en-GB" altLang="en-US" sz="2400" b="1" dirty="0">
                <a:latin typeface="Courier New" panose="02070309020205020404" pitchFamily="49" charset="0"/>
              </a:rPr>
              <a:t>sort(A, n)</a:t>
            </a:r>
            <a:r>
              <a:rPr lang="en-GB" altLang="en-US" sz="2400" dirty="0"/>
              <a:t> sorts </a:t>
            </a:r>
            <a:r>
              <a:rPr lang="en-GB" altLang="en-US" sz="2400" b="1" dirty="0">
                <a:latin typeface="Courier New" panose="02070309020205020404" pitchFamily="49" charset="0"/>
              </a:rPr>
              <a:t>A</a:t>
            </a:r>
            <a:r>
              <a:rPr lang="en-GB" altLang="en-US" sz="2400" dirty="0"/>
              <a:t> along dimension </a:t>
            </a:r>
            <a:r>
              <a:rPr lang="en-GB" altLang="en-US" sz="2400" b="1" dirty="0">
                <a:latin typeface="Courier New" panose="02070309020205020404" pitchFamily="49" charset="0"/>
              </a:rPr>
              <a:t>n</a:t>
            </a:r>
          </a:p>
          <a:p>
            <a:r>
              <a:rPr lang="en-GB" altLang="en-US" sz="2400" b="1" dirty="0">
                <a:latin typeface="Courier New" panose="02070309020205020404" pitchFamily="49" charset="0"/>
              </a:rPr>
              <a:t>[y, </a:t>
            </a:r>
            <a:r>
              <a:rPr lang="en-GB" altLang="en-US" sz="2400" b="1" dirty="0" err="1">
                <a:latin typeface="Courier New" panose="02070309020205020404" pitchFamily="49" charset="0"/>
              </a:rPr>
              <a:t>i</a:t>
            </a:r>
            <a:r>
              <a:rPr lang="en-GB" altLang="en-US" sz="2400" b="1" dirty="0">
                <a:latin typeface="Courier New" panose="02070309020205020404" pitchFamily="49" charset="0"/>
              </a:rPr>
              <a:t>] = sort(x, …)</a:t>
            </a:r>
            <a:r>
              <a:rPr lang="en-GB" altLang="en-US" sz="2400" dirty="0"/>
              <a:t> also returns an index vector </a:t>
            </a:r>
            <a:r>
              <a:rPr lang="en-GB" altLang="en-US" sz="2400" b="1" dirty="0" err="1">
                <a:latin typeface="Courier New" panose="02070309020205020404" pitchFamily="49" charset="0"/>
              </a:rPr>
              <a:t>i</a:t>
            </a:r>
            <a:r>
              <a:rPr lang="en-GB" altLang="en-US" sz="2400" dirty="0"/>
              <a:t>, useful to sort other vectors accordingly:</a:t>
            </a:r>
          </a:p>
          <a:p>
            <a:endParaRPr lang="en-GB" altLang="en-US" sz="2400" dirty="0"/>
          </a:p>
          <a:p>
            <a:endParaRPr lang="en-GB" altLang="en-US" sz="2400" dirty="0"/>
          </a:p>
          <a:p>
            <a:endParaRPr lang="en-GB" altLang="en-US" sz="1800" dirty="0"/>
          </a:p>
          <a:p>
            <a:r>
              <a:rPr lang="en-GB" altLang="en-US" sz="2400" dirty="0"/>
              <a:t>Try  </a:t>
            </a:r>
            <a:r>
              <a:rPr lang="en-GB" altLang="en-US" sz="2100" b="1" dirty="0">
                <a:latin typeface="Courier New" panose="02070309020205020404" pitchFamily="49" charset="0"/>
              </a:rPr>
              <a:t>sort(..., ‘descending’)</a:t>
            </a:r>
          </a:p>
        </p:txBody>
      </p:sp>
      <p:sp>
        <p:nvSpPr>
          <p:cNvPr id="33796" name="Text Box 7">
            <a:extLst>
              <a:ext uri="{FF2B5EF4-FFF2-40B4-BE49-F238E27FC236}">
                <a16:creationId xmlns:a16="http://schemas.microsoft.com/office/drawing/2014/main" id="{1296F360-02FF-4D2A-9C16-6447A35BA2CB}"/>
              </a:ext>
            </a:extLst>
          </p:cNvPr>
          <p:cNvSpPr txBox="1">
            <a:spLocks noChangeArrowheads="1"/>
          </p:cNvSpPr>
          <p:nvPr/>
        </p:nvSpPr>
        <p:spPr bwMode="auto">
          <a:xfrm>
            <a:off x="1476375" y="4140200"/>
            <a:ext cx="3311525" cy="762000"/>
          </a:xfrm>
          <a:prstGeom prst="rect">
            <a:avLst/>
          </a:prstGeom>
          <a:solidFill>
            <a:srgbClr val="DDDDD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[x1s, i] = sort(x1);</a:t>
            </a:r>
          </a:p>
          <a:p>
            <a:pPr eaLnBrk="1" hangingPunct="1">
              <a:buFontTx/>
              <a:buNone/>
            </a:pPr>
            <a:r>
              <a:rPr lang="en-GB" altLang="en-US" sz="2000" b="1">
                <a:latin typeface="Courier New" panose="02070309020205020404" pitchFamily="49" charset="0"/>
                <a:cs typeface="Courier New" panose="02070309020205020404" pitchFamily="49" charset="0"/>
              </a:rPr>
              <a:t>x2s = x2(i);</a:t>
            </a:r>
          </a:p>
        </p:txBody>
      </p:sp>
      <p:sp>
        <p:nvSpPr>
          <p:cNvPr id="33797" name="Text Box 5">
            <a:extLst>
              <a:ext uri="{FF2B5EF4-FFF2-40B4-BE49-F238E27FC236}">
                <a16:creationId xmlns:a16="http://schemas.microsoft.com/office/drawing/2014/main" id="{563C9C55-C8DE-4CA0-B5D3-7900EDF6BBE9}"/>
              </a:ext>
            </a:extLst>
          </p:cNvPr>
          <p:cNvSpPr txBox="1">
            <a:spLocks noChangeArrowheads="1"/>
          </p:cNvSpPr>
          <p:nvPr/>
        </p:nvSpPr>
        <p:spPr bwMode="auto">
          <a:xfrm>
            <a:off x="5292080" y="4140200"/>
            <a:ext cx="3095625" cy="1474788"/>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b="1" dirty="0">
                <a:latin typeface="Courier New" panose="02070309020205020404" pitchFamily="49" charset="0"/>
              </a:rPr>
              <a:t>x1s</a:t>
            </a:r>
            <a:r>
              <a:rPr lang="en-GB" altLang="en-US" sz="1800" dirty="0"/>
              <a:t> is sorted in ascending order, </a:t>
            </a:r>
            <a:r>
              <a:rPr lang="en-GB" altLang="en-US" sz="1800" b="1" dirty="0">
                <a:latin typeface="Courier New" panose="02070309020205020404" pitchFamily="49" charset="0"/>
              </a:rPr>
              <a:t>x2s</a:t>
            </a:r>
            <a:r>
              <a:rPr lang="en-GB" altLang="en-US" sz="1800" dirty="0"/>
              <a:t> is sorted such that corresponding elements in </a:t>
            </a:r>
            <a:r>
              <a:rPr lang="en-GB" altLang="en-US" sz="1800" b="1" dirty="0">
                <a:latin typeface="Courier New" panose="02070309020205020404" pitchFamily="49" charset="0"/>
              </a:rPr>
              <a:t>x1</a:t>
            </a:r>
            <a:r>
              <a:rPr lang="en-GB" altLang="en-US" sz="1800" dirty="0"/>
              <a:t> and </a:t>
            </a:r>
            <a:r>
              <a:rPr lang="en-GB" altLang="en-US" sz="1800" b="1" dirty="0">
                <a:latin typeface="Courier New" panose="02070309020205020404" pitchFamily="49" charset="0"/>
              </a:rPr>
              <a:t>x2</a:t>
            </a:r>
            <a:r>
              <a:rPr lang="en-GB" altLang="en-US" sz="1800" dirty="0"/>
              <a:t> are in the same position</a:t>
            </a:r>
          </a:p>
        </p:txBody>
      </p:sp>
      <p:sp>
        <p:nvSpPr>
          <p:cNvPr id="33798" name="Text Box 7">
            <a:extLst>
              <a:ext uri="{FF2B5EF4-FFF2-40B4-BE49-F238E27FC236}">
                <a16:creationId xmlns:a16="http://schemas.microsoft.com/office/drawing/2014/main" id="{85A56CD0-0993-45FF-879D-C28EA26E891F}"/>
              </a:ext>
            </a:extLst>
          </p:cNvPr>
          <p:cNvSpPr txBox="1">
            <a:spLocks noChangeArrowheads="1"/>
          </p:cNvSpPr>
          <p:nvPr/>
        </p:nvSpPr>
        <p:spPr bwMode="auto">
          <a:xfrm>
            <a:off x="1692275" y="1763713"/>
            <a:ext cx="6121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s-ES" altLang="en-US" sz="2000" b="1" dirty="0">
                <a:latin typeface="Courier New" panose="02070309020205020404" pitchFamily="49" charset="0"/>
                <a:cs typeface="Courier New" panose="02070309020205020404" pitchFamily="49" charset="0"/>
              </a:rPr>
              <a:t>&gt;&gt; x = [1, 5, -2, 0, 3]; </a:t>
            </a:r>
            <a:r>
              <a:rPr lang="es-ES" altLang="en-US" sz="2000" b="1" dirty="0" err="1">
                <a:latin typeface="Courier New" panose="02070309020205020404" pitchFamily="49" charset="0"/>
                <a:cs typeface="Courier New" panose="02070309020205020404" pitchFamily="49" charset="0"/>
              </a:rPr>
              <a:t>xs</a:t>
            </a:r>
            <a:r>
              <a:rPr lang="es-ES" altLang="en-US" sz="2000" b="1" dirty="0">
                <a:latin typeface="Courier New" panose="02070309020205020404" pitchFamily="49" charset="0"/>
                <a:cs typeface="Courier New" panose="02070309020205020404" pitchFamily="49" charset="0"/>
              </a:rPr>
              <a:t> = </a:t>
            </a:r>
            <a:r>
              <a:rPr lang="es-ES" altLang="en-US" sz="2000" b="1" dirty="0" err="1">
                <a:latin typeface="Courier New" panose="02070309020205020404" pitchFamily="49" charset="0"/>
                <a:cs typeface="Courier New" panose="02070309020205020404" pitchFamily="49" charset="0"/>
              </a:rPr>
              <a:t>sort</a:t>
            </a:r>
            <a:r>
              <a:rPr lang="es-ES" altLang="en-US" sz="2000" b="1" dirty="0">
                <a:latin typeface="Courier New" panose="02070309020205020404" pitchFamily="49" charset="0"/>
                <a:cs typeface="Courier New" panose="02070309020205020404" pitchFamily="49" charset="0"/>
              </a:rPr>
              <a:t>(x)</a:t>
            </a:r>
          </a:p>
          <a:p>
            <a:pPr eaLnBrk="1" hangingPunct="1">
              <a:buFontTx/>
              <a:buNone/>
            </a:pPr>
            <a:r>
              <a:rPr lang="es-ES" altLang="en-US" sz="2000" b="1" dirty="0" err="1">
                <a:latin typeface="Courier New" panose="02070309020205020404" pitchFamily="49" charset="0"/>
                <a:cs typeface="Courier New" panose="02070309020205020404" pitchFamily="49" charset="0"/>
              </a:rPr>
              <a:t>ans</a:t>
            </a:r>
            <a:r>
              <a:rPr lang="es-ES" altLang="en-US" sz="2000" b="1" dirty="0">
                <a:latin typeface="Courier New" panose="02070309020205020404" pitchFamily="49" charset="0"/>
                <a:cs typeface="Courier New" panose="02070309020205020404" pitchFamily="49" charset="0"/>
              </a:rPr>
              <a:t> =  -2     0     1     3     5</a:t>
            </a:r>
            <a:endParaRPr lang="en-GB" altLang="en-US" sz="2000" b="1" dirty="0">
              <a:latin typeface="Courier New" panose="02070309020205020404" pitchFamily="49" charset="0"/>
              <a:cs typeface="Courier New" panose="02070309020205020404" pitchFamily="49" charset="0"/>
            </a:endParaRPr>
          </a:p>
        </p:txBody>
      </p:sp>
      <p:sp>
        <p:nvSpPr>
          <p:cNvPr id="33799" name="Footer Placeholder 1">
            <a:extLst>
              <a:ext uri="{FF2B5EF4-FFF2-40B4-BE49-F238E27FC236}">
                <a16:creationId xmlns:a16="http://schemas.microsoft.com/office/drawing/2014/main" id="{F1971631-F0F2-4471-87BA-906586B8DB2E}"/>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r>
              <a:rPr lang="en-GB"/>
              <a:t>Introduction to MATLAB</a:t>
            </a:r>
            <a:endParaRPr lang="en-GB" altLang="en-US"/>
          </a:p>
        </p:txBody>
      </p:sp>
      <p:sp>
        <p:nvSpPr>
          <p:cNvPr id="33800" name="Slide Number Placeholder 2">
            <a:extLst>
              <a:ext uri="{FF2B5EF4-FFF2-40B4-BE49-F238E27FC236}">
                <a16:creationId xmlns:a16="http://schemas.microsoft.com/office/drawing/2014/main" id="{4488DECC-CD3E-42F7-88AB-DD2469F67DB0}"/>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fld id="{0970AFD7-FA48-48AA-867D-9EB1745631ED}" type="slidenum">
              <a:rPr lang="en-GB" altLang="en-US" smtClean="0"/>
              <a:pPr>
                <a:spcBef>
                  <a:spcPct val="0"/>
                </a:spcBef>
                <a:buFontTx/>
                <a:buNone/>
              </a:pPr>
              <a:t>114</a:t>
            </a:fld>
            <a:endParaRPr lang="en-GB" altLang="en-US"/>
          </a:p>
        </p:txBody>
      </p:sp>
    </p:spTree>
  </p:cSld>
  <p:clrMapOvr>
    <a:masterClrMapping/>
  </p:clrMapOvr>
  <p:transition spd="med" advClick="0"/>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DCE92943-011B-4618-AC79-19495E7A62C0}"/>
              </a:ext>
            </a:extLst>
          </p:cNvPr>
          <p:cNvSpPr>
            <a:spLocks noGrp="1" noChangeArrowheads="1"/>
          </p:cNvSpPr>
          <p:nvPr>
            <p:ph type="title"/>
          </p:nvPr>
        </p:nvSpPr>
        <p:spPr>
          <a:xfrm>
            <a:off x="0" y="1"/>
            <a:ext cx="9142413" cy="70167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Other data functions</a:t>
            </a:r>
          </a:p>
        </p:txBody>
      </p:sp>
      <p:sp>
        <p:nvSpPr>
          <p:cNvPr id="37891" name="Rectangle 3">
            <a:extLst>
              <a:ext uri="{FF2B5EF4-FFF2-40B4-BE49-F238E27FC236}">
                <a16:creationId xmlns:a16="http://schemas.microsoft.com/office/drawing/2014/main" id="{BF4E95A2-5FB1-4707-928E-BAB1E7202745}"/>
              </a:ext>
            </a:extLst>
          </p:cNvPr>
          <p:cNvSpPr>
            <a:spLocks noGrp="1" noChangeArrowheads="1"/>
          </p:cNvSpPr>
          <p:nvPr>
            <p:ph type="body" idx="1"/>
          </p:nvPr>
        </p:nvSpPr>
        <p:spPr>
          <a:xfrm>
            <a:off x="457200" y="1052513"/>
            <a:ext cx="8229600" cy="4525962"/>
          </a:xfrm>
        </p:spPr>
        <p:txBody>
          <a:bodyPr/>
          <a:lstStyle/>
          <a:p>
            <a:r>
              <a:rPr lang="en-GB" altLang="en-US" b="1">
                <a:latin typeface="Courier New" panose="02070309020205020404" pitchFamily="49" charset="0"/>
              </a:rPr>
              <a:t>diff(x)</a:t>
            </a:r>
            <a:r>
              <a:rPr lang="en-GB" altLang="en-US"/>
              <a:t> takes the difference of pairs of consecutive elements in vector </a:t>
            </a:r>
            <a:r>
              <a:rPr lang="en-GB" altLang="en-US" b="1">
                <a:latin typeface="Courier New" panose="02070309020205020404" pitchFamily="49" charset="0"/>
              </a:rPr>
              <a:t>x</a:t>
            </a:r>
          </a:p>
          <a:p>
            <a:endParaRPr lang="en-GB" altLang="en-US" b="1">
              <a:latin typeface="Courier New" panose="02070309020205020404" pitchFamily="49" charset="0"/>
            </a:endParaRPr>
          </a:p>
          <a:p>
            <a:endParaRPr lang="en-GB" altLang="en-US"/>
          </a:p>
          <a:p>
            <a:endParaRPr lang="en-GB" altLang="en-US"/>
          </a:p>
          <a:p>
            <a:r>
              <a:rPr lang="en-GB" altLang="en-US" b="1">
                <a:latin typeface="Courier New" panose="02070309020205020404" pitchFamily="49" charset="0"/>
              </a:rPr>
              <a:t>sum(x)</a:t>
            </a:r>
            <a:r>
              <a:rPr lang="en-GB" altLang="en-US"/>
              <a:t> is the sum of elements in </a:t>
            </a:r>
            <a:r>
              <a:rPr lang="en-GB" altLang="en-US" b="1">
                <a:latin typeface="Courier New" panose="02070309020205020404" pitchFamily="49" charset="0"/>
              </a:rPr>
              <a:t>x</a:t>
            </a:r>
          </a:p>
          <a:p>
            <a:endParaRPr lang="en-GB" altLang="en-US" b="1">
              <a:latin typeface="Courier New" panose="02070309020205020404" pitchFamily="49" charset="0"/>
            </a:endParaRPr>
          </a:p>
        </p:txBody>
      </p:sp>
      <p:sp>
        <p:nvSpPr>
          <p:cNvPr id="37892" name="Text Box 7">
            <a:extLst>
              <a:ext uri="{FF2B5EF4-FFF2-40B4-BE49-F238E27FC236}">
                <a16:creationId xmlns:a16="http://schemas.microsoft.com/office/drawing/2014/main" id="{D81835E9-51D8-45ED-8E6E-7C23026731C8}"/>
              </a:ext>
            </a:extLst>
          </p:cNvPr>
          <p:cNvSpPr txBox="1">
            <a:spLocks noChangeArrowheads="1"/>
          </p:cNvSpPr>
          <p:nvPr/>
        </p:nvSpPr>
        <p:spPr bwMode="auto">
          <a:xfrm>
            <a:off x="2484438" y="2160588"/>
            <a:ext cx="381635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s-ES" altLang="en-US" sz="2000" b="1">
                <a:latin typeface="Courier New" panose="02070309020205020404" pitchFamily="49" charset="0"/>
                <a:cs typeface="Courier New" panose="02070309020205020404" pitchFamily="49" charset="0"/>
              </a:rPr>
              <a:t>&gt;&gt; x = (1:4).^2 </a:t>
            </a:r>
          </a:p>
          <a:p>
            <a:pPr eaLnBrk="1" hangingPunct="1">
              <a:buFontTx/>
              <a:buNone/>
            </a:pPr>
            <a:r>
              <a:rPr lang="es-ES" altLang="en-US" sz="2000" b="1">
                <a:latin typeface="Courier New" panose="02070309020205020404" pitchFamily="49" charset="0"/>
                <a:cs typeface="Courier New" panose="02070309020205020404" pitchFamily="49" charset="0"/>
              </a:rPr>
              <a:t>x = 1     4     9    16</a:t>
            </a:r>
          </a:p>
          <a:p>
            <a:pPr eaLnBrk="1" hangingPunct="1">
              <a:buFontTx/>
              <a:buNone/>
            </a:pPr>
            <a:r>
              <a:rPr lang="es-ES" altLang="en-US" sz="2000" b="1">
                <a:latin typeface="Courier New" panose="02070309020205020404" pitchFamily="49" charset="0"/>
                <a:cs typeface="Courier New" panose="02070309020205020404" pitchFamily="49" charset="0"/>
              </a:rPr>
              <a:t>&gt;&gt; y = diff(x)</a:t>
            </a:r>
          </a:p>
          <a:p>
            <a:pPr eaLnBrk="1" hangingPunct="1">
              <a:buFontTx/>
              <a:buNone/>
            </a:pPr>
            <a:r>
              <a:rPr lang="es-ES" altLang="en-US" sz="2000" b="1">
                <a:latin typeface="Courier New" panose="02070309020205020404" pitchFamily="49" charset="0"/>
                <a:cs typeface="Courier New" panose="02070309020205020404" pitchFamily="49" charset="0"/>
              </a:rPr>
              <a:t>y = 3     5     7</a:t>
            </a:r>
          </a:p>
        </p:txBody>
      </p:sp>
      <p:sp>
        <p:nvSpPr>
          <p:cNvPr id="37893" name="Text Box 7">
            <a:extLst>
              <a:ext uri="{FF2B5EF4-FFF2-40B4-BE49-F238E27FC236}">
                <a16:creationId xmlns:a16="http://schemas.microsoft.com/office/drawing/2014/main" id="{D6472CB6-BC4D-4E27-8E0E-CF30EB7912CE}"/>
              </a:ext>
            </a:extLst>
          </p:cNvPr>
          <p:cNvSpPr txBox="1">
            <a:spLocks noChangeArrowheads="1"/>
          </p:cNvSpPr>
          <p:nvPr/>
        </p:nvSpPr>
        <p:spPr bwMode="auto">
          <a:xfrm>
            <a:off x="2484438" y="4465638"/>
            <a:ext cx="381635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s-ES" altLang="en-US" sz="2000" b="1">
                <a:latin typeface="Courier New" panose="02070309020205020404" pitchFamily="49" charset="0"/>
                <a:cs typeface="Courier New" panose="02070309020205020404" pitchFamily="49" charset="0"/>
              </a:rPr>
              <a:t>&gt;&gt; sum(x)</a:t>
            </a:r>
          </a:p>
          <a:p>
            <a:pPr eaLnBrk="1" hangingPunct="1">
              <a:buFontTx/>
              <a:buNone/>
            </a:pPr>
            <a:r>
              <a:rPr lang="es-ES" altLang="en-US" sz="2000" b="1">
                <a:latin typeface="Courier New" panose="02070309020205020404" pitchFamily="49" charset="0"/>
                <a:cs typeface="Courier New" panose="02070309020205020404" pitchFamily="49" charset="0"/>
              </a:rPr>
              <a:t>ans = 30</a:t>
            </a:r>
          </a:p>
        </p:txBody>
      </p:sp>
      <p:sp>
        <p:nvSpPr>
          <p:cNvPr id="37894" name="Footer Placeholder 1">
            <a:extLst>
              <a:ext uri="{FF2B5EF4-FFF2-40B4-BE49-F238E27FC236}">
                <a16:creationId xmlns:a16="http://schemas.microsoft.com/office/drawing/2014/main" id="{8F5BABE4-284F-473A-9F59-767C5769B7A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r>
              <a:rPr lang="en-GB" dirty="0"/>
              <a:t>Introduction to MATLAB</a:t>
            </a:r>
            <a:endParaRPr lang="en-GB" altLang="en-US" dirty="0"/>
          </a:p>
        </p:txBody>
      </p:sp>
      <p:sp>
        <p:nvSpPr>
          <p:cNvPr id="37895" name="Slide Number Placeholder 2">
            <a:extLst>
              <a:ext uri="{FF2B5EF4-FFF2-40B4-BE49-F238E27FC236}">
                <a16:creationId xmlns:a16="http://schemas.microsoft.com/office/drawing/2014/main" id="{4F6AC9C5-2E42-40E6-93F8-05A316DBB75A}"/>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fld id="{0970AFD7-FA48-48AA-867D-9EB1745631ED}" type="slidenum">
              <a:rPr lang="en-GB" altLang="en-US" smtClean="0"/>
              <a:pPr>
                <a:spcBef>
                  <a:spcPct val="0"/>
                </a:spcBef>
                <a:buFontTx/>
                <a:buNone/>
              </a:pPr>
              <a:t>115</a:t>
            </a:fld>
            <a:endParaRPr lang="en-GB" altLang="en-US"/>
          </a:p>
        </p:txBody>
      </p:sp>
    </p:spTree>
  </p:cSld>
  <p:clrMapOvr>
    <a:masterClrMapping/>
  </p:clrMapOvr>
  <p:transition spd="med" advClick="0"/>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4AA4A7B8-8F49-4175-9503-3408F9D17111}"/>
              </a:ext>
            </a:extLst>
          </p:cNvPr>
          <p:cNvSpPr>
            <a:spLocks noGrp="1" noChangeArrowheads="1"/>
          </p:cNvSpPr>
          <p:nvPr>
            <p:ph type="title"/>
          </p:nvPr>
        </p:nvSpPr>
        <p:spPr>
          <a:xfrm>
            <a:off x="-35719" y="343749"/>
            <a:ext cx="9144000"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rgbClr val="002060"/>
                </a:solidFill>
                <a:effectLst/>
              </a:rPr>
              <a:t>Data analysis functions</a:t>
            </a:r>
            <a:endParaRPr lang="en-GB" altLang="en-US" dirty="0">
              <a:solidFill>
                <a:srgbClr val="002060"/>
              </a:solidFill>
              <a:effectLst/>
            </a:endParaRPr>
          </a:p>
        </p:txBody>
      </p:sp>
      <p:graphicFrame>
        <p:nvGraphicFramePr>
          <p:cNvPr id="58480" name="Group 112">
            <a:extLst>
              <a:ext uri="{FF2B5EF4-FFF2-40B4-BE49-F238E27FC236}">
                <a16:creationId xmlns:a16="http://schemas.microsoft.com/office/drawing/2014/main" id="{91F9C740-E92E-448E-A3AF-50DF318B404C}"/>
              </a:ext>
            </a:extLst>
          </p:cNvPr>
          <p:cNvGraphicFramePr>
            <a:graphicFrameLocks noGrp="1"/>
          </p:cNvGraphicFramePr>
          <p:nvPr>
            <p:ph idx="1"/>
            <p:extLst>
              <p:ext uri="{D42A27DB-BD31-4B8C-83A1-F6EECF244321}">
                <p14:modId xmlns:p14="http://schemas.microsoft.com/office/powerpoint/2010/main" val="607094814"/>
              </p:ext>
            </p:extLst>
          </p:nvPr>
        </p:nvGraphicFramePr>
        <p:xfrm>
          <a:off x="1331913" y="981075"/>
          <a:ext cx="6408737" cy="4754672"/>
        </p:xfrm>
        <a:graphic>
          <a:graphicData uri="http://schemas.openxmlformats.org/drawingml/2006/table">
            <a:tbl>
              <a:tblPr/>
              <a:tblGrid>
                <a:gridCol w="1974850">
                  <a:extLst>
                    <a:ext uri="{9D8B030D-6E8A-4147-A177-3AD203B41FA5}">
                      <a16:colId xmlns:a16="http://schemas.microsoft.com/office/drawing/2014/main" val="20000"/>
                    </a:ext>
                  </a:extLst>
                </a:gridCol>
                <a:gridCol w="4433887">
                  <a:extLst>
                    <a:ext uri="{9D8B030D-6E8A-4147-A177-3AD203B41FA5}">
                      <a16:colId xmlns:a16="http://schemas.microsoft.com/office/drawing/2014/main" val="20001"/>
                    </a:ext>
                  </a:extLst>
                </a:gridCol>
              </a:tblGrid>
              <a:tr h="365736">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dirty="0">
                          <a:ln>
                            <a:noFill/>
                          </a:ln>
                          <a:solidFill>
                            <a:schemeClr val="tx1"/>
                          </a:solidFill>
                          <a:effectLst/>
                          <a:latin typeface="Arial" charset="0"/>
                          <a:cs typeface="Arial" charset="0"/>
                        </a:rPr>
                        <a:t>Some common data analysis functions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GB"/>
                    </a:p>
                  </a:txBody>
                  <a:tcPr/>
                </a:tc>
                <a:extLst>
                  <a:ext uri="{0D108BD9-81ED-4DB2-BD59-A6C34878D82A}">
                    <a16:rowId xmlns:a16="http://schemas.microsoft.com/office/drawing/2014/main" val="10000"/>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max</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Largest component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min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Smallest component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mean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Average or mean value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median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charset="0"/>
                          <a:cs typeface="Arial" charset="0"/>
                        </a:rPr>
                        <a:t>Median value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std</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Standard deviation</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var</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Variance</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sort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Sort</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sum</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Sum of elements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prod</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Product of elements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cumsum</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Cumulative sum of elements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cumprod</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Cumulative product of elements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r h="36573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diff</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charset="0"/>
                          <a:cs typeface="Arial" charset="0"/>
                        </a:rPr>
                        <a:t>Difference of elements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bl>
          </a:graphicData>
        </a:graphic>
      </p:graphicFrame>
      <p:sp>
        <p:nvSpPr>
          <p:cNvPr id="39983" name="Slide Number Placeholder 2">
            <a:extLst>
              <a:ext uri="{FF2B5EF4-FFF2-40B4-BE49-F238E27FC236}">
                <a16:creationId xmlns:a16="http://schemas.microsoft.com/office/drawing/2014/main" id="{0BBBAB34-5230-479E-A3A0-156C0F315D00}"/>
              </a:ext>
            </a:extLst>
          </p:cNvPr>
          <p:cNvSpPr>
            <a:spLocks noGrp="1"/>
          </p:cNvSpPr>
          <p:nvPr>
            <p:ph type="sldNum" sz="quarter" idx="12"/>
          </p:nvPr>
        </p:nvSpPr>
        <p:spPr>
          <a:xfrm>
            <a:off x="6840793" y="6276919"/>
            <a:ext cx="2132013" cy="4746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cs typeface="Arial" panose="020B0604020202020204" pitchFamily="34" charset="0"/>
              </a:defRPr>
            </a:lvl9pPr>
          </a:lstStyle>
          <a:p>
            <a:pPr>
              <a:spcBef>
                <a:spcPct val="0"/>
              </a:spcBef>
              <a:buFontTx/>
              <a:buNone/>
            </a:pPr>
            <a:fld id="{47560C78-9212-46D7-8C21-2792951F756E}" type="slidenum">
              <a:rPr lang="en-GB" altLang="en-US" smtClean="0"/>
              <a:pPr>
                <a:spcBef>
                  <a:spcPct val="0"/>
                </a:spcBef>
                <a:buFontTx/>
                <a:buNone/>
              </a:pPr>
              <a:t>116</a:t>
            </a:fld>
            <a:endParaRPr lang="en-GB" altLang="en-US" dirty="0"/>
          </a:p>
        </p:txBody>
      </p:sp>
      <p:sp>
        <p:nvSpPr>
          <p:cNvPr id="9" name="TextBox 8">
            <a:extLst>
              <a:ext uri="{FF2B5EF4-FFF2-40B4-BE49-F238E27FC236}">
                <a16:creationId xmlns:a16="http://schemas.microsoft.com/office/drawing/2014/main" id="{94813665-82B1-4D9E-961B-A2D47456D1B2}"/>
              </a:ext>
            </a:extLst>
          </p:cNvPr>
          <p:cNvSpPr txBox="1"/>
          <p:nvPr/>
        </p:nvSpPr>
        <p:spPr>
          <a:xfrm>
            <a:off x="2771800" y="6263167"/>
            <a:ext cx="4663440" cy="461665"/>
          </a:xfrm>
          <a:prstGeom prst="rect">
            <a:avLst/>
          </a:prstGeom>
          <a:noFill/>
        </p:spPr>
        <p:txBody>
          <a:bodyPr wrap="square">
            <a:spAutoFit/>
          </a:bodyPr>
          <a:lstStyle/>
          <a:p>
            <a:pPr>
              <a:spcBef>
                <a:spcPct val="0"/>
              </a:spcBef>
              <a:buFontTx/>
              <a:buNone/>
            </a:pPr>
            <a:r>
              <a:rPr lang="en-GB" altLang="en-US" dirty="0">
                <a:solidFill>
                  <a:srgbClr val="002060"/>
                </a:solidFill>
              </a:rPr>
              <a:t>Introduction to MATLAB</a:t>
            </a:r>
          </a:p>
        </p:txBody>
      </p:sp>
    </p:spTree>
  </p:cSld>
  <p:clrMapOvr>
    <a:masterClrMapping/>
  </p:clrMapOvr>
  <p:transition spd="med" advClick="0"/>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60308C63-8101-4E2B-A3C3-CB52A9C96B7A}"/>
              </a:ext>
            </a:extLst>
          </p:cNvPr>
          <p:cNvSpPr>
            <a:spLocks noGrp="1" noChangeArrowheads="1"/>
          </p:cNvSpPr>
          <p:nvPr>
            <p:ph type="title"/>
          </p:nvPr>
        </p:nvSpPr>
        <p:spPr>
          <a:xfrm>
            <a:off x="0" y="1"/>
            <a:ext cx="9142413" cy="764704"/>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File I/O</a:t>
            </a:r>
          </a:p>
        </p:txBody>
      </p:sp>
      <p:sp>
        <p:nvSpPr>
          <p:cNvPr id="41987" name="Rectangle 3">
            <a:extLst>
              <a:ext uri="{FF2B5EF4-FFF2-40B4-BE49-F238E27FC236}">
                <a16:creationId xmlns:a16="http://schemas.microsoft.com/office/drawing/2014/main" id="{C687DC29-8990-401D-8C09-9B0040FB40BD}"/>
              </a:ext>
            </a:extLst>
          </p:cNvPr>
          <p:cNvSpPr>
            <a:spLocks noGrp="1" noChangeArrowheads="1"/>
          </p:cNvSpPr>
          <p:nvPr>
            <p:ph type="body" idx="1"/>
          </p:nvPr>
        </p:nvSpPr>
        <p:spPr>
          <a:xfrm>
            <a:off x="466725" y="908050"/>
            <a:ext cx="8229600" cy="4525963"/>
          </a:xfrm>
        </p:spPr>
        <p:txBody>
          <a:bodyPr/>
          <a:lstStyle/>
          <a:p>
            <a:pPr>
              <a:lnSpc>
                <a:spcPct val="90000"/>
              </a:lnSpc>
            </a:pPr>
            <a:r>
              <a:rPr lang="en-GB" altLang="en-US" sz="2800">
                <a:ea typeface="ＭＳ Ｐゴシック" panose="020B0600070205080204" pitchFamily="34" charset="-128"/>
              </a:rPr>
              <a:t>MATLAB offers a complete set of functions to read and write binary and text files.</a:t>
            </a:r>
          </a:p>
          <a:p>
            <a:pPr>
              <a:lnSpc>
                <a:spcPct val="90000"/>
              </a:lnSpc>
            </a:pPr>
            <a:r>
              <a:rPr lang="en-GB" altLang="en-US" sz="2800">
                <a:ea typeface="ＭＳ Ｐゴシック" panose="020B0600070205080204" pitchFamily="34" charset="-128"/>
              </a:rPr>
              <a:t>The following operations are needed to operate on a file:</a:t>
            </a:r>
          </a:p>
          <a:p>
            <a:pPr lvl="1">
              <a:lnSpc>
                <a:spcPct val="90000"/>
              </a:lnSpc>
            </a:pPr>
            <a:r>
              <a:rPr lang="en-GB" altLang="en-US" sz="2400">
                <a:ea typeface="Arial" panose="020B0604020202020204" pitchFamily="34" charset="0"/>
              </a:rPr>
              <a:t>Open the file using </a:t>
            </a:r>
            <a:r>
              <a:rPr lang="en-GB" altLang="en-US" sz="2400" b="1">
                <a:latin typeface="Courier New" panose="02070309020205020404" pitchFamily="49" charset="0"/>
                <a:ea typeface="Arial" panose="020B0604020202020204" pitchFamily="34" charset="0"/>
              </a:rPr>
              <a:t>fopen</a:t>
            </a:r>
            <a:r>
              <a:rPr lang="en-GB" altLang="en-US" sz="2400">
                <a:ea typeface="Arial" panose="020B0604020202020204" pitchFamily="34" charset="0"/>
              </a:rPr>
              <a:t>, in either read or write mode</a:t>
            </a:r>
          </a:p>
          <a:p>
            <a:pPr lvl="1">
              <a:lnSpc>
                <a:spcPct val="90000"/>
              </a:lnSpc>
            </a:pPr>
            <a:r>
              <a:rPr lang="en-GB" altLang="en-US" sz="2400">
                <a:ea typeface="Arial" panose="020B0604020202020204" pitchFamily="34" charset="0"/>
              </a:rPr>
              <a:t>Read from or write to the file, by using either </a:t>
            </a:r>
            <a:r>
              <a:rPr lang="en-GB" altLang="en-US" sz="2400" b="1">
                <a:latin typeface="Courier New" panose="02070309020205020404" pitchFamily="49" charset="0"/>
                <a:ea typeface="Arial" panose="020B0604020202020204" pitchFamily="34" charset="0"/>
              </a:rPr>
              <a:t>fscanf</a:t>
            </a:r>
            <a:r>
              <a:rPr lang="en-GB" altLang="en-US" sz="2400">
                <a:ea typeface="Arial" panose="020B0604020202020204" pitchFamily="34" charset="0"/>
              </a:rPr>
              <a:t> or </a:t>
            </a:r>
            <a:r>
              <a:rPr lang="en-GB" altLang="en-US" sz="2400" b="1">
                <a:latin typeface="Courier New" panose="02070309020205020404" pitchFamily="49" charset="0"/>
                <a:ea typeface="Arial" panose="020B0604020202020204" pitchFamily="34" charset="0"/>
              </a:rPr>
              <a:t>fprintf</a:t>
            </a:r>
          </a:p>
          <a:p>
            <a:pPr lvl="1">
              <a:lnSpc>
                <a:spcPct val="90000"/>
              </a:lnSpc>
            </a:pPr>
            <a:r>
              <a:rPr lang="en-GB" altLang="en-US" sz="2400">
                <a:ea typeface="Arial" panose="020B0604020202020204" pitchFamily="34" charset="0"/>
              </a:rPr>
              <a:t>close the file with </a:t>
            </a:r>
            <a:r>
              <a:rPr lang="en-GB" altLang="en-US" sz="2400" b="1">
                <a:latin typeface="Courier New" panose="02070309020205020404" pitchFamily="49" charset="0"/>
                <a:ea typeface="Arial" panose="020B0604020202020204" pitchFamily="34" charset="0"/>
              </a:rPr>
              <a:t>fclose</a:t>
            </a:r>
          </a:p>
          <a:p>
            <a:pPr>
              <a:lnSpc>
                <a:spcPct val="90000"/>
              </a:lnSpc>
            </a:pPr>
            <a:r>
              <a:rPr lang="en-GB" altLang="en-US" sz="2800">
                <a:ea typeface="ＭＳ Ｐゴシック" panose="020B0600070205080204" pitchFamily="34" charset="-128"/>
              </a:rPr>
              <a:t>Here we show how to write a text file and then read it back.</a:t>
            </a:r>
          </a:p>
        </p:txBody>
      </p:sp>
      <p:sp>
        <p:nvSpPr>
          <p:cNvPr id="2" name="Footer Placeholder 1">
            <a:extLst>
              <a:ext uri="{FF2B5EF4-FFF2-40B4-BE49-F238E27FC236}">
                <a16:creationId xmlns:a16="http://schemas.microsoft.com/office/drawing/2014/main" id="{0E37D516-2BB3-4BBD-94D6-37A14447CC46}"/>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6C6A677F-AD7C-4811-AD42-088C54A3ADF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117</a:t>
            </a:fld>
            <a:endParaRPr lang="en-GB" altLang="en-US">
              <a:solidFill>
                <a:srgbClr val="262673"/>
              </a:solidFill>
            </a:endParaRPr>
          </a:p>
        </p:txBody>
      </p:sp>
    </p:spTree>
    <p:extLst>
      <p:ext uri="{BB962C8B-B14F-4D97-AF65-F5344CB8AC3E}">
        <p14:creationId xmlns:p14="http://schemas.microsoft.com/office/powerpoint/2010/main" val="2254889127"/>
      </p:ext>
    </p:extLst>
  </p:cSld>
  <p:clrMapOvr>
    <a:masterClrMapping/>
  </p:clrMapOvr>
  <p:transition spd="med" advClick="0"/>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951CB538-397B-4944-B090-686DA2D18D0B}"/>
              </a:ext>
            </a:extLst>
          </p:cNvPr>
          <p:cNvSpPr>
            <a:spLocks noGrp="1" noChangeArrowheads="1"/>
          </p:cNvSpPr>
          <p:nvPr>
            <p:ph type="title"/>
          </p:nvPr>
        </p:nvSpPr>
        <p:spPr>
          <a:xfrm>
            <a:off x="0" y="0"/>
            <a:ext cx="9142413" cy="715963"/>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File I/O</a:t>
            </a:r>
          </a:p>
        </p:txBody>
      </p:sp>
      <p:sp>
        <p:nvSpPr>
          <p:cNvPr id="44035" name="Rectangle 3">
            <a:extLst>
              <a:ext uri="{FF2B5EF4-FFF2-40B4-BE49-F238E27FC236}">
                <a16:creationId xmlns:a16="http://schemas.microsoft.com/office/drawing/2014/main" id="{847D3DEA-A25D-475F-848F-159C980DB2C6}"/>
              </a:ext>
            </a:extLst>
          </p:cNvPr>
          <p:cNvSpPr>
            <a:spLocks noGrp="1" noChangeArrowheads="1"/>
          </p:cNvSpPr>
          <p:nvPr>
            <p:ph type="body" idx="1"/>
          </p:nvPr>
        </p:nvSpPr>
        <p:spPr>
          <a:xfrm>
            <a:off x="468313" y="2995613"/>
            <a:ext cx="4043362" cy="2625725"/>
          </a:xfrm>
        </p:spPr>
        <p:txBody>
          <a:bodyPr/>
          <a:lstStyle/>
          <a:p>
            <a:pPr>
              <a:lnSpc>
                <a:spcPct val="80000"/>
              </a:lnSpc>
            </a:pPr>
            <a:r>
              <a:rPr lang="en-GB" altLang="en-US" sz="2400" b="1">
                <a:latin typeface="Courier New" panose="02070309020205020404" pitchFamily="49" charset="0"/>
                <a:ea typeface="ＭＳ Ｐゴシック" panose="020B0600070205080204" pitchFamily="34" charset="-128"/>
              </a:rPr>
              <a:t>fopen</a:t>
            </a:r>
            <a:r>
              <a:rPr lang="en-GB" altLang="en-US" sz="2400">
                <a:ea typeface="ＭＳ Ｐゴシック" panose="020B0600070205080204" pitchFamily="34" charset="-128"/>
              </a:rPr>
              <a:t> returns a file identifier.</a:t>
            </a:r>
          </a:p>
          <a:p>
            <a:pPr>
              <a:lnSpc>
                <a:spcPct val="80000"/>
              </a:lnSpc>
            </a:pPr>
            <a:r>
              <a:rPr lang="en-GB" altLang="en-US" sz="2400" b="1">
                <a:latin typeface="Courier New" panose="02070309020205020404" pitchFamily="49" charset="0"/>
                <a:ea typeface="ＭＳ Ｐゴシック" panose="020B0600070205080204" pitchFamily="34" charset="-128"/>
              </a:rPr>
              <a:t>fprintf(fid, ...)</a:t>
            </a:r>
            <a:r>
              <a:rPr lang="en-GB" altLang="en-US" sz="2400">
                <a:ea typeface="ＭＳ Ｐゴシック" panose="020B0600070205080204" pitchFamily="34" charset="-128"/>
              </a:rPr>
              <a:t> writes in the file pointed by </a:t>
            </a:r>
            <a:r>
              <a:rPr lang="en-GB" altLang="en-US" sz="2400" b="1">
                <a:latin typeface="Courier New" panose="02070309020205020404" pitchFamily="49" charset="0"/>
                <a:ea typeface="ＭＳ Ｐゴシック" panose="020B0600070205080204" pitchFamily="34" charset="-128"/>
              </a:rPr>
              <a:t>fid</a:t>
            </a:r>
            <a:r>
              <a:rPr lang="en-GB" altLang="en-US" sz="2400">
                <a:ea typeface="ＭＳ Ｐゴシック" panose="020B0600070205080204" pitchFamily="34" charset="-128"/>
              </a:rPr>
              <a:t> instead of on the screen.</a:t>
            </a:r>
          </a:p>
          <a:p>
            <a:pPr>
              <a:lnSpc>
                <a:spcPct val="80000"/>
              </a:lnSpc>
            </a:pPr>
            <a:r>
              <a:rPr lang="en-GB" altLang="en-US" sz="2400" b="1">
                <a:latin typeface="Courier New" panose="02070309020205020404" pitchFamily="49" charset="0"/>
                <a:ea typeface="ＭＳ Ｐゴシック" panose="020B0600070205080204" pitchFamily="34" charset="-128"/>
              </a:rPr>
              <a:t>fclose(fid)</a:t>
            </a:r>
            <a:r>
              <a:rPr lang="en-GB" altLang="en-US" sz="2400">
                <a:ea typeface="ＭＳ Ｐゴシック" panose="020B0600070205080204" pitchFamily="34" charset="-128"/>
              </a:rPr>
              <a:t> closes the file pointed by </a:t>
            </a:r>
            <a:r>
              <a:rPr lang="en-GB" altLang="en-US" sz="2400" b="1">
                <a:latin typeface="Courier New" panose="02070309020205020404" pitchFamily="49" charset="0"/>
                <a:ea typeface="ＭＳ Ｐゴシック" panose="020B0600070205080204" pitchFamily="34" charset="-128"/>
              </a:rPr>
              <a:t>fid</a:t>
            </a:r>
            <a:r>
              <a:rPr lang="en-GB" altLang="en-US" sz="2400">
                <a:ea typeface="ＭＳ Ｐゴシック" panose="020B0600070205080204" pitchFamily="34" charset="-128"/>
              </a:rPr>
              <a:t>.</a:t>
            </a:r>
          </a:p>
        </p:txBody>
      </p:sp>
      <p:sp>
        <p:nvSpPr>
          <p:cNvPr id="44036" name="Text Box 4">
            <a:extLst>
              <a:ext uri="{FF2B5EF4-FFF2-40B4-BE49-F238E27FC236}">
                <a16:creationId xmlns:a16="http://schemas.microsoft.com/office/drawing/2014/main" id="{041867D5-0695-4F21-8BA5-2AA19EA19E52}"/>
              </a:ext>
            </a:extLst>
          </p:cNvPr>
          <p:cNvSpPr txBox="1">
            <a:spLocks noChangeArrowheads="1"/>
          </p:cNvSpPr>
          <p:nvPr/>
        </p:nvSpPr>
        <p:spPr bwMode="auto">
          <a:xfrm>
            <a:off x="827088" y="1339850"/>
            <a:ext cx="7704137" cy="14922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rPr>
              <a:t>ang = [0, pi/4, pi/2];</a:t>
            </a:r>
          </a:p>
          <a:p>
            <a:pPr eaLnBrk="1" hangingPunct="1">
              <a:buFontTx/>
              <a:buNone/>
            </a:pPr>
            <a:r>
              <a:rPr lang="en-US" altLang="en-US" sz="2000" b="1">
                <a:latin typeface="Courier New" panose="02070309020205020404" pitchFamily="49" charset="0"/>
              </a:rPr>
              <a:t>fid = fopen(</a:t>
            </a:r>
            <a:r>
              <a:rPr lang="en-US" altLang="en-US" sz="2000" b="1">
                <a:solidFill>
                  <a:srgbClr val="CC00CC"/>
                </a:solidFill>
                <a:latin typeface="Courier New" panose="02070309020205020404" pitchFamily="49" charset="0"/>
              </a:rPr>
              <a:t>'myfile.txt'</a:t>
            </a:r>
            <a:r>
              <a:rPr lang="en-US" altLang="en-US" sz="2000" b="1">
                <a:latin typeface="Courier New" panose="02070309020205020404" pitchFamily="49" charset="0"/>
              </a:rPr>
              <a:t>, </a:t>
            </a:r>
            <a:r>
              <a:rPr lang="en-US" altLang="en-US" sz="2000" b="1">
                <a:solidFill>
                  <a:srgbClr val="CC00CC"/>
                </a:solidFill>
                <a:latin typeface="Courier New" panose="02070309020205020404" pitchFamily="49" charset="0"/>
              </a:rPr>
              <a:t>'w'</a:t>
            </a:r>
            <a:r>
              <a:rPr lang="en-US" altLang="en-US" sz="2000" b="1">
                <a:latin typeface="Courier New" panose="02070309020205020404" pitchFamily="49" charset="0"/>
              </a:rPr>
              <a:t>);</a:t>
            </a:r>
          </a:p>
          <a:p>
            <a:pPr eaLnBrk="1" hangingPunct="1">
              <a:buFontTx/>
              <a:buNone/>
            </a:pPr>
            <a:r>
              <a:rPr lang="en-US" altLang="en-US" sz="2000" b="1">
                <a:latin typeface="Courier New" panose="02070309020205020404" pitchFamily="49" charset="0"/>
              </a:rPr>
              <a:t>fprintf(fid, </a:t>
            </a:r>
            <a:r>
              <a:rPr lang="en-US" altLang="en-US" sz="2000" b="1">
                <a:solidFill>
                  <a:srgbClr val="CC00CC"/>
                </a:solidFill>
                <a:latin typeface="Courier New" panose="02070309020205020404" pitchFamily="49" charset="0"/>
              </a:rPr>
              <a:t>'sin(%g) = %g\n'</a:t>
            </a:r>
            <a:r>
              <a:rPr lang="en-US" altLang="en-US" sz="2000" b="1">
                <a:latin typeface="Courier New" panose="02070309020205020404" pitchFamily="49" charset="0"/>
              </a:rPr>
              <a:t>, [ang; sin(ang)]);</a:t>
            </a:r>
          </a:p>
          <a:p>
            <a:pPr eaLnBrk="1" hangingPunct="1">
              <a:buFontTx/>
              <a:buNone/>
            </a:pPr>
            <a:r>
              <a:rPr lang="en-GB" altLang="en-US" sz="2000" b="1">
                <a:latin typeface="Courier New" panose="02070309020205020404" pitchFamily="49" charset="0"/>
                <a:cs typeface="Courier New" panose="02070309020205020404" pitchFamily="49" charset="0"/>
              </a:rPr>
              <a:t>fclose(fid);</a:t>
            </a:r>
          </a:p>
        </p:txBody>
      </p:sp>
      <p:sp>
        <p:nvSpPr>
          <p:cNvPr id="44037" name="Text Box 4">
            <a:extLst>
              <a:ext uri="{FF2B5EF4-FFF2-40B4-BE49-F238E27FC236}">
                <a16:creationId xmlns:a16="http://schemas.microsoft.com/office/drawing/2014/main" id="{36B9046A-3BB4-485D-9C50-357F55F3CE7B}"/>
              </a:ext>
            </a:extLst>
          </p:cNvPr>
          <p:cNvSpPr txBox="1">
            <a:spLocks noChangeArrowheads="1"/>
          </p:cNvSpPr>
          <p:nvPr/>
        </p:nvSpPr>
        <p:spPr bwMode="auto">
          <a:xfrm>
            <a:off x="4500563" y="3355975"/>
            <a:ext cx="4103687" cy="11271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a:latin typeface="Courier New" panose="02070309020205020404" pitchFamily="49" charset="0"/>
              </a:rPr>
              <a:t>sin(0) = 0</a:t>
            </a:r>
          </a:p>
          <a:p>
            <a:pPr eaLnBrk="1" hangingPunct="1">
              <a:buFontTx/>
              <a:buNone/>
            </a:pPr>
            <a:r>
              <a:rPr lang="en-US" altLang="en-US" sz="2000">
                <a:latin typeface="Courier New" panose="02070309020205020404" pitchFamily="49" charset="0"/>
              </a:rPr>
              <a:t>sin(0.785398) = 0.707107</a:t>
            </a:r>
          </a:p>
          <a:p>
            <a:pPr eaLnBrk="1" hangingPunct="1">
              <a:buFontTx/>
              <a:buNone/>
            </a:pPr>
            <a:r>
              <a:rPr lang="en-US" altLang="en-US" sz="2000">
                <a:latin typeface="Courier New" panose="02070309020205020404" pitchFamily="49" charset="0"/>
              </a:rPr>
              <a:t>sin(1.5708) = 1</a:t>
            </a:r>
          </a:p>
        </p:txBody>
      </p:sp>
      <p:sp>
        <p:nvSpPr>
          <p:cNvPr id="44038" name="Text Box 6">
            <a:extLst>
              <a:ext uri="{FF2B5EF4-FFF2-40B4-BE49-F238E27FC236}">
                <a16:creationId xmlns:a16="http://schemas.microsoft.com/office/drawing/2014/main" id="{CDC30CA9-4EA7-4C6D-BB7E-9DCEFF519E20}"/>
              </a:ext>
            </a:extLst>
          </p:cNvPr>
          <p:cNvSpPr txBox="1">
            <a:spLocks noChangeArrowheads="1"/>
          </p:cNvSpPr>
          <p:nvPr/>
        </p:nvSpPr>
        <p:spPr bwMode="auto">
          <a:xfrm>
            <a:off x="4500563" y="2995613"/>
            <a:ext cx="4103687"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spcBef>
                <a:spcPct val="50000"/>
              </a:spcBef>
              <a:buFontTx/>
              <a:buNone/>
            </a:pPr>
            <a:r>
              <a:rPr lang="en-GB" altLang="en-US" sz="1800"/>
              <a:t>myfile.txt</a:t>
            </a:r>
          </a:p>
        </p:txBody>
      </p:sp>
      <p:sp>
        <p:nvSpPr>
          <p:cNvPr id="44039" name="Rectangle 7">
            <a:extLst>
              <a:ext uri="{FF2B5EF4-FFF2-40B4-BE49-F238E27FC236}">
                <a16:creationId xmlns:a16="http://schemas.microsoft.com/office/drawing/2014/main" id="{321233E7-B2BC-468B-BC39-F3F3584F0C17}"/>
              </a:ext>
            </a:extLst>
          </p:cNvPr>
          <p:cNvSpPr>
            <a:spLocks noChangeArrowheads="1"/>
          </p:cNvSpPr>
          <p:nvPr/>
        </p:nvSpPr>
        <p:spPr bwMode="auto">
          <a:xfrm>
            <a:off x="468313" y="908050"/>
            <a:ext cx="404336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nSpc>
                <a:spcPct val="80000"/>
              </a:lnSpc>
            </a:pPr>
            <a:r>
              <a:rPr lang="en-GB" altLang="en-US" sz="2800"/>
              <a:t>To write a text file:</a:t>
            </a:r>
          </a:p>
        </p:txBody>
      </p:sp>
      <p:sp>
        <p:nvSpPr>
          <p:cNvPr id="44040" name="Line 8">
            <a:extLst>
              <a:ext uri="{FF2B5EF4-FFF2-40B4-BE49-F238E27FC236}">
                <a16:creationId xmlns:a16="http://schemas.microsoft.com/office/drawing/2014/main" id="{D7695CBD-0A95-4C8A-8529-FFAA4C5F1B58}"/>
              </a:ext>
            </a:extLst>
          </p:cNvPr>
          <p:cNvSpPr>
            <a:spLocks noChangeShapeType="1"/>
          </p:cNvSpPr>
          <p:nvPr/>
        </p:nvSpPr>
        <p:spPr bwMode="auto">
          <a:xfrm>
            <a:off x="5076825" y="1123950"/>
            <a:ext cx="0" cy="576263"/>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4041" name="Text Box 9">
            <a:extLst>
              <a:ext uri="{FF2B5EF4-FFF2-40B4-BE49-F238E27FC236}">
                <a16:creationId xmlns:a16="http://schemas.microsoft.com/office/drawing/2014/main" id="{F86719C4-34B6-45E9-BF79-697931B517B7}"/>
              </a:ext>
            </a:extLst>
          </p:cNvPr>
          <p:cNvSpPr txBox="1">
            <a:spLocks noChangeArrowheads="1"/>
          </p:cNvSpPr>
          <p:nvPr/>
        </p:nvSpPr>
        <p:spPr bwMode="auto">
          <a:xfrm>
            <a:off x="5076825" y="979488"/>
            <a:ext cx="15843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0000"/>
                </a:solidFill>
              </a:rPr>
              <a:t>Write mode</a:t>
            </a:r>
          </a:p>
        </p:txBody>
      </p:sp>
      <p:sp>
        <p:nvSpPr>
          <p:cNvPr id="2" name="Footer Placeholder 1">
            <a:extLst>
              <a:ext uri="{FF2B5EF4-FFF2-40B4-BE49-F238E27FC236}">
                <a16:creationId xmlns:a16="http://schemas.microsoft.com/office/drawing/2014/main" id="{8D338C2F-E576-4F61-94AE-7FA443F0EB2F}"/>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0559B284-5E43-4EF1-AE12-077AF5A8A758}"/>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118</a:t>
            </a:fld>
            <a:endParaRPr lang="en-GB" altLang="en-US">
              <a:solidFill>
                <a:srgbClr val="262673"/>
              </a:solidFill>
            </a:endParaRPr>
          </a:p>
        </p:txBody>
      </p:sp>
    </p:spTree>
    <p:extLst>
      <p:ext uri="{BB962C8B-B14F-4D97-AF65-F5344CB8AC3E}">
        <p14:creationId xmlns:p14="http://schemas.microsoft.com/office/powerpoint/2010/main" val="94257272"/>
      </p:ext>
    </p:extLst>
  </p:cSld>
  <p:clrMapOvr>
    <a:masterClrMapping/>
  </p:clrMapOvr>
  <p:transition spd="med" advClick="0"/>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a:extLst>
              <a:ext uri="{FF2B5EF4-FFF2-40B4-BE49-F238E27FC236}">
                <a16:creationId xmlns:a16="http://schemas.microsoft.com/office/drawing/2014/main" id="{B4A1BBD5-BF08-40BE-95A2-8FFD2D92CBC0}"/>
              </a:ext>
            </a:extLst>
          </p:cNvPr>
          <p:cNvSpPr>
            <a:spLocks noGrp="1" noChangeArrowheads="1"/>
          </p:cNvSpPr>
          <p:nvPr>
            <p:ph type="title"/>
          </p:nvPr>
        </p:nvSpPr>
        <p:spPr>
          <a:xfrm>
            <a:off x="0" y="0"/>
            <a:ext cx="9142413" cy="555625"/>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File I/O</a:t>
            </a:r>
          </a:p>
        </p:txBody>
      </p:sp>
      <p:sp>
        <p:nvSpPr>
          <p:cNvPr id="46083" name="Rectangle 3">
            <a:extLst>
              <a:ext uri="{FF2B5EF4-FFF2-40B4-BE49-F238E27FC236}">
                <a16:creationId xmlns:a16="http://schemas.microsoft.com/office/drawing/2014/main" id="{0E7A63E0-3C94-49E8-96D2-768110EE3472}"/>
              </a:ext>
            </a:extLst>
          </p:cNvPr>
          <p:cNvSpPr>
            <a:spLocks noGrp="1" noChangeArrowheads="1"/>
          </p:cNvSpPr>
          <p:nvPr>
            <p:ph type="body" idx="1"/>
          </p:nvPr>
        </p:nvSpPr>
        <p:spPr>
          <a:xfrm>
            <a:off x="3571875" y="3567113"/>
            <a:ext cx="5143500" cy="2127250"/>
          </a:xfrm>
        </p:spPr>
        <p:txBody>
          <a:bodyPr/>
          <a:lstStyle/>
          <a:p>
            <a:r>
              <a:rPr lang="en-GB" altLang="en-US" sz="2400" b="1">
                <a:latin typeface="Courier New" panose="02070309020205020404" pitchFamily="49" charset="0"/>
                <a:ea typeface="ＭＳ Ｐゴシック" panose="020B0600070205080204" pitchFamily="34" charset="-128"/>
              </a:rPr>
              <a:t>fscanf(fid, ...)</a:t>
            </a:r>
            <a:r>
              <a:rPr lang="en-GB" altLang="en-US" sz="2400">
                <a:ea typeface="ＭＳ Ｐゴシック" panose="020B0600070205080204" pitchFamily="34" charset="-128"/>
              </a:rPr>
              <a:t> reads data formatted according to the specified format string, until the end of file is reached. The output is returned in a vector.</a:t>
            </a:r>
          </a:p>
        </p:txBody>
      </p:sp>
      <p:sp>
        <p:nvSpPr>
          <p:cNvPr id="46084" name="Text Box 4">
            <a:extLst>
              <a:ext uri="{FF2B5EF4-FFF2-40B4-BE49-F238E27FC236}">
                <a16:creationId xmlns:a16="http://schemas.microsoft.com/office/drawing/2014/main" id="{AB9E4A55-5A9C-44DA-8C10-9626C5603306}"/>
              </a:ext>
            </a:extLst>
          </p:cNvPr>
          <p:cNvSpPr txBox="1">
            <a:spLocks noChangeArrowheads="1"/>
          </p:cNvSpPr>
          <p:nvPr/>
        </p:nvSpPr>
        <p:spPr bwMode="auto">
          <a:xfrm>
            <a:off x="827088" y="1412875"/>
            <a:ext cx="5473700" cy="1138238"/>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rPr>
              <a:t>fid = fopen(</a:t>
            </a:r>
            <a:r>
              <a:rPr lang="en-US" altLang="en-US" sz="2000" b="1">
                <a:solidFill>
                  <a:srgbClr val="CC00CC"/>
                </a:solidFill>
                <a:latin typeface="Courier New" panose="02070309020205020404" pitchFamily="49" charset="0"/>
              </a:rPr>
              <a:t>'myfile.txt'</a:t>
            </a:r>
            <a:r>
              <a:rPr lang="en-US" altLang="en-US" sz="2000" b="1">
                <a:latin typeface="Courier New" panose="02070309020205020404" pitchFamily="49" charset="0"/>
              </a:rPr>
              <a:t>, </a:t>
            </a:r>
            <a:r>
              <a:rPr lang="en-US" altLang="en-US" sz="2000" b="1">
                <a:solidFill>
                  <a:srgbClr val="CC00CC"/>
                </a:solidFill>
                <a:latin typeface="Courier New" panose="02070309020205020404" pitchFamily="49" charset="0"/>
              </a:rPr>
              <a:t>'r'</a:t>
            </a:r>
            <a:r>
              <a:rPr lang="en-US" altLang="en-US" sz="2000" b="1">
                <a:latin typeface="Courier New" panose="02070309020205020404" pitchFamily="49" charset="0"/>
              </a:rPr>
              <a:t>);</a:t>
            </a:r>
          </a:p>
          <a:p>
            <a:pPr eaLnBrk="1" hangingPunct="1">
              <a:buFontTx/>
              <a:buNone/>
            </a:pPr>
            <a:r>
              <a:rPr lang="en-US" altLang="en-US" sz="2000" b="1">
                <a:latin typeface="Courier New" panose="02070309020205020404" pitchFamily="49" charset="0"/>
              </a:rPr>
              <a:t>x = fscanf(fid, </a:t>
            </a:r>
            <a:r>
              <a:rPr lang="en-US" altLang="en-US" sz="2000" b="1">
                <a:solidFill>
                  <a:srgbClr val="CC00CC"/>
                </a:solidFill>
                <a:latin typeface="Courier New" panose="02070309020205020404" pitchFamily="49" charset="0"/>
              </a:rPr>
              <a:t>'sin(%g) = %g\n'</a:t>
            </a:r>
            <a:r>
              <a:rPr lang="en-US" altLang="en-US" sz="2000" b="1">
                <a:latin typeface="Courier New" panose="02070309020205020404" pitchFamily="49" charset="0"/>
              </a:rPr>
              <a:t>);</a:t>
            </a:r>
          </a:p>
          <a:p>
            <a:pPr eaLnBrk="1" hangingPunct="1">
              <a:buFontTx/>
              <a:buNone/>
            </a:pPr>
            <a:r>
              <a:rPr lang="en-GB" altLang="en-US" sz="2000" b="1">
                <a:latin typeface="Courier New" panose="02070309020205020404" pitchFamily="49" charset="0"/>
                <a:cs typeface="Courier New" panose="02070309020205020404" pitchFamily="49" charset="0"/>
              </a:rPr>
              <a:t>fclose(fid);</a:t>
            </a:r>
          </a:p>
        </p:txBody>
      </p:sp>
      <p:sp>
        <p:nvSpPr>
          <p:cNvPr id="46085" name="Rectangle 7">
            <a:extLst>
              <a:ext uri="{FF2B5EF4-FFF2-40B4-BE49-F238E27FC236}">
                <a16:creationId xmlns:a16="http://schemas.microsoft.com/office/drawing/2014/main" id="{0D0ED825-A8EE-4A39-B384-5ABA68D457F5}"/>
              </a:ext>
            </a:extLst>
          </p:cNvPr>
          <p:cNvSpPr>
            <a:spLocks noChangeArrowheads="1"/>
          </p:cNvSpPr>
          <p:nvPr/>
        </p:nvSpPr>
        <p:spPr bwMode="auto">
          <a:xfrm>
            <a:off x="468313" y="981075"/>
            <a:ext cx="4043362"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nSpc>
                <a:spcPct val="80000"/>
              </a:lnSpc>
            </a:pPr>
            <a:r>
              <a:rPr lang="en-GB" altLang="en-US" sz="2800"/>
              <a:t>To read a text file:</a:t>
            </a:r>
          </a:p>
        </p:txBody>
      </p:sp>
      <p:sp>
        <p:nvSpPr>
          <p:cNvPr id="46086" name="Text Box 9">
            <a:extLst>
              <a:ext uri="{FF2B5EF4-FFF2-40B4-BE49-F238E27FC236}">
                <a16:creationId xmlns:a16="http://schemas.microsoft.com/office/drawing/2014/main" id="{B6F329D4-4730-49A2-9B27-75464AA5500F}"/>
              </a:ext>
            </a:extLst>
          </p:cNvPr>
          <p:cNvSpPr txBox="1">
            <a:spLocks noChangeArrowheads="1"/>
          </p:cNvSpPr>
          <p:nvPr/>
        </p:nvSpPr>
        <p:spPr bwMode="auto">
          <a:xfrm>
            <a:off x="5072063" y="923925"/>
            <a:ext cx="14239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0000"/>
                </a:solidFill>
              </a:rPr>
              <a:t>Read mode</a:t>
            </a:r>
          </a:p>
        </p:txBody>
      </p:sp>
      <p:sp>
        <p:nvSpPr>
          <p:cNvPr id="46087" name="Text Box 7">
            <a:extLst>
              <a:ext uri="{FF2B5EF4-FFF2-40B4-BE49-F238E27FC236}">
                <a16:creationId xmlns:a16="http://schemas.microsoft.com/office/drawing/2014/main" id="{52585DF3-BE5E-4C31-80E4-80D83409E939}"/>
              </a:ext>
            </a:extLst>
          </p:cNvPr>
          <p:cNvSpPr txBox="1">
            <a:spLocks noChangeArrowheads="1"/>
          </p:cNvSpPr>
          <p:nvPr/>
        </p:nvSpPr>
        <p:spPr bwMode="auto">
          <a:xfrm>
            <a:off x="857250" y="2638425"/>
            <a:ext cx="2571750" cy="298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rPr>
              <a:t>&gt;&gt; x</a:t>
            </a:r>
          </a:p>
          <a:p>
            <a:pPr eaLnBrk="1" hangingPunct="1">
              <a:buFontTx/>
              <a:buNone/>
            </a:pPr>
            <a:r>
              <a:rPr lang="en-US" altLang="en-US" sz="2000" b="1">
                <a:latin typeface="Courier New" panose="02070309020205020404" pitchFamily="49" charset="0"/>
              </a:rPr>
              <a:t>x =      </a:t>
            </a:r>
          </a:p>
          <a:p>
            <a:pPr eaLnBrk="1" hangingPunct="1">
              <a:buFontTx/>
              <a:buNone/>
            </a:pPr>
            <a:r>
              <a:rPr lang="en-US" altLang="en-US" sz="2000" b="1">
                <a:latin typeface="Courier New" panose="02070309020205020404" pitchFamily="49" charset="0"/>
              </a:rPr>
              <a:t>         0</a:t>
            </a:r>
          </a:p>
          <a:p>
            <a:pPr eaLnBrk="1" hangingPunct="1">
              <a:buFontTx/>
              <a:buNone/>
            </a:pPr>
            <a:r>
              <a:rPr lang="en-US" altLang="en-US" sz="2000" b="1">
                <a:latin typeface="Courier New" panose="02070309020205020404" pitchFamily="49" charset="0"/>
              </a:rPr>
              <a:t>         0  </a:t>
            </a:r>
          </a:p>
          <a:p>
            <a:pPr eaLnBrk="1" hangingPunct="1">
              <a:buFontTx/>
              <a:buNone/>
            </a:pPr>
            <a:r>
              <a:rPr lang="en-US" altLang="en-US" sz="2000" b="1">
                <a:latin typeface="Courier New" panose="02070309020205020404" pitchFamily="49" charset="0"/>
              </a:rPr>
              <a:t>    0.7854</a:t>
            </a:r>
          </a:p>
          <a:p>
            <a:pPr eaLnBrk="1" hangingPunct="1">
              <a:buFontTx/>
              <a:buNone/>
            </a:pPr>
            <a:r>
              <a:rPr lang="en-US" altLang="en-US" sz="2000" b="1">
                <a:latin typeface="Courier New" panose="02070309020205020404" pitchFamily="49" charset="0"/>
              </a:rPr>
              <a:t>    0.7071</a:t>
            </a:r>
          </a:p>
          <a:p>
            <a:pPr eaLnBrk="1" hangingPunct="1">
              <a:buFontTx/>
              <a:buNone/>
            </a:pPr>
            <a:r>
              <a:rPr lang="en-US" altLang="en-US" sz="2000" b="1">
                <a:latin typeface="Courier New" panose="02070309020205020404" pitchFamily="49" charset="0"/>
              </a:rPr>
              <a:t>    1.5708</a:t>
            </a:r>
          </a:p>
          <a:p>
            <a:pPr eaLnBrk="1" hangingPunct="1">
              <a:buFontTx/>
              <a:buNone/>
            </a:pPr>
            <a:r>
              <a:rPr lang="en-US" altLang="en-US" sz="2000" b="1">
                <a:latin typeface="Courier New" panose="02070309020205020404" pitchFamily="49" charset="0"/>
              </a:rPr>
              <a:t>    1.0000</a:t>
            </a:r>
          </a:p>
        </p:txBody>
      </p:sp>
      <p:cxnSp>
        <p:nvCxnSpPr>
          <p:cNvPr id="46088" name="Straight Arrow Connector 10">
            <a:extLst>
              <a:ext uri="{FF2B5EF4-FFF2-40B4-BE49-F238E27FC236}">
                <a16:creationId xmlns:a16="http://schemas.microsoft.com/office/drawing/2014/main" id="{730D7D9E-3093-4862-98C5-9EAE03ADECC9}"/>
              </a:ext>
            </a:extLst>
          </p:cNvPr>
          <p:cNvCxnSpPr>
            <a:cxnSpLocks noChangeShapeType="1"/>
            <a:stCxn id="46086" idx="1"/>
          </p:cNvCxnSpPr>
          <p:nvPr/>
        </p:nvCxnSpPr>
        <p:spPr bwMode="auto">
          <a:xfrm rot="10800000" flipV="1">
            <a:off x="5072063" y="1106488"/>
            <a:ext cx="1587" cy="317500"/>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sp>
        <p:nvSpPr>
          <p:cNvPr id="2" name="Footer Placeholder 1">
            <a:extLst>
              <a:ext uri="{FF2B5EF4-FFF2-40B4-BE49-F238E27FC236}">
                <a16:creationId xmlns:a16="http://schemas.microsoft.com/office/drawing/2014/main" id="{72E50ED9-30FB-4921-B6D7-DA27E3D08904}"/>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089D2C5D-4A2B-4827-9AAC-715EA67AA852}"/>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119</a:t>
            </a:fld>
            <a:endParaRPr lang="en-GB" altLang="en-US">
              <a:solidFill>
                <a:srgbClr val="262673"/>
              </a:solidFill>
            </a:endParaRPr>
          </a:p>
        </p:txBody>
      </p:sp>
    </p:spTree>
    <p:extLst>
      <p:ext uri="{BB962C8B-B14F-4D97-AF65-F5344CB8AC3E}">
        <p14:creationId xmlns:p14="http://schemas.microsoft.com/office/powerpoint/2010/main" val="2259398608"/>
      </p:ext>
    </p:extLst>
  </p:cSld>
  <p:clrMapOvr>
    <a:masterClrMapping/>
  </p:clrMapOvr>
  <p:transition spd="med" advClick="0"/>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928688" y="0"/>
            <a:ext cx="7451725" cy="981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Variables - Numbers</a:t>
            </a:r>
          </a:p>
        </p:txBody>
      </p:sp>
      <p:sp>
        <p:nvSpPr>
          <p:cNvPr id="15363" name="Text Box 2"/>
          <p:cNvSpPr txBox="1">
            <a:spLocks noChangeArrowheads="1"/>
          </p:cNvSpPr>
          <p:nvPr/>
        </p:nvSpPr>
        <p:spPr bwMode="auto">
          <a:xfrm>
            <a:off x="539750" y="981075"/>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1pPr>
            <a:lvl2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2pPr>
            <a:lvl3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3pPr>
            <a:lvl4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4pPr>
            <a:lvl5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9pPr>
          </a:lstStyle>
          <a:p>
            <a:pPr eaLnBrk="1" hangingPunct="1">
              <a:lnSpc>
                <a:spcPct val="90000"/>
              </a:lnSpc>
              <a:spcBef>
                <a:spcPts val="600"/>
              </a:spcBef>
              <a:buClr>
                <a:srgbClr val="000000"/>
              </a:buClr>
              <a:buSzPct val="100000"/>
              <a:buFont typeface="Times New Roman" charset="0"/>
              <a:buNone/>
            </a:pPr>
            <a:r>
              <a:rPr lang="en-GB" altLang="en-US" dirty="0">
                <a:solidFill>
                  <a:srgbClr val="000000"/>
                </a:solidFill>
              </a:rPr>
              <a:t>When you enter a number in MATLAB, the type defaults to a double precision real number although this can be redefined if required. In this course, we will also need to use integer variables to deal with the indexing of matrices and logical (Boolean) variables for conditional statements.</a:t>
            </a:r>
          </a:p>
          <a:p>
            <a:pPr eaLnBrk="1" hangingPunct="1">
              <a:lnSpc>
                <a:spcPct val="90000"/>
              </a:lnSpc>
              <a:spcBef>
                <a:spcPts val="600"/>
              </a:spcBef>
              <a:buClr>
                <a:srgbClr val="000000"/>
              </a:buClr>
              <a:buSzPct val="100000"/>
              <a:buFont typeface="Times New Roman" charset="0"/>
              <a:buNone/>
            </a:pPr>
            <a:endParaRPr lang="en-GB" altLang="en-US" b="1" dirty="0">
              <a:solidFill>
                <a:srgbClr val="000000"/>
              </a:solidFill>
            </a:endParaRPr>
          </a:p>
          <a:p>
            <a:pPr eaLnBrk="1" hangingPunct="1">
              <a:lnSpc>
                <a:spcPct val="90000"/>
              </a:lnSpc>
              <a:spcBef>
                <a:spcPts val="600"/>
              </a:spcBef>
              <a:buClr>
                <a:srgbClr val="000000"/>
              </a:buClr>
              <a:buSzPct val="100000"/>
              <a:buFont typeface="Times New Roman" charset="0"/>
              <a:buNone/>
            </a:pPr>
            <a:r>
              <a:rPr lang="en-GB" altLang="en-US" b="1" dirty="0">
                <a:solidFill>
                  <a:srgbClr val="000000"/>
                </a:solidFill>
              </a:rPr>
              <a:t>Integer</a:t>
            </a:r>
            <a:r>
              <a:rPr lang="en-GB" altLang="en-US" dirty="0">
                <a:solidFill>
                  <a:srgbClr val="000000"/>
                </a:solidFill>
              </a:rPr>
              <a:t> – (a whole number)</a:t>
            </a:r>
          </a:p>
          <a:p>
            <a:pPr eaLnBrk="1" hangingPunct="1">
              <a:lnSpc>
                <a:spcPct val="90000"/>
              </a:lnSpc>
              <a:spcBef>
                <a:spcPts val="600"/>
              </a:spcBef>
              <a:buClr>
                <a:srgbClr val="000000"/>
              </a:buClr>
              <a:buSzPct val="100000"/>
              <a:buFont typeface="Times New Roman" charset="0"/>
              <a:buNone/>
            </a:pPr>
            <a:r>
              <a:rPr lang="en-GB" altLang="en-US" dirty="0">
                <a:solidFill>
                  <a:srgbClr val="000000"/>
                </a:solidFill>
              </a:rPr>
              <a:t>1,2,3,67,984563</a:t>
            </a:r>
          </a:p>
          <a:p>
            <a:pPr eaLnBrk="1" hangingPunct="1">
              <a:lnSpc>
                <a:spcPct val="90000"/>
              </a:lnSpc>
              <a:spcBef>
                <a:spcPts val="600"/>
              </a:spcBef>
              <a:buClr>
                <a:srgbClr val="000000"/>
              </a:buClr>
              <a:buSzPct val="100000"/>
              <a:buFont typeface="Times New Roman" charset="0"/>
              <a:buNone/>
            </a:pPr>
            <a:r>
              <a:rPr lang="en-GB" altLang="en-US" b="1" dirty="0">
                <a:solidFill>
                  <a:srgbClr val="000000"/>
                </a:solidFill>
              </a:rPr>
              <a:t>Double</a:t>
            </a:r>
            <a:r>
              <a:rPr lang="en-GB" altLang="en-US" dirty="0">
                <a:solidFill>
                  <a:srgbClr val="000000"/>
                </a:solidFill>
              </a:rPr>
              <a:t> – default type (any other real number)</a:t>
            </a:r>
          </a:p>
          <a:p>
            <a:pPr eaLnBrk="1" hangingPunct="1">
              <a:lnSpc>
                <a:spcPct val="90000"/>
              </a:lnSpc>
              <a:spcBef>
                <a:spcPts val="600"/>
              </a:spcBef>
              <a:buClr>
                <a:srgbClr val="000000"/>
              </a:buClr>
              <a:buSzPct val="100000"/>
              <a:buFont typeface="Times New Roman" charset="0"/>
              <a:buNone/>
            </a:pPr>
            <a:r>
              <a:rPr lang="en-GB" altLang="en-US" dirty="0">
                <a:solidFill>
                  <a:srgbClr val="000000"/>
                </a:solidFill>
              </a:rPr>
              <a:t>0.3456, 1.00001, 2623874.2342</a:t>
            </a:r>
          </a:p>
          <a:p>
            <a:pPr eaLnBrk="1" hangingPunct="1">
              <a:lnSpc>
                <a:spcPct val="90000"/>
              </a:lnSpc>
              <a:spcBef>
                <a:spcPts val="600"/>
              </a:spcBef>
              <a:buClr>
                <a:srgbClr val="000000"/>
              </a:buClr>
              <a:buSzPct val="100000"/>
              <a:buFont typeface="Times New Roman" charset="0"/>
              <a:buNone/>
            </a:pPr>
            <a:r>
              <a:rPr lang="en-GB" altLang="en-US" dirty="0">
                <a:solidFill>
                  <a:srgbClr val="000000"/>
                </a:solidFill>
              </a:rPr>
              <a:t>Try 	&gt;&gt;</a:t>
            </a:r>
            <a:r>
              <a:rPr lang="en-GB" altLang="en-US" b="1" dirty="0" err="1">
                <a:solidFill>
                  <a:srgbClr val="333399"/>
                </a:solidFill>
                <a:latin typeface="Courier New" pitchFamily="49" charset="0"/>
                <a:cs typeface="Courier New" pitchFamily="49" charset="0"/>
              </a:rPr>
              <a:t>intmax</a:t>
            </a:r>
            <a:r>
              <a:rPr lang="en-GB" altLang="en-US" dirty="0">
                <a:solidFill>
                  <a:srgbClr val="000000"/>
                </a:solidFill>
              </a:rPr>
              <a:t> </a:t>
            </a:r>
          </a:p>
          <a:p>
            <a:pPr>
              <a:spcBef>
                <a:spcPts val="800"/>
              </a:spcBef>
              <a:buClr>
                <a:srgbClr val="000000"/>
              </a:buClr>
              <a:buSzPct val="100000"/>
              <a:buFont typeface="Times New Roman" charset="0"/>
              <a:buNone/>
            </a:pPr>
            <a:r>
              <a:rPr lang="en-GB" altLang="en-US" dirty="0">
                <a:solidFill>
                  <a:srgbClr val="000000"/>
                </a:solidFill>
              </a:rPr>
              <a:t> 	&gt;&gt;</a:t>
            </a:r>
            <a:r>
              <a:rPr lang="en-GB" altLang="en-US" b="1" dirty="0" err="1">
                <a:solidFill>
                  <a:srgbClr val="333399"/>
                </a:solidFill>
                <a:latin typeface="Courier New" pitchFamily="49" charset="0"/>
                <a:cs typeface="Courier New" pitchFamily="49" charset="0"/>
              </a:rPr>
              <a:t>realmax</a:t>
            </a:r>
            <a:endParaRPr lang="en-GB" altLang="en-US" b="1" dirty="0">
              <a:solidFill>
                <a:srgbClr val="333399"/>
              </a:solidFill>
              <a:latin typeface="Courier New" pitchFamily="49" charset="0"/>
              <a:cs typeface="Courier New" pitchFamily="49" charset="0"/>
            </a:endParaRP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14EAE8-3213-4356-B24D-D9245E1CE7DB}"/>
              </a:ext>
            </a:extLst>
          </p:cNvPr>
          <p:cNvSpPr>
            <a:spLocks noGrp="1"/>
          </p:cNvSpPr>
          <p:nvPr>
            <p:ph type="title"/>
          </p:nvPr>
        </p:nvSpPr>
        <p:spPr>
          <a:xfrm>
            <a:off x="0" y="0"/>
            <a:ext cx="9142413" cy="733425"/>
          </a:xfrm>
        </p:spPr>
        <p:txBody>
          <a:bodyPr/>
          <a:lstStyle/>
          <a:p>
            <a:r>
              <a:rPr lang="en-GB" dirty="0">
                <a:solidFill>
                  <a:srgbClr val="002060"/>
                </a:solidFill>
              </a:rPr>
              <a:t>Importing Excel Files</a:t>
            </a:r>
          </a:p>
        </p:txBody>
      </p:sp>
      <p:sp>
        <p:nvSpPr>
          <p:cNvPr id="3" name="Content Placeholder 2">
            <a:extLst>
              <a:ext uri="{FF2B5EF4-FFF2-40B4-BE49-F238E27FC236}">
                <a16:creationId xmlns:a16="http://schemas.microsoft.com/office/drawing/2014/main" id="{E5BE20C2-25DF-46C0-93D8-23064EFFB9C0}"/>
              </a:ext>
            </a:extLst>
          </p:cNvPr>
          <p:cNvSpPr>
            <a:spLocks noGrp="1"/>
          </p:cNvSpPr>
          <p:nvPr>
            <p:ph idx="1"/>
          </p:nvPr>
        </p:nvSpPr>
        <p:spPr/>
        <p:txBody>
          <a:bodyPr/>
          <a:lstStyle/>
          <a:p>
            <a:r>
              <a:rPr lang="en-GB" dirty="0"/>
              <a:t>We can also use MATLAB to import Excel spreadsheets.</a:t>
            </a:r>
          </a:p>
          <a:p>
            <a:r>
              <a:rPr lang="en-GB" dirty="0"/>
              <a:t>On the next slide there is some code showing how to import a file and apply MATLAB commands</a:t>
            </a:r>
          </a:p>
          <a:p>
            <a:r>
              <a:rPr lang="en-GB" dirty="0"/>
              <a:t>The code includes a number of concepts we have already encountered and a way to plot a group of histograms</a:t>
            </a:r>
          </a:p>
        </p:txBody>
      </p:sp>
      <p:sp>
        <p:nvSpPr>
          <p:cNvPr id="4" name="Slide Number Placeholder 3">
            <a:extLst>
              <a:ext uri="{FF2B5EF4-FFF2-40B4-BE49-F238E27FC236}">
                <a16:creationId xmlns:a16="http://schemas.microsoft.com/office/drawing/2014/main" id="{A684AAE8-9297-4D4B-9070-BAC855B2CDDA}"/>
              </a:ext>
            </a:extLst>
          </p:cNvPr>
          <p:cNvSpPr>
            <a:spLocks noGrp="1"/>
          </p:cNvSpPr>
          <p:nvPr>
            <p:ph type="sldNum" idx="10"/>
          </p:nvPr>
        </p:nvSpPr>
        <p:spPr/>
        <p:txBody>
          <a:bodyPr/>
          <a:lstStyle/>
          <a:p>
            <a:pPr>
              <a:defRPr/>
            </a:pPr>
            <a:fld id="{3F07ABB0-344F-4A25-85E0-D7C38110F66C}" type="slidenum">
              <a:rPr lang="en-GB" altLang="en-US" smtClean="0"/>
              <a:pPr>
                <a:defRPr/>
              </a:pPr>
              <a:t>120</a:t>
            </a:fld>
            <a:endParaRPr lang="en-GB" altLang="en-US"/>
          </a:p>
        </p:txBody>
      </p:sp>
    </p:spTree>
    <p:extLst>
      <p:ext uri="{BB962C8B-B14F-4D97-AF65-F5344CB8AC3E}">
        <p14:creationId xmlns:p14="http://schemas.microsoft.com/office/powerpoint/2010/main" val="532484055"/>
      </p:ext>
    </p:extLst>
  </p:cSld>
  <p:clrMapOvr>
    <a:masterClrMapping/>
  </p:clrMapOvr>
  <p:transition spd="med" advClick="0"/>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C36445B-C70C-494C-B6E5-F1529DA5E882}"/>
              </a:ext>
            </a:extLst>
          </p:cNvPr>
          <p:cNvSpPr>
            <a:spLocks noGrp="1"/>
          </p:cNvSpPr>
          <p:nvPr>
            <p:ph type="sldNum" idx="10"/>
          </p:nvPr>
        </p:nvSpPr>
        <p:spPr/>
        <p:txBody>
          <a:bodyPr/>
          <a:lstStyle/>
          <a:p>
            <a:pPr>
              <a:defRPr/>
            </a:pPr>
            <a:fld id="{3F07ABB0-344F-4A25-85E0-D7C38110F66C}" type="slidenum">
              <a:rPr lang="en-GB" altLang="en-US" smtClean="0"/>
              <a:pPr>
                <a:defRPr/>
              </a:pPr>
              <a:t>121</a:t>
            </a:fld>
            <a:endParaRPr lang="en-GB" altLang="en-US"/>
          </a:p>
        </p:txBody>
      </p:sp>
      <p:sp>
        <p:nvSpPr>
          <p:cNvPr id="8" name="TextBox 7">
            <a:extLst>
              <a:ext uri="{FF2B5EF4-FFF2-40B4-BE49-F238E27FC236}">
                <a16:creationId xmlns:a16="http://schemas.microsoft.com/office/drawing/2014/main" id="{4229DD3B-B031-4D18-9AC3-845196782B38}"/>
              </a:ext>
            </a:extLst>
          </p:cNvPr>
          <p:cNvSpPr txBox="1"/>
          <p:nvPr/>
        </p:nvSpPr>
        <p:spPr>
          <a:xfrm>
            <a:off x="179512" y="335915"/>
            <a:ext cx="9073008" cy="5909310"/>
          </a:xfrm>
          <a:prstGeom prst="rect">
            <a:avLst/>
          </a:prstGeom>
          <a:noFill/>
        </p:spPr>
        <p:txBody>
          <a:bodyPr wrap="square">
            <a:spAutoFit/>
          </a:bodyPr>
          <a:lstStyle/>
          <a:p>
            <a:r>
              <a:rPr lang="en-GB" sz="1400" b="1" i="0" u="none" strike="noStrike" baseline="0" dirty="0">
                <a:solidFill>
                  <a:srgbClr val="028009"/>
                </a:solidFill>
                <a:latin typeface="Courier New" panose="02070309020205020404" pitchFamily="49" charset="0"/>
              </a:rPr>
              <a:t>% </a:t>
            </a:r>
            <a:r>
              <a:rPr lang="en-GB" sz="1400" b="1" i="0" u="none" strike="noStrike" baseline="0" dirty="0" err="1">
                <a:solidFill>
                  <a:srgbClr val="028009"/>
                </a:solidFill>
                <a:latin typeface="Courier New" panose="02070309020205020404" pitchFamily="49" charset="0"/>
              </a:rPr>
              <a:t>xlsread</a:t>
            </a:r>
            <a:r>
              <a:rPr lang="en-GB" sz="1400" b="1" i="0" u="none" strike="noStrike" baseline="0" dirty="0">
                <a:solidFill>
                  <a:srgbClr val="028009"/>
                </a:solidFill>
                <a:latin typeface="Courier New" panose="02070309020205020404" pitchFamily="49" charset="0"/>
              </a:rPr>
              <a:t>(...) reads a .</a:t>
            </a:r>
            <a:r>
              <a:rPr lang="en-GB" sz="1400" b="1" i="0" u="none" strike="noStrike" baseline="0" dirty="0" err="1">
                <a:solidFill>
                  <a:srgbClr val="028009"/>
                </a:solidFill>
                <a:latin typeface="Courier New" panose="02070309020205020404" pitchFamily="49" charset="0"/>
              </a:rPr>
              <a:t>xls</a:t>
            </a:r>
            <a:r>
              <a:rPr lang="en-GB" sz="1400" b="1" i="0" u="none" strike="noStrike" baseline="0" dirty="0">
                <a:solidFill>
                  <a:srgbClr val="028009"/>
                </a:solidFill>
                <a:latin typeface="Courier New" panose="02070309020205020404" pitchFamily="49" charset="0"/>
              </a:rPr>
              <a:t> file with the name specified in the</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parenthesis.</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err="1">
                <a:solidFill>
                  <a:srgbClr val="000000"/>
                </a:solidFill>
                <a:latin typeface="Courier New" panose="02070309020205020404" pitchFamily="49" charset="0"/>
              </a:rPr>
              <a:t>excel_file_name</a:t>
            </a:r>
            <a:r>
              <a:rPr lang="en-GB" sz="1400" b="1" i="0" u="none" strike="noStrike" baseline="0" dirty="0">
                <a:solidFill>
                  <a:srgbClr val="000000"/>
                </a:solidFill>
                <a:latin typeface="Courier New" panose="02070309020205020404" pitchFamily="49" charset="0"/>
              </a:rPr>
              <a:t>=</a:t>
            </a:r>
            <a:r>
              <a:rPr lang="en-GB" sz="1400" b="1" i="0" u="none" strike="noStrike" baseline="0" dirty="0">
                <a:solidFill>
                  <a:srgbClr val="AA04F9"/>
                </a:solidFill>
                <a:latin typeface="Courier New" panose="02070309020205020404" pitchFamily="49" charset="0"/>
              </a:rPr>
              <a:t>'myData.xls'</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err="1">
                <a:solidFill>
                  <a:srgbClr val="000000"/>
                </a:solidFill>
                <a:latin typeface="Courier New" panose="02070309020205020404" pitchFamily="49" charset="0"/>
              </a:rPr>
              <a:t>exam_matrix</a:t>
            </a:r>
            <a:r>
              <a:rPr lang="en-GB" sz="1400" b="1" i="0" u="none" strike="noStrike" baseline="0" dirty="0">
                <a:solidFill>
                  <a:srgbClr val="000000"/>
                </a:solidFill>
                <a:latin typeface="Courier New" panose="02070309020205020404" pitchFamily="49" charset="0"/>
              </a:rPr>
              <a:t>=</a:t>
            </a:r>
            <a:r>
              <a:rPr lang="en-GB" sz="1400" b="1" i="0" u="none" strike="noStrike" baseline="0" dirty="0" err="1">
                <a:solidFill>
                  <a:srgbClr val="000000"/>
                </a:solidFill>
                <a:latin typeface="Courier New" panose="02070309020205020404" pitchFamily="49" charset="0"/>
              </a:rPr>
              <a:t>xlsread</a:t>
            </a:r>
            <a:r>
              <a:rPr lang="en-GB" sz="1400" b="1" i="0" u="none" strike="noStrike" baseline="0" dirty="0">
                <a:solidFill>
                  <a:srgbClr val="000000"/>
                </a:solidFill>
                <a:latin typeface="Courier New" panose="02070309020205020404" pitchFamily="49" charset="0"/>
              </a:rPr>
              <a:t>(</a:t>
            </a:r>
            <a:r>
              <a:rPr lang="en-GB" sz="1400" b="1" i="0" u="none" strike="noStrike" baseline="0" dirty="0" err="1">
                <a:solidFill>
                  <a:srgbClr val="000000"/>
                </a:solidFill>
                <a:latin typeface="Courier New" panose="02070309020205020404" pitchFamily="49" charset="0"/>
              </a:rPr>
              <a:t>excel_file_name</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a:t>
            </a:r>
            <a:r>
              <a:rPr lang="en-GB" sz="1400" b="1" i="0" u="none" strike="noStrike" baseline="0" dirty="0" err="1">
                <a:solidFill>
                  <a:srgbClr val="028009"/>
                </a:solidFill>
                <a:latin typeface="Courier New" panose="02070309020205020404" pitchFamily="49" charset="0"/>
              </a:rPr>
              <a:t>disp</a:t>
            </a:r>
            <a:r>
              <a:rPr lang="en-GB" sz="1400" b="1" i="0" u="none" strike="noStrike" baseline="0" dirty="0">
                <a:solidFill>
                  <a:srgbClr val="028009"/>
                </a:solidFill>
                <a:latin typeface="Courier New" panose="02070309020205020404" pitchFamily="49" charset="0"/>
              </a:rPr>
              <a:t>(</a:t>
            </a:r>
            <a:r>
              <a:rPr lang="en-GB" sz="1400" b="1" i="0" u="none" strike="noStrike" baseline="0" dirty="0" err="1">
                <a:solidFill>
                  <a:srgbClr val="028009"/>
                </a:solidFill>
                <a:latin typeface="Courier New" panose="02070309020205020404" pitchFamily="49" charset="0"/>
              </a:rPr>
              <a:t>exam_matrix</a:t>
            </a:r>
            <a:r>
              <a:rPr lang="en-GB" sz="1400" b="1" i="0" u="none" strike="noStrike" baseline="0" dirty="0">
                <a:solidFill>
                  <a:srgbClr val="028009"/>
                </a:solidFill>
                <a:latin typeface="Courier New" panose="02070309020205020404" pitchFamily="49" charset="0"/>
              </a:rPr>
              <a:t>) Commented out - examine in workspace!</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%collect </a:t>
            </a:r>
            <a:r>
              <a:rPr lang="en-GB" sz="1400" b="1" i="0" u="none" strike="noStrike" baseline="0" dirty="0" err="1">
                <a:solidFill>
                  <a:srgbClr val="028009"/>
                </a:solidFill>
                <a:latin typeface="Courier New" panose="02070309020205020404" pitchFamily="49" charset="0"/>
              </a:rPr>
              <a:t>max,min,mean</a:t>
            </a:r>
            <a:r>
              <a:rPr lang="en-GB" sz="1400" b="1" i="0" u="none" strike="noStrike" baseline="0" dirty="0">
                <a:solidFill>
                  <a:srgbClr val="028009"/>
                </a:solidFill>
                <a:latin typeface="Courier New" panose="02070309020205020404" pitchFamily="49" charset="0"/>
              </a:rPr>
              <a:t> and SD for the exams</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for</a:t>
            </a:r>
            <a:r>
              <a:rPr lang="en-GB" sz="1400" b="1" i="0" u="none" strike="noStrike" baseline="0" dirty="0">
                <a:solidFill>
                  <a:srgbClr val="000000"/>
                </a:solidFill>
                <a:latin typeface="Courier New" panose="02070309020205020404" pitchFamily="49" charset="0"/>
              </a:rPr>
              <a:t> m=1:5</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r>
              <a:rPr lang="en-GB" sz="1400" b="1" i="0" u="none" strike="noStrike" baseline="0" dirty="0" err="1">
                <a:solidFill>
                  <a:srgbClr val="000000"/>
                </a:solidFill>
                <a:latin typeface="Courier New" panose="02070309020205020404" pitchFamily="49" charset="0"/>
              </a:rPr>
              <a:t>exam_max</a:t>
            </a:r>
            <a:r>
              <a:rPr lang="en-GB" sz="1400" b="1" i="0" u="none" strike="noStrike" baseline="0" dirty="0">
                <a:solidFill>
                  <a:srgbClr val="000000"/>
                </a:solidFill>
                <a:latin typeface="Courier New" panose="02070309020205020404" pitchFamily="49" charset="0"/>
              </a:rPr>
              <a:t>(m)=max(</a:t>
            </a:r>
            <a:r>
              <a:rPr lang="en-GB" sz="1400" b="1" i="0" u="none" strike="noStrike" baseline="0" dirty="0" err="1">
                <a:solidFill>
                  <a:srgbClr val="000000"/>
                </a:solidFill>
                <a:latin typeface="Courier New" panose="02070309020205020404" pitchFamily="49" charset="0"/>
              </a:rPr>
              <a:t>exam_matrix</a:t>
            </a:r>
            <a:r>
              <a:rPr lang="en-GB" sz="1400" b="1" i="0" u="none" strike="noStrike" baseline="0" dirty="0">
                <a:solidFill>
                  <a:srgbClr val="000000"/>
                </a:solidFill>
                <a:latin typeface="Courier New" panose="02070309020205020404" pitchFamily="49" charset="0"/>
              </a:rPr>
              <a:t>(:,m))</a:t>
            </a:r>
            <a:endParaRPr lang="en-GB" sz="1400" b="0" i="0" u="none" strike="noStrike" baseline="0" dirty="0">
              <a:solidFill>
                <a:srgbClr val="000000"/>
              </a:solidFill>
              <a:latin typeface="Courier New" panose="02070309020205020404" pitchFamily="49" charset="0"/>
            </a:endParaRPr>
          </a:p>
          <a:p>
            <a:r>
              <a:rPr lang="sv-SE" sz="1400" b="1" i="0" u="none" strike="noStrike" baseline="0" dirty="0">
                <a:solidFill>
                  <a:srgbClr val="000000"/>
                </a:solidFill>
                <a:latin typeface="Courier New" panose="02070309020205020404" pitchFamily="49" charset="0"/>
              </a:rPr>
              <a:t>    exam_min(m)=min(exam_matrix(:,m))</a:t>
            </a:r>
            <a:endParaRPr lang="sv-SE"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r>
              <a:rPr lang="en-GB" sz="1400" b="1" i="0" u="none" strike="noStrike" baseline="0" dirty="0" err="1">
                <a:solidFill>
                  <a:srgbClr val="000000"/>
                </a:solidFill>
                <a:latin typeface="Courier New" panose="02070309020205020404" pitchFamily="49" charset="0"/>
              </a:rPr>
              <a:t>exam_avg</a:t>
            </a:r>
            <a:r>
              <a:rPr lang="en-GB" sz="1400" b="1" i="0" u="none" strike="noStrike" baseline="0" dirty="0">
                <a:solidFill>
                  <a:srgbClr val="000000"/>
                </a:solidFill>
                <a:latin typeface="Courier New" panose="02070309020205020404" pitchFamily="49" charset="0"/>
              </a:rPr>
              <a:t>(m)=mean(</a:t>
            </a:r>
            <a:r>
              <a:rPr lang="en-GB" sz="1400" b="1" i="0" u="none" strike="noStrike" baseline="0" dirty="0" err="1">
                <a:solidFill>
                  <a:srgbClr val="000000"/>
                </a:solidFill>
                <a:latin typeface="Courier New" panose="02070309020205020404" pitchFamily="49" charset="0"/>
              </a:rPr>
              <a:t>exam_matrix</a:t>
            </a:r>
            <a:r>
              <a:rPr lang="en-GB" sz="1400" b="1" i="0" u="none" strike="noStrike" baseline="0" dirty="0">
                <a:solidFill>
                  <a:srgbClr val="000000"/>
                </a:solidFill>
                <a:latin typeface="Courier New" panose="02070309020205020404" pitchFamily="49" charset="0"/>
              </a:rPr>
              <a:t>(:,m))</a:t>
            </a:r>
            <a:endParaRPr lang="en-GB" sz="1400" b="0" i="0" u="none" strike="noStrike" baseline="0" dirty="0">
              <a:solidFill>
                <a:srgbClr val="000000"/>
              </a:solidFill>
              <a:latin typeface="Courier New" panose="02070309020205020404" pitchFamily="49" charset="0"/>
            </a:endParaRPr>
          </a:p>
          <a:p>
            <a:r>
              <a:rPr lang="sv-SE" sz="1400" b="1" i="0" u="none" strike="noStrike" baseline="0" dirty="0">
                <a:solidFill>
                  <a:srgbClr val="000000"/>
                </a:solidFill>
                <a:latin typeface="Courier New" panose="02070309020205020404" pitchFamily="49" charset="0"/>
              </a:rPr>
              <a:t>    exam_std(m)=std(exam_matrix(:,m))</a:t>
            </a:r>
            <a:endParaRPr lang="sv-SE"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end</a:t>
            </a:r>
            <a:endParaRPr lang="en-GB" sz="1400" b="0" i="0" u="none" strike="noStrike" baseline="0" dirty="0">
              <a:solidFill>
                <a:srgbClr val="0E00FF"/>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 </a:t>
            </a:r>
            <a:endParaRPr lang="en-GB" sz="1400" b="0" i="0" u="none" strike="noStrike" baseline="0" dirty="0">
              <a:solidFill>
                <a:srgbClr val="0E00FF"/>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Assign names to the exam results </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err="1">
                <a:solidFill>
                  <a:srgbClr val="000000"/>
                </a:solidFill>
                <a:latin typeface="Courier New" panose="02070309020205020404" pitchFamily="49" charset="0"/>
              </a:rPr>
              <a:t>examNames</a:t>
            </a:r>
            <a:r>
              <a:rPr lang="en-GB" sz="1400" b="1" i="0" u="none" strike="noStrike" baseline="0" dirty="0">
                <a:solidFill>
                  <a:srgbClr val="000000"/>
                </a:solidFill>
                <a:latin typeface="Courier New" panose="02070309020205020404" pitchFamily="49" charset="0"/>
              </a:rPr>
              <a:t>={</a:t>
            </a:r>
            <a:r>
              <a:rPr lang="en-GB" sz="1400" b="1" i="0" u="none" strike="noStrike" baseline="0" dirty="0">
                <a:solidFill>
                  <a:srgbClr val="AA04F9"/>
                </a:solidFill>
                <a:latin typeface="Courier New" panose="02070309020205020404" pitchFamily="49" charset="0"/>
              </a:rPr>
              <a:t>'Maths'</a:t>
            </a:r>
            <a:r>
              <a:rPr lang="en-GB" sz="1400" b="1" i="0" u="none" strike="noStrike" baseline="0" dirty="0">
                <a:solidFill>
                  <a:srgbClr val="000000"/>
                </a:solidFill>
                <a:latin typeface="Courier New" panose="02070309020205020404" pitchFamily="49" charset="0"/>
              </a:rPr>
              <a:t>; </a:t>
            </a:r>
            <a:r>
              <a:rPr lang="en-GB" sz="1400" b="1" i="0" u="none" strike="noStrike" baseline="0" dirty="0">
                <a:solidFill>
                  <a:srgbClr val="AA04F9"/>
                </a:solidFill>
                <a:latin typeface="Courier New" panose="02070309020205020404" pitchFamily="49" charset="0"/>
              </a:rPr>
              <a:t>'Biology'</a:t>
            </a:r>
            <a:r>
              <a:rPr lang="en-GB" sz="1400" b="1" i="0" u="none" strike="noStrike" baseline="0" dirty="0">
                <a:solidFill>
                  <a:srgbClr val="000000"/>
                </a:solidFill>
                <a:latin typeface="Courier New" panose="02070309020205020404" pitchFamily="49" charset="0"/>
              </a:rPr>
              <a:t>; </a:t>
            </a:r>
            <a:r>
              <a:rPr lang="en-GB" sz="1400" b="1" i="0" u="none" strike="noStrike" baseline="0" dirty="0">
                <a:solidFill>
                  <a:srgbClr val="AA04F9"/>
                </a:solidFill>
                <a:latin typeface="Courier New" panose="02070309020205020404" pitchFamily="49" charset="0"/>
              </a:rPr>
              <a:t>'Physics'</a:t>
            </a:r>
            <a:r>
              <a:rPr lang="en-GB" sz="1400" b="1" i="0" u="none" strike="noStrike" baseline="0" dirty="0">
                <a:solidFill>
                  <a:srgbClr val="000000"/>
                </a:solidFill>
                <a:latin typeface="Courier New" panose="02070309020205020404" pitchFamily="49" charset="0"/>
              </a:rPr>
              <a:t>; </a:t>
            </a:r>
            <a:r>
              <a:rPr lang="en-GB" sz="1400" b="1" i="0" u="none" strike="noStrike" baseline="0" dirty="0">
                <a:solidFill>
                  <a:srgbClr val="AA04F9"/>
                </a:solidFill>
                <a:latin typeface="Courier New" panose="02070309020205020404" pitchFamily="49" charset="0"/>
              </a:rPr>
              <a:t>'</a:t>
            </a:r>
            <a:r>
              <a:rPr lang="en-GB" sz="1400" b="1" i="0" u="none" strike="noStrike" baseline="0" dirty="0" err="1">
                <a:solidFill>
                  <a:srgbClr val="AA04F9"/>
                </a:solidFill>
                <a:latin typeface="Courier New" panose="02070309020205020404" pitchFamily="49" charset="0"/>
              </a:rPr>
              <a:t>Chemistry'</a:t>
            </a:r>
            <a:r>
              <a:rPr lang="en-GB" sz="1400" b="1" i="0" u="none" strike="noStrike" baseline="0" dirty="0" err="1">
                <a:solidFill>
                  <a:srgbClr val="000000"/>
                </a:solidFill>
                <a:latin typeface="Courier New" panose="02070309020205020404" pitchFamily="49" charset="0"/>
              </a:rPr>
              <a:t>;</a:t>
            </a:r>
            <a:r>
              <a:rPr lang="en-GB" sz="1400" b="1" i="0" u="none" strike="noStrike" baseline="0" dirty="0" err="1">
                <a:solidFill>
                  <a:srgbClr val="AA04F9"/>
                </a:solidFill>
                <a:latin typeface="Courier New" panose="02070309020205020404" pitchFamily="49" charset="0"/>
              </a:rPr>
              <a:t>'Geography</a:t>
            </a:r>
            <a:r>
              <a:rPr lang="en-GB" sz="1400" b="1" i="0" u="none" strike="noStrike" baseline="0" dirty="0">
                <a:solidFill>
                  <a:srgbClr val="AA04F9"/>
                </a:solidFill>
                <a:latin typeface="Courier New" panose="02070309020205020404" pitchFamily="49" charset="0"/>
              </a:rPr>
              <a:t>'</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Plotting the grade histogram for the five exams</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with title and </a:t>
            </a:r>
            <a:r>
              <a:rPr lang="en-GB" sz="1400" b="1" i="0" u="none" strike="noStrike" baseline="0" dirty="0" err="1">
                <a:solidFill>
                  <a:srgbClr val="028009"/>
                </a:solidFill>
                <a:latin typeface="Courier New" panose="02070309020205020404" pitchFamily="49" charset="0"/>
              </a:rPr>
              <a:t>x,y</a:t>
            </a:r>
            <a:r>
              <a:rPr lang="en-GB" sz="1400" b="1" i="0" u="none" strike="noStrike" baseline="0" dirty="0">
                <a:solidFill>
                  <a:srgbClr val="028009"/>
                </a:solidFill>
                <a:latin typeface="Courier New" panose="02070309020205020404" pitchFamily="49" charset="0"/>
              </a:rPr>
              <a:t> labels</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subplots shown in 2 by 3 layout </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for</a:t>
            </a:r>
            <a:r>
              <a:rPr lang="en-GB" sz="1400" b="1" i="0" u="none" strike="noStrike" baseline="0" dirty="0">
                <a:solidFill>
                  <a:srgbClr val="000000"/>
                </a:solidFill>
                <a:latin typeface="Courier New" panose="02070309020205020404" pitchFamily="49" charset="0"/>
              </a:rPr>
              <a:t> m=1:5</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subplot(2, 3, m)</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histogram(</a:t>
            </a:r>
            <a:r>
              <a:rPr lang="en-GB" sz="1400" b="1" i="0" u="none" strike="noStrike" baseline="0" dirty="0" err="1">
                <a:solidFill>
                  <a:srgbClr val="000000"/>
                </a:solidFill>
                <a:latin typeface="Courier New" panose="02070309020205020404" pitchFamily="49" charset="0"/>
              </a:rPr>
              <a:t>exam_matrix</a:t>
            </a:r>
            <a:r>
              <a:rPr lang="en-GB" sz="1400" b="1" i="0" u="none" strike="noStrike" baseline="0" dirty="0">
                <a:solidFill>
                  <a:srgbClr val="000000"/>
                </a:solidFill>
                <a:latin typeface="Courier New" panose="02070309020205020404" pitchFamily="49" charset="0"/>
              </a:rPr>
              <a:t>(:,1))</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title(</a:t>
            </a:r>
            <a:r>
              <a:rPr lang="en-GB" sz="1400" b="1" i="0" u="none" strike="noStrike" baseline="0" dirty="0" err="1">
                <a:solidFill>
                  <a:srgbClr val="000000"/>
                </a:solidFill>
                <a:latin typeface="Courier New" panose="02070309020205020404" pitchFamily="49" charset="0"/>
              </a:rPr>
              <a:t>examNames</a:t>
            </a:r>
            <a:r>
              <a:rPr lang="en-GB" sz="1400" b="1" i="0" u="none" strike="noStrike" baseline="0" dirty="0">
                <a:solidFill>
                  <a:srgbClr val="000000"/>
                </a:solidFill>
                <a:latin typeface="Courier New" panose="02070309020205020404" pitchFamily="49" charset="0"/>
              </a:rPr>
              <a:t>(m))</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r>
              <a:rPr lang="en-GB" sz="1400" b="1" i="0" u="none" strike="noStrike" baseline="0" dirty="0" err="1">
                <a:solidFill>
                  <a:srgbClr val="000000"/>
                </a:solidFill>
                <a:latin typeface="Courier New" panose="02070309020205020404" pitchFamily="49" charset="0"/>
              </a:rPr>
              <a:t>xlabel</a:t>
            </a:r>
            <a:r>
              <a:rPr lang="en-GB" sz="1400" b="1" i="0" u="none" strike="noStrike" baseline="0" dirty="0">
                <a:solidFill>
                  <a:srgbClr val="000000"/>
                </a:solidFill>
                <a:latin typeface="Courier New" panose="02070309020205020404" pitchFamily="49" charset="0"/>
              </a:rPr>
              <a:t>(</a:t>
            </a:r>
            <a:r>
              <a:rPr lang="en-GB" sz="1400" b="1" i="0" u="none" strike="noStrike" baseline="0" dirty="0">
                <a:solidFill>
                  <a:srgbClr val="AA04F9"/>
                </a:solidFill>
                <a:latin typeface="Courier New" panose="02070309020205020404" pitchFamily="49" charset="0"/>
              </a:rPr>
              <a:t>'Grade scores'</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r>
              <a:rPr lang="en-GB" sz="1400" b="1" i="0" u="none" strike="noStrike" baseline="0" dirty="0" err="1">
                <a:solidFill>
                  <a:srgbClr val="000000"/>
                </a:solidFill>
                <a:latin typeface="Courier New" panose="02070309020205020404" pitchFamily="49" charset="0"/>
              </a:rPr>
              <a:t>ylabel</a:t>
            </a:r>
            <a:r>
              <a:rPr lang="en-GB" sz="1400" b="1" i="0" u="none" strike="noStrike" baseline="0" dirty="0">
                <a:solidFill>
                  <a:srgbClr val="000000"/>
                </a:solidFill>
                <a:latin typeface="Courier New" panose="02070309020205020404" pitchFamily="49" charset="0"/>
              </a:rPr>
              <a:t>(</a:t>
            </a:r>
            <a:r>
              <a:rPr lang="en-GB" sz="1400" b="1" i="0" u="none" strike="noStrike" baseline="0" dirty="0">
                <a:solidFill>
                  <a:srgbClr val="AA04F9"/>
                </a:solidFill>
                <a:latin typeface="Courier New" panose="02070309020205020404" pitchFamily="49" charset="0"/>
              </a:rPr>
              <a:t>'Number of Grades'</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end</a:t>
            </a:r>
            <a:endParaRPr lang="en-GB" sz="1400" b="0" i="0" u="none" strike="noStrike" baseline="0" dirty="0">
              <a:solidFill>
                <a:srgbClr val="0E00FF"/>
              </a:solidFill>
              <a:latin typeface="Courier New" panose="02070309020205020404" pitchFamily="49" charset="0"/>
            </a:endParaRPr>
          </a:p>
          <a:p>
            <a:endParaRPr lang="en-GB" sz="1400" b="0" i="0" u="none" strike="noStrike" baseline="0" dirty="0"/>
          </a:p>
        </p:txBody>
      </p:sp>
    </p:spTree>
    <p:extLst>
      <p:ext uri="{BB962C8B-B14F-4D97-AF65-F5344CB8AC3E}">
        <p14:creationId xmlns:p14="http://schemas.microsoft.com/office/powerpoint/2010/main" val="3130886482"/>
      </p:ext>
    </p:extLst>
  </p:cSld>
  <p:clrMapOvr>
    <a:masterClrMapping/>
  </p:clrMapOvr>
  <p:transition spd="med" advClick="0"/>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3CA29334-8330-4F05-AFC3-F23E70C65AA3}"/>
              </a:ext>
            </a:extLst>
          </p:cNvPr>
          <p:cNvSpPr>
            <a:spLocks noGrp="1" noChangeArrowheads="1"/>
          </p:cNvSpPr>
          <p:nvPr>
            <p:ph type="title"/>
          </p:nvPr>
        </p:nvSpPr>
        <p:spPr>
          <a:xfrm>
            <a:off x="0" y="1"/>
            <a:ext cx="9142413" cy="674688"/>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Graphics</a:t>
            </a:r>
          </a:p>
        </p:txBody>
      </p:sp>
      <p:sp>
        <p:nvSpPr>
          <p:cNvPr id="20483" name="Rectangle 3">
            <a:extLst>
              <a:ext uri="{FF2B5EF4-FFF2-40B4-BE49-F238E27FC236}">
                <a16:creationId xmlns:a16="http://schemas.microsoft.com/office/drawing/2014/main" id="{644D15EB-8ED0-4944-9970-89DEE6AE8464}"/>
              </a:ext>
            </a:extLst>
          </p:cNvPr>
          <p:cNvSpPr>
            <a:spLocks noGrp="1" noChangeArrowheads="1"/>
          </p:cNvSpPr>
          <p:nvPr>
            <p:ph type="body" idx="1"/>
          </p:nvPr>
        </p:nvSpPr>
        <p:spPr>
          <a:xfrm>
            <a:off x="466725" y="1196975"/>
            <a:ext cx="8229600" cy="4525963"/>
          </a:xfrm>
        </p:spPr>
        <p:txBody>
          <a:bodyPr>
            <a:normAutofit/>
          </a:bodyPr>
          <a:lstStyle/>
          <a:p>
            <a:pPr>
              <a:defRPr/>
            </a:pPr>
            <a:r>
              <a:rPr lang="it-IT" sz="2400" dirty="0">
                <a:ea typeface="+mn-ea"/>
              </a:rPr>
              <a:t>In the previous exercise, we used the some graphing functions to show values imported from a file</a:t>
            </a:r>
          </a:p>
          <a:p>
            <a:pPr>
              <a:defRPr/>
            </a:pPr>
            <a:r>
              <a:rPr lang="it-IT" sz="2400" dirty="0">
                <a:ea typeface="+mn-ea"/>
              </a:rPr>
              <a:t>MATLAB offers a comprehensive set of functions for generating figures of many types.</a:t>
            </a:r>
          </a:p>
          <a:p>
            <a:pPr>
              <a:defRPr/>
            </a:pPr>
            <a:r>
              <a:rPr lang="it-IT" sz="2400" dirty="0">
                <a:ea typeface="+mn-ea"/>
              </a:rPr>
              <a:t>All plots are highly customisable both from command line and interactively, using GUI.</a:t>
            </a:r>
          </a:p>
          <a:p>
            <a:pPr>
              <a:defRPr/>
            </a:pPr>
            <a:r>
              <a:rPr lang="it-IT" sz="2400" dirty="0">
                <a:ea typeface="+mn-ea"/>
              </a:rPr>
              <a:t>A very basic subset of the graphic functions will be shown in these notes</a:t>
            </a:r>
          </a:p>
          <a:p>
            <a:pPr lvl="1">
              <a:defRPr/>
            </a:pPr>
            <a:r>
              <a:rPr lang="it-IT" sz="2400" dirty="0"/>
              <a:t>In addition, each function has a large number of different options: remember to use:</a:t>
            </a:r>
            <a:br>
              <a:rPr lang="it-IT" sz="2400" dirty="0"/>
            </a:br>
            <a:r>
              <a:rPr lang="it-IT" sz="2400" b="1" dirty="0">
                <a:latin typeface="Courier New" pitchFamily="49" charset="0"/>
                <a:cs typeface="Courier New" pitchFamily="49" charset="0"/>
              </a:rPr>
              <a:t>help </a:t>
            </a:r>
            <a:r>
              <a:rPr lang="it-IT" sz="2400" b="1" i="1" dirty="0">
                <a:solidFill>
                  <a:srgbClr val="CC00CC"/>
                </a:solidFill>
                <a:latin typeface="Courier New" pitchFamily="49" charset="0"/>
                <a:cs typeface="Courier New" pitchFamily="49" charset="0"/>
              </a:rPr>
              <a:t>command</a:t>
            </a:r>
            <a:r>
              <a:rPr lang="it-IT" sz="2400" dirty="0"/>
              <a:t> or </a:t>
            </a:r>
            <a:r>
              <a:rPr lang="it-IT" sz="2400" b="1" dirty="0">
                <a:latin typeface="Courier New" pitchFamily="49" charset="0"/>
                <a:cs typeface="Courier New" pitchFamily="49" charset="0"/>
              </a:rPr>
              <a:t>doc </a:t>
            </a:r>
            <a:r>
              <a:rPr lang="it-IT" sz="2400" b="1" i="1" dirty="0">
                <a:solidFill>
                  <a:srgbClr val="CC00CC"/>
                </a:solidFill>
                <a:latin typeface="Courier New" pitchFamily="49" charset="0"/>
                <a:cs typeface="Courier New" pitchFamily="49" charset="0"/>
              </a:rPr>
              <a:t>command</a:t>
            </a:r>
          </a:p>
        </p:txBody>
      </p:sp>
      <p:sp>
        <p:nvSpPr>
          <p:cNvPr id="2" name="Footer Placeholder 1">
            <a:extLst>
              <a:ext uri="{FF2B5EF4-FFF2-40B4-BE49-F238E27FC236}">
                <a16:creationId xmlns:a16="http://schemas.microsoft.com/office/drawing/2014/main" id="{B549E70E-AA69-493F-96C2-ED7D7ED50C43}"/>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D3DEDB39-7190-4F9E-97B2-4A833A247202}"/>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122</a:t>
            </a:fld>
            <a:endParaRPr lang="en-GB" altLang="en-US">
              <a:solidFill>
                <a:srgbClr val="262673"/>
              </a:solidFill>
            </a:endParaRPr>
          </a:p>
        </p:txBody>
      </p:sp>
    </p:spTree>
  </p:cSld>
  <p:clrMapOvr>
    <a:masterClrMapping/>
  </p:clrMapOvr>
  <p:transition spd="med" advClick="0"/>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a16="http://schemas.microsoft.com/office/drawing/2014/main" id="{6E630863-217F-4D37-9F4A-D0DF8DEEE0E3}"/>
              </a:ext>
            </a:extLst>
          </p:cNvPr>
          <p:cNvSpPr>
            <a:spLocks noGrp="1" noChangeArrowheads="1"/>
          </p:cNvSpPr>
          <p:nvPr>
            <p:ph type="title"/>
          </p:nvPr>
        </p:nvSpPr>
        <p:spPr>
          <a:xfrm>
            <a:off x="179512" y="1"/>
            <a:ext cx="8962901" cy="674688"/>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Graphics</a:t>
            </a:r>
          </a:p>
        </p:txBody>
      </p:sp>
      <p:sp>
        <p:nvSpPr>
          <p:cNvPr id="20483" name="Rectangle 3">
            <a:extLst>
              <a:ext uri="{FF2B5EF4-FFF2-40B4-BE49-F238E27FC236}">
                <a16:creationId xmlns:a16="http://schemas.microsoft.com/office/drawing/2014/main" id="{05A3ED9D-A874-43A8-8A30-1BEFA2383CFC}"/>
              </a:ext>
            </a:extLst>
          </p:cNvPr>
          <p:cNvSpPr>
            <a:spLocks noGrp="1" noChangeArrowheads="1"/>
          </p:cNvSpPr>
          <p:nvPr>
            <p:ph type="body" idx="1"/>
          </p:nvPr>
        </p:nvSpPr>
        <p:spPr>
          <a:xfrm>
            <a:off x="463980" y="908720"/>
            <a:ext cx="8229600" cy="4680520"/>
          </a:xfrm>
        </p:spPr>
        <p:txBody>
          <a:bodyPr>
            <a:normAutofit/>
          </a:bodyPr>
          <a:lstStyle/>
          <a:p>
            <a:pPr>
              <a:defRPr/>
            </a:pPr>
            <a:r>
              <a:rPr lang="it-IT" dirty="0">
                <a:ea typeface="+mn-ea"/>
              </a:rPr>
              <a:t>MATLAB offers a set of functions for generating figures of many types.</a:t>
            </a:r>
          </a:p>
          <a:p>
            <a:pPr>
              <a:defRPr/>
            </a:pPr>
            <a:r>
              <a:rPr lang="it-IT" dirty="0">
                <a:ea typeface="+mn-ea"/>
              </a:rPr>
              <a:t>All plots are highly customisable both from command line and interactively, using GUI.</a:t>
            </a:r>
          </a:p>
          <a:p>
            <a:pPr>
              <a:defRPr/>
            </a:pPr>
            <a:r>
              <a:rPr lang="it-IT" dirty="0">
                <a:ea typeface="+mn-ea"/>
              </a:rPr>
              <a:t>A very basic subset of the graphic functions will be shown in these notes</a:t>
            </a:r>
          </a:p>
          <a:p>
            <a:pPr lvl="1">
              <a:defRPr/>
            </a:pPr>
            <a:r>
              <a:rPr lang="it-IT" dirty="0"/>
              <a:t>In addition, each function has a large number of different options: remember to use:</a:t>
            </a:r>
            <a:br>
              <a:rPr lang="it-IT" dirty="0"/>
            </a:br>
            <a:r>
              <a:rPr lang="it-IT" b="1" dirty="0">
                <a:solidFill>
                  <a:srgbClr val="0070C0"/>
                </a:solidFill>
                <a:latin typeface="Courier New" pitchFamily="49" charset="0"/>
                <a:cs typeface="Courier New" pitchFamily="49" charset="0"/>
              </a:rPr>
              <a:t>help</a:t>
            </a:r>
            <a:r>
              <a:rPr lang="it-IT" b="1" dirty="0">
                <a:latin typeface="Courier New" pitchFamily="49" charset="0"/>
                <a:cs typeface="Courier New" pitchFamily="49" charset="0"/>
              </a:rPr>
              <a:t> </a:t>
            </a:r>
            <a:r>
              <a:rPr lang="it-IT" b="1" i="1" dirty="0">
                <a:solidFill>
                  <a:srgbClr val="CC00CC"/>
                </a:solidFill>
                <a:latin typeface="Courier New" pitchFamily="49" charset="0"/>
                <a:cs typeface="Courier New" pitchFamily="49" charset="0"/>
              </a:rPr>
              <a:t>command</a:t>
            </a:r>
            <a:r>
              <a:rPr lang="it-IT" dirty="0"/>
              <a:t> or </a:t>
            </a:r>
            <a:r>
              <a:rPr lang="it-IT" b="1" dirty="0">
                <a:solidFill>
                  <a:srgbClr val="0070C0"/>
                </a:solidFill>
                <a:latin typeface="Courier New" pitchFamily="49" charset="0"/>
                <a:cs typeface="Courier New" pitchFamily="49" charset="0"/>
              </a:rPr>
              <a:t>doc</a:t>
            </a:r>
            <a:r>
              <a:rPr lang="it-IT" b="1" dirty="0">
                <a:latin typeface="Courier New" pitchFamily="49" charset="0"/>
                <a:cs typeface="Courier New" pitchFamily="49" charset="0"/>
              </a:rPr>
              <a:t> </a:t>
            </a:r>
            <a:r>
              <a:rPr lang="it-IT" b="1" i="1" dirty="0">
                <a:solidFill>
                  <a:srgbClr val="CC00CC"/>
                </a:solidFill>
                <a:latin typeface="Courier New" pitchFamily="49" charset="0"/>
                <a:cs typeface="Courier New" pitchFamily="49" charset="0"/>
              </a:rPr>
              <a:t>command</a:t>
            </a:r>
          </a:p>
        </p:txBody>
      </p:sp>
      <p:sp>
        <p:nvSpPr>
          <p:cNvPr id="2" name="Footer Placeholder 1">
            <a:extLst>
              <a:ext uri="{FF2B5EF4-FFF2-40B4-BE49-F238E27FC236}">
                <a16:creationId xmlns:a16="http://schemas.microsoft.com/office/drawing/2014/main" id="{2DC1CB57-9761-48DA-A465-B1498528CB7E}"/>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9533DFFD-6333-41ED-8F61-144CC457C2DA}"/>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123</a:t>
            </a:fld>
            <a:endParaRPr lang="en-GB" altLang="en-US">
              <a:solidFill>
                <a:srgbClr val="262673"/>
              </a:solidFill>
            </a:endParaRPr>
          </a:p>
        </p:txBody>
      </p:sp>
    </p:spTree>
  </p:cSld>
  <p:clrMapOvr>
    <a:masterClrMapping/>
  </p:clrMapOvr>
  <p:transition spd="med" advClick="0"/>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176CCFF5-2680-43CD-9E2F-7B8CBDC33E27}"/>
              </a:ext>
            </a:extLst>
          </p:cNvPr>
          <p:cNvSpPr>
            <a:spLocks noGrp="1" noChangeArrowheads="1"/>
          </p:cNvSpPr>
          <p:nvPr>
            <p:ph type="title"/>
          </p:nvPr>
        </p:nvSpPr>
        <p:spPr>
          <a:xfrm>
            <a:off x="-108520" y="0"/>
            <a:ext cx="9250933" cy="739775"/>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2D plots</a:t>
            </a:r>
          </a:p>
        </p:txBody>
      </p:sp>
      <p:sp>
        <p:nvSpPr>
          <p:cNvPr id="50179" name="Rectangle 3">
            <a:extLst>
              <a:ext uri="{FF2B5EF4-FFF2-40B4-BE49-F238E27FC236}">
                <a16:creationId xmlns:a16="http://schemas.microsoft.com/office/drawing/2014/main" id="{C585EA55-8ED8-4CA7-8153-FEBDD88FD1CC}"/>
              </a:ext>
            </a:extLst>
          </p:cNvPr>
          <p:cNvSpPr>
            <a:spLocks noGrp="1" noChangeArrowheads="1"/>
          </p:cNvSpPr>
          <p:nvPr>
            <p:ph type="body" idx="1"/>
          </p:nvPr>
        </p:nvSpPr>
        <p:spPr>
          <a:xfrm>
            <a:off x="455613" y="739775"/>
            <a:ext cx="8229600" cy="1150938"/>
          </a:xfrm>
        </p:spPr>
        <p:txBody>
          <a:bodyPr/>
          <a:lstStyle/>
          <a:p>
            <a:r>
              <a:rPr lang="en-GB" altLang="en-US" dirty="0">
                <a:ea typeface="ＭＳ Ｐゴシック" panose="020B0600070205080204" pitchFamily="34" charset="-128"/>
              </a:rPr>
              <a:t>A simple 2D join-the-points plot can be obtained with the function </a:t>
            </a:r>
            <a:r>
              <a:rPr lang="en-GB" altLang="en-US" b="1" dirty="0">
                <a:latin typeface="Courier New" panose="02070309020205020404" pitchFamily="49" charset="0"/>
                <a:ea typeface="ＭＳ Ｐゴシック" panose="020B0600070205080204" pitchFamily="34" charset="-128"/>
              </a:rPr>
              <a:t>plot</a:t>
            </a:r>
            <a:r>
              <a:rPr lang="en-GB" altLang="en-US" dirty="0">
                <a:ea typeface="ＭＳ Ｐゴシック" panose="020B0600070205080204" pitchFamily="34" charset="-128"/>
              </a:rPr>
              <a:t>.</a:t>
            </a:r>
          </a:p>
        </p:txBody>
      </p:sp>
      <p:sp>
        <p:nvSpPr>
          <p:cNvPr id="50180" name="Text Box 7">
            <a:extLst>
              <a:ext uri="{FF2B5EF4-FFF2-40B4-BE49-F238E27FC236}">
                <a16:creationId xmlns:a16="http://schemas.microsoft.com/office/drawing/2014/main" id="{0600AF8D-0305-436E-BF72-274AB2A5B9EE}"/>
              </a:ext>
            </a:extLst>
          </p:cNvPr>
          <p:cNvSpPr txBox="1">
            <a:spLocks noChangeArrowheads="1"/>
          </p:cNvSpPr>
          <p:nvPr/>
        </p:nvSpPr>
        <p:spPr bwMode="auto">
          <a:xfrm>
            <a:off x="455613" y="2349500"/>
            <a:ext cx="3676650" cy="2616101"/>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s-ES" altLang="en-US" sz="2000" b="1" dirty="0">
                <a:latin typeface="+mn-lt"/>
              </a:rPr>
              <a:t>Try:</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x = 0:pi/10:2*pi;</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y=cos(x);</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plot</a:t>
            </a:r>
            <a:r>
              <a:rPr lang="es-ES" altLang="en-US" sz="2000" b="1" dirty="0">
                <a:solidFill>
                  <a:schemeClr val="accent6"/>
                </a:solidFill>
                <a:latin typeface="Courier New" panose="02070309020205020404" pitchFamily="49" charset="0"/>
              </a:rPr>
              <a:t>(</a:t>
            </a:r>
            <a:r>
              <a:rPr lang="es-ES" altLang="en-US" sz="2000" b="1" dirty="0" err="1">
                <a:solidFill>
                  <a:schemeClr val="accent6"/>
                </a:solidFill>
                <a:latin typeface="Courier New" panose="02070309020205020404" pitchFamily="49" charset="0"/>
              </a:rPr>
              <a:t>x,y</a:t>
            </a:r>
            <a:r>
              <a:rPr lang="es-ES" altLang="en-US" sz="2000" b="1" dirty="0">
                <a:solidFill>
                  <a:schemeClr val="accent6"/>
                </a:solidFill>
                <a:latin typeface="Courier New" panose="02070309020205020404" pitchFamily="49" charset="0"/>
              </a:rPr>
              <a:t>);</a:t>
            </a:r>
          </a:p>
          <a:p>
            <a:pPr eaLnBrk="1" hangingPunct="1">
              <a:buFontTx/>
              <a:buNone/>
            </a:pPr>
            <a:endParaRPr lang="es-ES" altLang="en-US" sz="2000" b="1" dirty="0">
              <a:solidFill>
                <a:schemeClr val="accent6"/>
              </a:solidFill>
              <a:latin typeface="Courier New" panose="02070309020205020404" pitchFamily="49" charset="0"/>
            </a:endParaRPr>
          </a:p>
          <a:p>
            <a:pPr eaLnBrk="1" hangingPunct="1">
              <a:buNone/>
            </a:pPr>
            <a:r>
              <a:rPr lang="es-ES" altLang="en-US" sz="2000" b="1" dirty="0">
                <a:latin typeface="+mn-lt"/>
              </a:rPr>
              <a:t>Try </a:t>
            </a:r>
            <a:r>
              <a:rPr lang="es-ES" altLang="en-US" sz="2000" b="1" dirty="0" err="1">
                <a:latin typeface="+mn-lt"/>
              </a:rPr>
              <a:t>again</a:t>
            </a:r>
            <a:r>
              <a:rPr lang="es-ES" altLang="en-US" sz="2000" b="1" dirty="0">
                <a:latin typeface="+mn-lt"/>
              </a:rPr>
              <a:t> </a:t>
            </a:r>
            <a:r>
              <a:rPr lang="es-ES" altLang="en-US" sz="2000" b="1" dirty="0" err="1">
                <a:latin typeface="+mn-lt"/>
              </a:rPr>
              <a:t>for</a:t>
            </a:r>
            <a:r>
              <a:rPr lang="es-ES" altLang="en-US" sz="2000" b="1" dirty="0">
                <a:latin typeface="+mn-lt"/>
              </a:rPr>
              <a:t> sin </a:t>
            </a:r>
            <a:r>
              <a:rPr lang="es-ES" altLang="en-US" sz="2000" b="1" dirty="0" err="1">
                <a:latin typeface="+mn-lt"/>
              </a:rPr>
              <a:t>plot</a:t>
            </a:r>
            <a:endParaRPr lang="es-ES" altLang="en-US" sz="2000" b="1" dirty="0">
              <a:latin typeface="+mn-lt"/>
            </a:endParaRPr>
          </a:p>
          <a:p>
            <a:pPr eaLnBrk="1" hangingPunct="1">
              <a:buFontTx/>
              <a:buNone/>
            </a:pPr>
            <a:endParaRPr lang="es-ES" altLang="en-US" sz="2000" b="1" dirty="0">
              <a:solidFill>
                <a:schemeClr val="accent6"/>
              </a:solidFill>
              <a:latin typeface="Courier New" panose="02070309020205020404" pitchFamily="49" charset="0"/>
            </a:endParaRPr>
          </a:p>
        </p:txBody>
      </p:sp>
      <p:sp>
        <p:nvSpPr>
          <p:cNvPr id="2" name="Footer Placeholder 1">
            <a:extLst>
              <a:ext uri="{FF2B5EF4-FFF2-40B4-BE49-F238E27FC236}">
                <a16:creationId xmlns:a16="http://schemas.microsoft.com/office/drawing/2014/main" id="{9317CE91-1F5D-4AA5-BDFB-F8EF9DBA7A2A}"/>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E034A46D-A1B8-4842-AB48-7F48EA2C75C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124</a:t>
            </a:fld>
            <a:endParaRPr lang="en-GB" altLang="en-US">
              <a:solidFill>
                <a:srgbClr val="262673"/>
              </a:solidFill>
            </a:endParaRPr>
          </a:p>
        </p:txBody>
      </p:sp>
      <p:pic>
        <p:nvPicPr>
          <p:cNvPr id="6" name="Picture 5">
            <a:extLst>
              <a:ext uri="{FF2B5EF4-FFF2-40B4-BE49-F238E27FC236}">
                <a16:creationId xmlns:a16="http://schemas.microsoft.com/office/drawing/2014/main" id="{32989335-111A-486D-90B3-6CEAEF511AB5}"/>
              </a:ext>
            </a:extLst>
          </p:cNvPr>
          <p:cNvPicPr>
            <a:picLocks noChangeAspect="1"/>
          </p:cNvPicPr>
          <p:nvPr/>
        </p:nvPicPr>
        <p:blipFill>
          <a:blip r:embed="rId3"/>
          <a:stretch>
            <a:fillRect/>
          </a:stretch>
        </p:blipFill>
        <p:spPr>
          <a:xfrm>
            <a:off x="4260247" y="1890713"/>
            <a:ext cx="4653566" cy="4182603"/>
          </a:xfrm>
          <a:prstGeom prst="rect">
            <a:avLst/>
          </a:prstGeom>
        </p:spPr>
      </p:pic>
    </p:spTree>
  </p:cSld>
  <p:clrMapOvr>
    <a:masterClrMapping/>
  </p:clrMapOvr>
  <p:transition spd="med" advClick="0"/>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176CCFF5-2680-43CD-9E2F-7B8CBDC33E27}"/>
              </a:ext>
            </a:extLst>
          </p:cNvPr>
          <p:cNvSpPr>
            <a:spLocks noGrp="1" noChangeArrowheads="1"/>
          </p:cNvSpPr>
          <p:nvPr>
            <p:ph type="title"/>
          </p:nvPr>
        </p:nvSpPr>
        <p:spPr>
          <a:xfrm>
            <a:off x="-108520" y="0"/>
            <a:ext cx="9250933" cy="1266825"/>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2D plots</a:t>
            </a:r>
          </a:p>
        </p:txBody>
      </p:sp>
      <p:sp>
        <p:nvSpPr>
          <p:cNvPr id="50179" name="Rectangle 3">
            <a:extLst>
              <a:ext uri="{FF2B5EF4-FFF2-40B4-BE49-F238E27FC236}">
                <a16:creationId xmlns:a16="http://schemas.microsoft.com/office/drawing/2014/main" id="{C585EA55-8ED8-4CA7-8153-FEBDD88FD1CC}"/>
              </a:ext>
            </a:extLst>
          </p:cNvPr>
          <p:cNvSpPr>
            <a:spLocks noGrp="1" noChangeArrowheads="1"/>
          </p:cNvSpPr>
          <p:nvPr>
            <p:ph type="body" idx="1"/>
          </p:nvPr>
        </p:nvSpPr>
        <p:spPr>
          <a:xfrm>
            <a:off x="455613" y="739775"/>
            <a:ext cx="8229600" cy="1150938"/>
          </a:xfrm>
        </p:spPr>
        <p:txBody>
          <a:bodyPr/>
          <a:lstStyle/>
          <a:p>
            <a:r>
              <a:rPr lang="en-GB" altLang="en-US" dirty="0">
                <a:ea typeface="ＭＳ Ｐゴシック" panose="020B0600070205080204" pitchFamily="34" charset="-128"/>
              </a:rPr>
              <a:t>Note that the previous plot is overwritten.</a:t>
            </a:r>
          </a:p>
          <a:p>
            <a:r>
              <a:rPr lang="en-GB" altLang="en-US" dirty="0">
                <a:ea typeface="ＭＳ Ｐゴシック" panose="020B0600070205080204" pitchFamily="34" charset="-128"/>
              </a:rPr>
              <a:t>This can be prevented by using </a:t>
            </a:r>
            <a:r>
              <a:rPr lang="en-GB" altLang="en-US" b="1" dirty="0">
                <a:solidFill>
                  <a:schemeClr val="accent6"/>
                </a:solidFill>
                <a:latin typeface="Courier New" panose="02070309020205020404" pitchFamily="49" charset="0"/>
                <a:ea typeface="ＭＳ Ｐゴシック" panose="020B0600070205080204" pitchFamily="34" charset="-128"/>
                <a:cs typeface="Courier New" panose="02070309020205020404" pitchFamily="49" charset="0"/>
              </a:rPr>
              <a:t>hold</a:t>
            </a:r>
          </a:p>
        </p:txBody>
      </p:sp>
      <p:sp>
        <p:nvSpPr>
          <p:cNvPr id="50180" name="Text Box 7">
            <a:extLst>
              <a:ext uri="{FF2B5EF4-FFF2-40B4-BE49-F238E27FC236}">
                <a16:creationId xmlns:a16="http://schemas.microsoft.com/office/drawing/2014/main" id="{0600AF8D-0305-436E-BF72-274AB2A5B9EE}"/>
              </a:ext>
            </a:extLst>
          </p:cNvPr>
          <p:cNvSpPr txBox="1">
            <a:spLocks noChangeArrowheads="1"/>
          </p:cNvSpPr>
          <p:nvPr/>
        </p:nvSpPr>
        <p:spPr bwMode="auto">
          <a:xfrm>
            <a:off x="455613" y="2349500"/>
            <a:ext cx="3676650" cy="3354765"/>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s-ES" altLang="en-US" sz="2000" b="1" dirty="0">
                <a:latin typeface="+mn-lt"/>
              </a:rPr>
              <a:t>Try:</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x = 0:pi/10:2*pi;</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y = cos(x); </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plot</a:t>
            </a:r>
            <a:r>
              <a:rPr lang="es-ES" altLang="en-US" sz="2000" b="1" dirty="0">
                <a:solidFill>
                  <a:schemeClr val="accent6"/>
                </a:solidFill>
                <a:latin typeface="Courier New" panose="02070309020205020404" pitchFamily="49" charset="0"/>
              </a:rPr>
              <a:t>(</a:t>
            </a:r>
            <a:r>
              <a:rPr lang="es-ES" altLang="en-US" sz="2000" b="1" dirty="0" err="1">
                <a:solidFill>
                  <a:schemeClr val="accent6"/>
                </a:solidFill>
                <a:latin typeface="Courier New" panose="02070309020205020404" pitchFamily="49" charset="0"/>
              </a:rPr>
              <a:t>x,y</a:t>
            </a:r>
            <a:r>
              <a:rPr lang="es-ES" altLang="en-US" sz="2000" b="1" dirty="0">
                <a:solidFill>
                  <a:schemeClr val="accent6"/>
                </a:solidFill>
                <a:latin typeface="Courier New" panose="02070309020205020404" pitchFamily="49" charset="0"/>
              </a:rPr>
              <a:t>);</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y=sin(x);</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hold</a:t>
            </a:r>
            <a:r>
              <a:rPr lang="es-ES" altLang="en-US" sz="2000" b="1" dirty="0">
                <a:solidFill>
                  <a:schemeClr val="accent6"/>
                </a:solidFill>
                <a:latin typeface="Courier New" panose="02070309020205020404" pitchFamily="49" charset="0"/>
              </a:rPr>
              <a:t>;</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plot</a:t>
            </a:r>
            <a:r>
              <a:rPr lang="es-ES" altLang="en-US" sz="2000" b="1" dirty="0">
                <a:solidFill>
                  <a:schemeClr val="accent6"/>
                </a:solidFill>
                <a:latin typeface="Courier New" panose="02070309020205020404" pitchFamily="49" charset="0"/>
              </a:rPr>
              <a:t>(</a:t>
            </a:r>
            <a:r>
              <a:rPr lang="es-ES" altLang="en-US" sz="2000" b="1" dirty="0" err="1">
                <a:solidFill>
                  <a:schemeClr val="accent6"/>
                </a:solidFill>
                <a:latin typeface="Courier New" panose="02070309020205020404" pitchFamily="49" charset="0"/>
              </a:rPr>
              <a:t>x,y</a:t>
            </a:r>
            <a:r>
              <a:rPr lang="es-ES" altLang="en-US" sz="2000" b="1" dirty="0">
                <a:solidFill>
                  <a:schemeClr val="accent6"/>
                </a:solidFill>
                <a:latin typeface="Courier New" panose="02070309020205020404" pitchFamily="49" charset="0"/>
              </a:rPr>
              <a:t>);</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hold</a:t>
            </a:r>
            <a:r>
              <a:rPr lang="es-ES" altLang="en-US" sz="2000" b="1" dirty="0">
                <a:solidFill>
                  <a:schemeClr val="accent6"/>
                </a:solidFill>
                <a:latin typeface="Courier New" panose="02070309020205020404" pitchFamily="49" charset="0"/>
              </a:rPr>
              <a:t> off;</a:t>
            </a:r>
          </a:p>
          <a:p>
            <a:pPr eaLnBrk="1" hangingPunct="1">
              <a:buFontTx/>
              <a:buNone/>
            </a:pPr>
            <a:endParaRPr lang="es-ES" altLang="en-US" sz="2000" b="1" dirty="0">
              <a:solidFill>
                <a:schemeClr val="accent6"/>
              </a:solidFill>
              <a:latin typeface="Courier New" panose="02070309020205020404" pitchFamily="49" charset="0"/>
            </a:endParaRPr>
          </a:p>
        </p:txBody>
      </p:sp>
      <p:sp>
        <p:nvSpPr>
          <p:cNvPr id="2" name="Footer Placeholder 1">
            <a:extLst>
              <a:ext uri="{FF2B5EF4-FFF2-40B4-BE49-F238E27FC236}">
                <a16:creationId xmlns:a16="http://schemas.microsoft.com/office/drawing/2014/main" id="{9317CE91-1F5D-4AA5-BDFB-F8EF9DBA7A2A}"/>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E034A46D-A1B8-4842-AB48-7F48EA2C75C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125</a:t>
            </a:fld>
            <a:endParaRPr lang="en-GB" altLang="en-US">
              <a:solidFill>
                <a:srgbClr val="262673"/>
              </a:solidFill>
            </a:endParaRPr>
          </a:p>
        </p:txBody>
      </p:sp>
      <p:pic>
        <p:nvPicPr>
          <p:cNvPr id="5" name="Picture 4">
            <a:extLst>
              <a:ext uri="{FF2B5EF4-FFF2-40B4-BE49-F238E27FC236}">
                <a16:creationId xmlns:a16="http://schemas.microsoft.com/office/drawing/2014/main" id="{73AB2E9D-8190-48A5-8C55-36EC12926B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1915214"/>
            <a:ext cx="4668024" cy="4182602"/>
          </a:xfrm>
          <a:prstGeom prst="rect">
            <a:avLst/>
          </a:prstGeom>
        </p:spPr>
      </p:pic>
    </p:spTree>
    <p:extLst>
      <p:ext uri="{BB962C8B-B14F-4D97-AF65-F5344CB8AC3E}">
        <p14:creationId xmlns:p14="http://schemas.microsoft.com/office/powerpoint/2010/main" val="3131593528"/>
      </p:ext>
    </p:extLst>
  </p:cSld>
  <p:clrMapOvr>
    <a:masterClrMapping/>
  </p:clrMapOvr>
  <p:transition spd="med" advClick="0"/>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a:extLst>
              <a:ext uri="{FF2B5EF4-FFF2-40B4-BE49-F238E27FC236}">
                <a16:creationId xmlns:a16="http://schemas.microsoft.com/office/drawing/2014/main" id="{A6AA0F86-5D7F-4862-A4C2-C4EF5594A139}"/>
              </a:ext>
            </a:extLst>
          </p:cNvPr>
          <p:cNvSpPr>
            <a:spLocks noGrp="1" noChangeArrowheads="1"/>
          </p:cNvSpPr>
          <p:nvPr>
            <p:ph type="body" idx="1"/>
          </p:nvPr>
        </p:nvSpPr>
        <p:spPr>
          <a:xfrm>
            <a:off x="468313" y="981075"/>
            <a:ext cx="8229600" cy="4568825"/>
          </a:xfrm>
        </p:spPr>
        <p:txBody>
          <a:bodyPr/>
          <a:lstStyle/>
          <a:p>
            <a:r>
              <a:rPr lang="en-GB" altLang="en-US">
                <a:ea typeface="ＭＳ Ｐゴシック" panose="020B0600070205080204" pitchFamily="34" charset="-128"/>
              </a:rPr>
              <a:t>A more general usage is:</a:t>
            </a:r>
            <a:br>
              <a:rPr lang="en-GB" altLang="en-US">
                <a:ea typeface="ＭＳ Ｐゴシック" panose="020B0600070205080204" pitchFamily="34" charset="-128"/>
              </a:rPr>
            </a:br>
            <a:r>
              <a:rPr lang="en-GB" altLang="en-US" b="1">
                <a:latin typeface="Courier New" panose="02070309020205020404" pitchFamily="49" charset="0"/>
                <a:ea typeface="ＭＳ Ｐゴシック" panose="020B0600070205080204" pitchFamily="34" charset="-128"/>
              </a:rPr>
              <a:t>plot(x, y, </a:t>
            </a:r>
            <a:r>
              <a:rPr lang="en-GB" altLang="en-US" b="1" i="1">
                <a:latin typeface="Courier New" panose="02070309020205020404" pitchFamily="49" charset="0"/>
                <a:ea typeface="ＭＳ Ｐゴシック" panose="020B0600070205080204" pitchFamily="34" charset="-128"/>
              </a:rPr>
              <a:t>options</a:t>
            </a:r>
            <a:r>
              <a:rPr lang="en-GB" altLang="en-US" b="1">
                <a:latin typeface="Courier New" panose="02070309020205020404" pitchFamily="49" charset="0"/>
                <a:ea typeface="ＭＳ Ｐゴシック" panose="020B0600070205080204" pitchFamily="34" charset="-128"/>
              </a:rPr>
              <a:t>)</a:t>
            </a:r>
            <a:endParaRPr lang="en-US" altLang="en-US" b="1">
              <a:latin typeface="Courier New" panose="02070309020205020404" pitchFamily="49" charset="0"/>
              <a:ea typeface="ＭＳ Ｐゴシック" panose="020B0600070205080204" pitchFamily="34" charset="-128"/>
            </a:endParaRPr>
          </a:p>
        </p:txBody>
      </p:sp>
      <p:graphicFrame>
        <p:nvGraphicFramePr>
          <p:cNvPr id="89240" name="Group 152">
            <a:extLst>
              <a:ext uri="{FF2B5EF4-FFF2-40B4-BE49-F238E27FC236}">
                <a16:creationId xmlns:a16="http://schemas.microsoft.com/office/drawing/2014/main" id="{77A915FA-AE07-4941-B41D-A6E0F3E5C7FD}"/>
              </a:ext>
            </a:extLst>
          </p:cNvPr>
          <p:cNvGraphicFramePr>
            <a:graphicFrameLocks noGrp="1"/>
          </p:cNvGraphicFramePr>
          <p:nvPr/>
        </p:nvGraphicFramePr>
        <p:xfrm>
          <a:off x="6383338" y="1268413"/>
          <a:ext cx="2016125" cy="4267200"/>
        </p:xfrm>
        <a:graphic>
          <a:graphicData uri="http://schemas.openxmlformats.org/drawingml/2006/table">
            <a:tbl>
              <a:tblPr/>
              <a:tblGrid>
                <a:gridCol w="504825">
                  <a:extLst>
                    <a:ext uri="{9D8B030D-6E8A-4147-A177-3AD203B41FA5}">
                      <a16:colId xmlns:a16="http://schemas.microsoft.com/office/drawing/2014/main" val="20000"/>
                    </a:ext>
                  </a:extLst>
                </a:gridCol>
                <a:gridCol w="1511300">
                  <a:extLst>
                    <a:ext uri="{9D8B030D-6E8A-4147-A177-3AD203B41FA5}">
                      <a16:colId xmlns:a16="http://schemas.microsoft.com/office/drawing/2014/main" val="20001"/>
                    </a:ext>
                  </a:extLst>
                </a:gridCol>
              </a:tblGrid>
              <a:tr h="30480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chemeClr val="tx1"/>
                          </a:solidFill>
                          <a:effectLst/>
                          <a:latin typeface="Arial" charset="0"/>
                          <a:cs typeface="Arial" charset="0"/>
                        </a:rPr>
                        <a:t>Marker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it-IT"/>
                    </a:p>
                  </a:txBody>
                  <a:tcPr/>
                </a:tc>
                <a:extLst>
                  <a:ext uri="{0D108BD9-81ED-4DB2-BD59-A6C34878D82A}">
                    <a16:rowId xmlns:a16="http://schemas.microsoft.com/office/drawing/2014/main" val="10000"/>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point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circle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x</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x-mark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plus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star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square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diamond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triangle (down)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triangle (up)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&lt;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triangle (left)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&gt;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triangle (right)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pentagram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hexagram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3"/>
                  </a:ext>
                </a:extLst>
              </a:tr>
            </a:tbl>
          </a:graphicData>
        </a:graphic>
      </p:graphicFrame>
      <p:graphicFrame>
        <p:nvGraphicFramePr>
          <p:cNvPr id="89241" name="Group 153">
            <a:extLst>
              <a:ext uri="{FF2B5EF4-FFF2-40B4-BE49-F238E27FC236}">
                <a16:creationId xmlns:a16="http://schemas.microsoft.com/office/drawing/2014/main" id="{B9654098-7907-471C-9FCB-9F7AE5722592}"/>
              </a:ext>
            </a:extLst>
          </p:cNvPr>
          <p:cNvGraphicFramePr>
            <a:graphicFrameLocks noGrp="1"/>
          </p:cNvGraphicFramePr>
          <p:nvPr/>
        </p:nvGraphicFramePr>
        <p:xfrm>
          <a:off x="3790950" y="2924175"/>
          <a:ext cx="1724025" cy="1828800"/>
        </p:xfrm>
        <a:graphic>
          <a:graphicData uri="http://schemas.openxmlformats.org/drawingml/2006/table">
            <a:tbl>
              <a:tblPr/>
              <a:tblGrid>
                <a:gridCol w="796925">
                  <a:extLst>
                    <a:ext uri="{9D8B030D-6E8A-4147-A177-3AD203B41FA5}">
                      <a16:colId xmlns:a16="http://schemas.microsoft.com/office/drawing/2014/main" val="20000"/>
                    </a:ext>
                  </a:extLst>
                </a:gridCol>
                <a:gridCol w="927100">
                  <a:extLst>
                    <a:ext uri="{9D8B030D-6E8A-4147-A177-3AD203B41FA5}">
                      <a16:colId xmlns:a16="http://schemas.microsoft.com/office/drawing/2014/main" val="20001"/>
                    </a:ext>
                  </a:extLst>
                </a:gridCol>
              </a:tblGrid>
              <a:tr h="30480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chemeClr val="tx1"/>
                          </a:solidFill>
                          <a:effectLst/>
                          <a:latin typeface="Arial" charset="0"/>
                          <a:cs typeface="Arial" charset="0"/>
                        </a:rPr>
                        <a:t>Line style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it-IT"/>
                    </a:p>
                  </a:txBody>
                  <a:tcPr/>
                </a:tc>
                <a:extLst>
                  <a:ext uri="{0D108BD9-81ED-4DB2-BD59-A6C34878D82A}">
                    <a16:rowId xmlns:a16="http://schemas.microsoft.com/office/drawing/2014/main" val="10000"/>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solid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dotted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dashdot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dashed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(none)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no line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graphicFrame>
        <p:nvGraphicFramePr>
          <p:cNvPr id="89239" name="Group 151">
            <a:extLst>
              <a:ext uri="{FF2B5EF4-FFF2-40B4-BE49-F238E27FC236}">
                <a16:creationId xmlns:a16="http://schemas.microsoft.com/office/drawing/2014/main" id="{898F95DD-E34C-4945-BA6B-BCAE941F1291}"/>
              </a:ext>
            </a:extLst>
          </p:cNvPr>
          <p:cNvGraphicFramePr>
            <a:graphicFrameLocks noGrp="1"/>
          </p:cNvGraphicFramePr>
          <p:nvPr/>
        </p:nvGraphicFramePr>
        <p:xfrm>
          <a:off x="1054100" y="2420938"/>
          <a:ext cx="1652588" cy="2743200"/>
        </p:xfrm>
        <a:graphic>
          <a:graphicData uri="http://schemas.openxmlformats.org/drawingml/2006/table">
            <a:tbl>
              <a:tblPr/>
              <a:tblGrid>
                <a:gridCol w="533400">
                  <a:extLst>
                    <a:ext uri="{9D8B030D-6E8A-4147-A177-3AD203B41FA5}">
                      <a16:colId xmlns:a16="http://schemas.microsoft.com/office/drawing/2014/main" val="20000"/>
                    </a:ext>
                  </a:extLst>
                </a:gridCol>
                <a:gridCol w="1119188">
                  <a:extLst>
                    <a:ext uri="{9D8B030D-6E8A-4147-A177-3AD203B41FA5}">
                      <a16:colId xmlns:a16="http://schemas.microsoft.com/office/drawing/2014/main" val="20001"/>
                    </a:ext>
                  </a:extLst>
                </a:gridCol>
              </a:tblGrid>
              <a:tr h="304800">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chemeClr val="tx1"/>
                          </a:solidFill>
                          <a:effectLst/>
                          <a:latin typeface="Arial" charset="0"/>
                          <a:cs typeface="Arial" charset="0"/>
                        </a:rPr>
                        <a:t>Colour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it-IT"/>
                    </a:p>
                  </a:txBody>
                  <a:tcPr/>
                </a:tc>
                <a:extLst>
                  <a:ext uri="{0D108BD9-81ED-4DB2-BD59-A6C34878D82A}">
                    <a16:rowId xmlns:a16="http://schemas.microsoft.com/office/drawing/2014/main" val="10000"/>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b</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blue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green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red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c</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cyan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magenta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yellow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black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3048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1" i="0" u="none" strike="noStrike" cap="none" normalizeH="0" baseline="0">
                          <a:ln>
                            <a:noFill/>
                          </a:ln>
                          <a:solidFill>
                            <a:srgbClr val="CC00CC"/>
                          </a:solidFill>
                          <a:effectLst/>
                          <a:latin typeface="Courier New" pitchFamily="49" charset="0"/>
                          <a:cs typeface="Arial" charset="0"/>
                        </a:rPr>
                        <a:t>w</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400" b="0" i="0" u="none" strike="noStrike" cap="none" normalizeH="0" baseline="0">
                          <a:ln>
                            <a:noFill/>
                          </a:ln>
                          <a:solidFill>
                            <a:schemeClr val="tx1"/>
                          </a:solidFill>
                          <a:effectLst/>
                          <a:latin typeface="Arial" charset="0"/>
                          <a:cs typeface="Arial" charset="0"/>
                        </a:rPr>
                        <a:t>white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bl>
          </a:graphicData>
        </a:graphic>
      </p:graphicFrame>
      <p:sp>
        <p:nvSpPr>
          <p:cNvPr id="2" name="Footer Placeholder 1">
            <a:extLst>
              <a:ext uri="{FF2B5EF4-FFF2-40B4-BE49-F238E27FC236}">
                <a16:creationId xmlns:a16="http://schemas.microsoft.com/office/drawing/2014/main" id="{88C46394-283C-4C93-AB00-97C679713A08}"/>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19A3D020-69AB-41BE-A193-51C96DBD126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126</a:t>
            </a:fld>
            <a:endParaRPr lang="en-GB" altLang="en-US">
              <a:solidFill>
                <a:srgbClr val="262673"/>
              </a:solidFill>
            </a:endParaRPr>
          </a:p>
        </p:txBody>
      </p:sp>
    </p:spTree>
  </p:cSld>
  <p:clrMapOvr>
    <a:masterClrMapping/>
  </p:clrMapOvr>
  <p:transition spd="med" advClick="0"/>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a:extLst>
              <a:ext uri="{FF2B5EF4-FFF2-40B4-BE49-F238E27FC236}">
                <a16:creationId xmlns:a16="http://schemas.microsoft.com/office/drawing/2014/main" id="{176CCFF5-2680-43CD-9E2F-7B8CBDC33E27}"/>
              </a:ext>
            </a:extLst>
          </p:cNvPr>
          <p:cNvSpPr>
            <a:spLocks noGrp="1" noChangeArrowheads="1"/>
          </p:cNvSpPr>
          <p:nvPr>
            <p:ph type="title"/>
          </p:nvPr>
        </p:nvSpPr>
        <p:spPr>
          <a:xfrm>
            <a:off x="-108520" y="0"/>
            <a:ext cx="9250933" cy="1266825"/>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2D plots</a:t>
            </a:r>
          </a:p>
        </p:txBody>
      </p:sp>
      <p:sp>
        <p:nvSpPr>
          <p:cNvPr id="50179" name="Rectangle 3">
            <a:extLst>
              <a:ext uri="{FF2B5EF4-FFF2-40B4-BE49-F238E27FC236}">
                <a16:creationId xmlns:a16="http://schemas.microsoft.com/office/drawing/2014/main" id="{C585EA55-8ED8-4CA7-8153-FEBDD88FD1CC}"/>
              </a:ext>
            </a:extLst>
          </p:cNvPr>
          <p:cNvSpPr>
            <a:spLocks noGrp="1" noChangeArrowheads="1"/>
          </p:cNvSpPr>
          <p:nvPr>
            <p:ph type="body" idx="1"/>
          </p:nvPr>
        </p:nvSpPr>
        <p:spPr>
          <a:xfrm>
            <a:off x="455613" y="739775"/>
            <a:ext cx="8229600" cy="1150938"/>
          </a:xfrm>
        </p:spPr>
        <p:txBody>
          <a:bodyPr/>
          <a:lstStyle/>
          <a:p>
            <a:r>
              <a:rPr lang="en-GB" altLang="en-US" dirty="0">
                <a:ea typeface="ＭＳ Ｐゴシック" panose="020B0600070205080204" pitchFamily="34" charset="-128"/>
              </a:rPr>
              <a:t>This is the previous example but using some of the plotting options</a:t>
            </a:r>
            <a:endParaRPr lang="en-GB" altLang="en-US" b="1" dirty="0">
              <a:solidFill>
                <a:schemeClr val="accent6"/>
              </a:solidFill>
              <a:latin typeface="Courier New" panose="02070309020205020404" pitchFamily="49" charset="0"/>
              <a:ea typeface="ＭＳ Ｐゴシック" panose="020B0600070205080204" pitchFamily="34" charset="-128"/>
              <a:cs typeface="Courier New" panose="02070309020205020404" pitchFamily="49" charset="0"/>
            </a:endParaRPr>
          </a:p>
        </p:txBody>
      </p:sp>
      <p:sp>
        <p:nvSpPr>
          <p:cNvPr id="50180" name="Text Box 7">
            <a:extLst>
              <a:ext uri="{FF2B5EF4-FFF2-40B4-BE49-F238E27FC236}">
                <a16:creationId xmlns:a16="http://schemas.microsoft.com/office/drawing/2014/main" id="{0600AF8D-0305-436E-BF72-274AB2A5B9EE}"/>
              </a:ext>
            </a:extLst>
          </p:cNvPr>
          <p:cNvSpPr txBox="1">
            <a:spLocks noChangeArrowheads="1"/>
          </p:cNvSpPr>
          <p:nvPr/>
        </p:nvSpPr>
        <p:spPr bwMode="auto">
          <a:xfrm>
            <a:off x="455613" y="2349500"/>
            <a:ext cx="3676650" cy="3354765"/>
          </a:xfrm>
          <a:prstGeom prst="rect">
            <a:avLst/>
          </a:prstGeom>
          <a:ln/>
        </p:spPr>
        <p:style>
          <a:lnRef idx="2">
            <a:schemeClr val="dk1"/>
          </a:lnRef>
          <a:fillRef idx="1">
            <a:schemeClr val="lt1"/>
          </a:fillRef>
          <a:effectRef idx="0">
            <a:schemeClr val="dk1"/>
          </a:effectRef>
          <a:fontRef idx="minor">
            <a:schemeClr val="dk1"/>
          </a:fontRef>
        </p:style>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s-ES" altLang="en-US" sz="2000" b="1" dirty="0">
                <a:latin typeface="+mn-lt"/>
              </a:rPr>
              <a:t>Try:</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x = 0:pi/10:2*pi;</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y = cos(x); </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plot</a:t>
            </a:r>
            <a:r>
              <a:rPr lang="es-ES" altLang="en-US" sz="2000" b="1" dirty="0">
                <a:solidFill>
                  <a:schemeClr val="accent6"/>
                </a:solidFill>
                <a:latin typeface="Courier New" panose="02070309020205020404" pitchFamily="49" charset="0"/>
              </a:rPr>
              <a:t>(</a:t>
            </a:r>
            <a:r>
              <a:rPr lang="es-ES" altLang="en-US" sz="2000" b="1" dirty="0" err="1">
                <a:solidFill>
                  <a:schemeClr val="accent6"/>
                </a:solidFill>
                <a:latin typeface="Courier New" panose="02070309020205020404" pitchFamily="49" charset="0"/>
              </a:rPr>
              <a:t>x,y,'g</a:t>
            </a:r>
            <a:r>
              <a:rPr lang="es-ES" altLang="en-US" sz="2000" b="1" dirty="0">
                <a:solidFill>
                  <a:schemeClr val="accent6"/>
                </a:solidFill>
                <a:latin typeface="Courier New" panose="02070309020205020404" pitchFamily="49" charset="0"/>
              </a:rPr>
              <a:t>*--');</a:t>
            </a:r>
          </a:p>
          <a:p>
            <a:pPr eaLnBrk="1" hangingPunct="1">
              <a:buFontTx/>
              <a:buNone/>
            </a:pPr>
            <a:r>
              <a:rPr lang="es-ES" altLang="en-US" sz="2000" b="1" dirty="0">
                <a:latin typeface="Courier New" panose="02070309020205020404" pitchFamily="49" charset="0"/>
              </a:rPr>
              <a:t>&gt;&gt; </a:t>
            </a:r>
            <a:r>
              <a:rPr lang="es-ES" altLang="en-US" sz="2000" b="1" dirty="0">
                <a:solidFill>
                  <a:schemeClr val="accent6"/>
                </a:solidFill>
                <a:latin typeface="Courier New" panose="02070309020205020404" pitchFamily="49" charset="0"/>
              </a:rPr>
              <a:t>y=sin(x);</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hold</a:t>
            </a:r>
            <a:r>
              <a:rPr lang="es-ES" altLang="en-US" sz="2000" b="1" dirty="0">
                <a:solidFill>
                  <a:schemeClr val="accent6"/>
                </a:solidFill>
                <a:latin typeface="Courier New" panose="02070309020205020404" pitchFamily="49" charset="0"/>
              </a:rPr>
              <a:t>;</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plot</a:t>
            </a:r>
            <a:r>
              <a:rPr lang="es-ES" altLang="en-US" sz="2000" b="1" dirty="0">
                <a:solidFill>
                  <a:schemeClr val="accent6"/>
                </a:solidFill>
                <a:latin typeface="Courier New" panose="02070309020205020404" pitchFamily="49" charset="0"/>
              </a:rPr>
              <a:t>(x, y, 'ro:');</a:t>
            </a:r>
          </a:p>
          <a:p>
            <a:pPr eaLnBrk="1" hangingPunct="1">
              <a:buFontTx/>
              <a:buNone/>
            </a:pPr>
            <a:r>
              <a:rPr lang="es-ES" altLang="en-US" sz="2000" b="1" dirty="0">
                <a:latin typeface="Courier New" panose="02070309020205020404" pitchFamily="49" charset="0"/>
              </a:rPr>
              <a:t>&gt;&gt; </a:t>
            </a:r>
            <a:r>
              <a:rPr lang="es-ES" altLang="en-US" sz="2000" b="1" dirty="0" err="1">
                <a:solidFill>
                  <a:schemeClr val="accent6"/>
                </a:solidFill>
                <a:latin typeface="Courier New" panose="02070309020205020404" pitchFamily="49" charset="0"/>
              </a:rPr>
              <a:t>hold</a:t>
            </a:r>
            <a:r>
              <a:rPr lang="es-ES" altLang="en-US" sz="2000" b="1" dirty="0">
                <a:solidFill>
                  <a:schemeClr val="accent6"/>
                </a:solidFill>
                <a:latin typeface="Courier New" panose="02070309020205020404" pitchFamily="49" charset="0"/>
              </a:rPr>
              <a:t> off;</a:t>
            </a:r>
          </a:p>
          <a:p>
            <a:pPr eaLnBrk="1" hangingPunct="1">
              <a:buFontTx/>
              <a:buNone/>
            </a:pPr>
            <a:endParaRPr lang="es-ES" altLang="en-US" sz="2000" b="1" dirty="0">
              <a:solidFill>
                <a:schemeClr val="accent6"/>
              </a:solidFill>
              <a:latin typeface="Courier New" panose="02070309020205020404" pitchFamily="49" charset="0"/>
            </a:endParaRPr>
          </a:p>
        </p:txBody>
      </p:sp>
      <p:sp>
        <p:nvSpPr>
          <p:cNvPr id="2" name="Footer Placeholder 1">
            <a:extLst>
              <a:ext uri="{FF2B5EF4-FFF2-40B4-BE49-F238E27FC236}">
                <a16:creationId xmlns:a16="http://schemas.microsoft.com/office/drawing/2014/main" id="{9317CE91-1F5D-4AA5-BDFB-F8EF9DBA7A2A}"/>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E034A46D-A1B8-4842-AB48-7F48EA2C75C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127</a:t>
            </a:fld>
            <a:endParaRPr lang="en-GB" altLang="en-US">
              <a:solidFill>
                <a:srgbClr val="262673"/>
              </a:solidFill>
            </a:endParaRPr>
          </a:p>
        </p:txBody>
      </p:sp>
      <p:pic>
        <p:nvPicPr>
          <p:cNvPr id="7" name="Picture 6">
            <a:extLst>
              <a:ext uri="{FF2B5EF4-FFF2-40B4-BE49-F238E27FC236}">
                <a16:creationId xmlns:a16="http://schemas.microsoft.com/office/drawing/2014/main" id="{8393B207-2033-4520-AEF4-E2C500CBA3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45789" y="1842900"/>
            <a:ext cx="4668024" cy="4182602"/>
          </a:xfrm>
          <a:prstGeom prst="rect">
            <a:avLst/>
          </a:prstGeom>
        </p:spPr>
      </p:pic>
    </p:spTree>
    <p:extLst>
      <p:ext uri="{BB962C8B-B14F-4D97-AF65-F5344CB8AC3E}">
        <p14:creationId xmlns:p14="http://schemas.microsoft.com/office/powerpoint/2010/main" val="2931064608"/>
      </p:ext>
    </p:extLst>
  </p:cSld>
  <p:clrMapOvr>
    <a:masterClrMapping/>
  </p:clrMapOvr>
  <p:transition spd="med" advClick="0"/>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FE344-6669-46C7-91B0-001E07B3DF59}"/>
              </a:ext>
            </a:extLst>
          </p:cNvPr>
          <p:cNvSpPr>
            <a:spLocks noGrp="1"/>
          </p:cNvSpPr>
          <p:nvPr>
            <p:ph type="title"/>
          </p:nvPr>
        </p:nvSpPr>
        <p:spPr>
          <a:xfrm>
            <a:off x="0" y="1"/>
            <a:ext cx="9142413" cy="755688"/>
          </a:xfrm>
        </p:spPr>
        <p:txBody>
          <a:bodyPr/>
          <a:lstStyle/>
          <a:p>
            <a:pPr>
              <a:defRPr/>
            </a:pPr>
            <a:r>
              <a:rPr lang="en-GB" altLang="en-US" dirty="0">
                <a:solidFill>
                  <a:schemeClr val="accent2">
                    <a:lumMod val="75000"/>
                  </a:schemeClr>
                </a:solidFill>
                <a:ea typeface="ＭＳ Ｐゴシック" panose="020B0600070205080204" pitchFamily="34" charset="-128"/>
              </a:rPr>
              <a:t>2D plots</a:t>
            </a:r>
          </a:p>
        </p:txBody>
      </p:sp>
      <p:sp>
        <p:nvSpPr>
          <p:cNvPr id="55299" name="Content Placeholder 2">
            <a:extLst>
              <a:ext uri="{FF2B5EF4-FFF2-40B4-BE49-F238E27FC236}">
                <a16:creationId xmlns:a16="http://schemas.microsoft.com/office/drawing/2014/main" id="{24132BB4-F4B9-4149-8317-CE58D30C99EB}"/>
              </a:ext>
            </a:extLst>
          </p:cNvPr>
          <p:cNvSpPr>
            <a:spLocks noGrp="1"/>
          </p:cNvSpPr>
          <p:nvPr>
            <p:ph idx="1"/>
          </p:nvPr>
        </p:nvSpPr>
        <p:spPr>
          <a:xfrm>
            <a:off x="563335" y="1152960"/>
            <a:ext cx="4136206" cy="1900237"/>
          </a:xfrm>
        </p:spPr>
        <p:txBody>
          <a:bodyPr/>
          <a:lstStyle/>
          <a:p>
            <a:r>
              <a:rPr lang="en-GB" altLang="en-US" dirty="0">
                <a:ea typeface="ＭＳ Ｐゴシック" panose="020B0600070205080204" pitchFamily="34" charset="-128"/>
              </a:rPr>
              <a:t>If </a:t>
            </a:r>
            <a:r>
              <a:rPr lang="en-GB" altLang="en-US" b="1" dirty="0">
                <a:latin typeface="Courier New" panose="02070309020205020404" pitchFamily="49" charset="0"/>
                <a:ea typeface="ＭＳ Ｐゴシック" panose="020B0600070205080204" pitchFamily="34" charset="-128"/>
              </a:rPr>
              <a:t>x</a:t>
            </a:r>
            <a:r>
              <a:rPr lang="en-GB" altLang="en-US" dirty="0">
                <a:ea typeface="ＭＳ Ｐゴシック" panose="020B0600070205080204" pitchFamily="34" charset="-128"/>
              </a:rPr>
              <a:t> is a vector and </a:t>
            </a:r>
            <a:r>
              <a:rPr lang="en-GB" altLang="en-US" b="1" dirty="0">
                <a:latin typeface="Courier New" panose="02070309020205020404" pitchFamily="49" charset="0"/>
                <a:ea typeface="ＭＳ Ｐゴシック" panose="020B0600070205080204" pitchFamily="34" charset="-128"/>
              </a:rPr>
              <a:t>Y</a:t>
            </a:r>
            <a:r>
              <a:rPr lang="en-GB" altLang="en-US" dirty="0">
                <a:ea typeface="ＭＳ Ｐゴシック" panose="020B0600070205080204" pitchFamily="34" charset="-128"/>
              </a:rPr>
              <a:t> is a matrix</a:t>
            </a:r>
            <a:br>
              <a:rPr lang="en-GB" altLang="en-US" dirty="0">
                <a:ea typeface="ＭＳ Ｐゴシック" panose="020B0600070205080204" pitchFamily="34" charset="-128"/>
              </a:rPr>
            </a:br>
            <a:br>
              <a:rPr lang="en-GB" altLang="en-US" sz="800" dirty="0">
                <a:ea typeface="ＭＳ Ｐゴシック" panose="020B0600070205080204" pitchFamily="34" charset="-128"/>
              </a:rPr>
            </a:br>
            <a:r>
              <a:rPr lang="en-GB" altLang="en-US" b="1" dirty="0">
                <a:latin typeface="Courier New" panose="02070309020205020404" pitchFamily="49" charset="0"/>
                <a:ea typeface="ＭＳ Ｐゴシック" panose="020B0600070205080204" pitchFamily="34" charset="-128"/>
              </a:rPr>
              <a:t>plot(x, Y)</a:t>
            </a:r>
          </a:p>
          <a:p>
            <a:r>
              <a:rPr lang="en-GB" altLang="en-US" dirty="0">
                <a:ea typeface="ＭＳ Ｐゴシック" panose="020B0600070205080204" pitchFamily="34" charset="-128"/>
              </a:rPr>
              <a:t>plots </a:t>
            </a:r>
            <a:r>
              <a:rPr lang="en-GB" altLang="en-US" b="1" dirty="0">
                <a:latin typeface="Courier New" panose="02070309020205020404" pitchFamily="49" charset="0"/>
                <a:ea typeface="ＭＳ Ｐゴシック" panose="020B0600070205080204" pitchFamily="34" charset="-128"/>
              </a:rPr>
              <a:t>x</a:t>
            </a:r>
            <a:r>
              <a:rPr lang="en-GB" altLang="en-US" dirty="0">
                <a:ea typeface="ＭＳ Ｐゴシック" panose="020B0600070205080204" pitchFamily="34" charset="-128"/>
              </a:rPr>
              <a:t> vs each column of </a:t>
            </a:r>
            <a:r>
              <a:rPr lang="en-GB" altLang="en-US" b="1" dirty="0">
                <a:latin typeface="Courier New" panose="02070309020205020404" pitchFamily="49" charset="0"/>
                <a:ea typeface="ＭＳ Ｐゴシック" panose="020B0600070205080204" pitchFamily="34" charset="-128"/>
              </a:rPr>
              <a:t>Y</a:t>
            </a:r>
          </a:p>
        </p:txBody>
      </p:sp>
      <p:sp>
        <p:nvSpPr>
          <p:cNvPr id="55301" name="Text Box 7">
            <a:extLst>
              <a:ext uri="{FF2B5EF4-FFF2-40B4-BE49-F238E27FC236}">
                <a16:creationId xmlns:a16="http://schemas.microsoft.com/office/drawing/2014/main" id="{7D089FFB-0D12-4097-9043-962CA3738D18}"/>
              </a:ext>
            </a:extLst>
          </p:cNvPr>
          <p:cNvSpPr txBox="1">
            <a:spLocks noChangeArrowheads="1"/>
          </p:cNvSpPr>
          <p:nvPr/>
        </p:nvSpPr>
        <p:spPr bwMode="auto">
          <a:xfrm>
            <a:off x="563335" y="4056693"/>
            <a:ext cx="6985595"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None/>
            </a:pPr>
            <a:r>
              <a:rPr lang="en-US" altLang="en-US" sz="2400" b="1" dirty="0">
                <a:latin typeface="+mn-lt"/>
              </a:rPr>
              <a:t>Try:</a:t>
            </a:r>
          </a:p>
          <a:p>
            <a:pPr eaLnBrk="1" hangingPunct="1">
              <a:buNone/>
            </a:pPr>
            <a:r>
              <a:rPr lang="en-US" altLang="en-US" sz="2400" b="1" dirty="0">
                <a:latin typeface="Courier New" panose="02070309020205020404" pitchFamily="49" charset="0"/>
              </a:rPr>
              <a:t>&gt;&gt;</a:t>
            </a:r>
            <a:r>
              <a:rPr lang="es-ES" altLang="en-US" sz="2400" b="1" dirty="0">
                <a:latin typeface="Courier New" panose="02070309020205020404" pitchFamily="49" charset="0"/>
              </a:rPr>
              <a:t> </a:t>
            </a:r>
            <a:r>
              <a:rPr lang="es-ES" altLang="en-US" sz="2400" b="1" dirty="0">
                <a:solidFill>
                  <a:schemeClr val="accent6"/>
                </a:solidFill>
                <a:latin typeface="Courier New" panose="02070309020205020404" pitchFamily="49" charset="0"/>
              </a:rPr>
              <a:t>x = 0:pi/10:2*pi;</a:t>
            </a:r>
          </a:p>
          <a:p>
            <a:pPr eaLnBrk="1" hangingPunct="1">
              <a:buFontTx/>
              <a:buNone/>
            </a:pPr>
            <a:r>
              <a:rPr lang="es-ES" altLang="en-US" sz="2400" b="1" dirty="0">
                <a:latin typeface="Courier New" panose="02070309020205020404" pitchFamily="49" charset="0"/>
              </a:rPr>
              <a:t>&gt;&gt; </a:t>
            </a:r>
            <a:r>
              <a:rPr lang="es-ES" altLang="en-US" sz="2400" b="1" dirty="0">
                <a:solidFill>
                  <a:schemeClr val="accent6"/>
                </a:solidFill>
                <a:latin typeface="Courier New" panose="02070309020205020404" pitchFamily="49" charset="0"/>
              </a:rPr>
              <a:t>Y=[sin(x);sin(x)*1.5;sin(x)*2]</a:t>
            </a:r>
          </a:p>
          <a:p>
            <a:pPr eaLnBrk="1" hangingPunct="1">
              <a:buFontTx/>
              <a:buNone/>
            </a:pPr>
            <a:r>
              <a:rPr lang="es-ES" altLang="en-US" sz="2400" b="1" dirty="0">
                <a:latin typeface="Courier New" panose="02070309020205020404" pitchFamily="49" charset="0"/>
              </a:rPr>
              <a:t>&gt;&gt; </a:t>
            </a:r>
            <a:r>
              <a:rPr lang="es-ES" altLang="en-US" sz="2400" b="1" dirty="0" err="1">
                <a:solidFill>
                  <a:schemeClr val="accent6"/>
                </a:solidFill>
                <a:latin typeface="Courier New" panose="02070309020205020404" pitchFamily="49" charset="0"/>
              </a:rPr>
              <a:t>plot</a:t>
            </a:r>
            <a:r>
              <a:rPr lang="es-ES" altLang="en-US" sz="2400" b="1" dirty="0">
                <a:solidFill>
                  <a:schemeClr val="accent6"/>
                </a:solidFill>
                <a:latin typeface="Courier New" panose="02070309020205020404" pitchFamily="49" charset="0"/>
              </a:rPr>
              <a:t>(x, Y)</a:t>
            </a:r>
            <a:endParaRPr lang="en-US" altLang="en-US" sz="2400" b="1" dirty="0">
              <a:solidFill>
                <a:schemeClr val="accent6"/>
              </a:solidFill>
              <a:latin typeface="Courier New" panose="02070309020205020404" pitchFamily="49" charset="0"/>
            </a:endParaRPr>
          </a:p>
        </p:txBody>
      </p:sp>
      <p:sp>
        <p:nvSpPr>
          <p:cNvPr id="3" name="Footer Placeholder 2">
            <a:extLst>
              <a:ext uri="{FF2B5EF4-FFF2-40B4-BE49-F238E27FC236}">
                <a16:creationId xmlns:a16="http://schemas.microsoft.com/office/drawing/2014/main" id="{0FFFA24E-14FB-4B0B-8199-8D0654AD798B}"/>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4" name="Slide Number Placeholder 3">
            <a:extLst>
              <a:ext uri="{FF2B5EF4-FFF2-40B4-BE49-F238E27FC236}">
                <a16:creationId xmlns:a16="http://schemas.microsoft.com/office/drawing/2014/main" id="{3AA79056-9AE3-4C6C-866D-7BC05B73C9B9}"/>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128</a:t>
            </a:fld>
            <a:endParaRPr lang="en-GB" altLang="en-US">
              <a:solidFill>
                <a:srgbClr val="262673"/>
              </a:solidFill>
            </a:endParaRPr>
          </a:p>
        </p:txBody>
      </p:sp>
      <p:pic>
        <p:nvPicPr>
          <p:cNvPr id="7" name="Picture 6">
            <a:extLst>
              <a:ext uri="{FF2B5EF4-FFF2-40B4-BE49-F238E27FC236}">
                <a16:creationId xmlns:a16="http://schemas.microsoft.com/office/drawing/2014/main" id="{492E8D0A-74DF-4003-8B4A-E3529560105C}"/>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733688" y="1152960"/>
            <a:ext cx="3953112" cy="3542033"/>
          </a:xfrm>
          <a:prstGeom prst="rect">
            <a:avLst/>
          </a:prstGeom>
        </p:spPr>
      </p:pic>
    </p:spTree>
  </p:cSld>
  <p:clrMapOvr>
    <a:masterClrMapping/>
  </p:clrMapOvr>
  <p:transition spd="med" advClick="0"/>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DBB647BC-6D53-4B44-88D0-0D6AA1A83C1D}"/>
              </a:ext>
            </a:extLst>
          </p:cNvPr>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en-GB" altLang="en-US">
                <a:effectLst/>
                <a:ea typeface="ＭＳ Ｐゴシック" panose="020B0600070205080204" pitchFamily="34" charset="-128"/>
              </a:rPr>
              <a:t>2D plots</a:t>
            </a:r>
          </a:p>
        </p:txBody>
      </p:sp>
      <p:sp>
        <p:nvSpPr>
          <p:cNvPr id="58371" name="Rectangle 3">
            <a:extLst>
              <a:ext uri="{FF2B5EF4-FFF2-40B4-BE49-F238E27FC236}">
                <a16:creationId xmlns:a16="http://schemas.microsoft.com/office/drawing/2014/main" id="{513D78A6-8134-4E27-B893-3171C3CBA665}"/>
              </a:ext>
            </a:extLst>
          </p:cNvPr>
          <p:cNvSpPr>
            <a:spLocks noGrp="1" noChangeArrowheads="1"/>
          </p:cNvSpPr>
          <p:nvPr>
            <p:ph type="body" idx="1"/>
          </p:nvPr>
        </p:nvSpPr>
        <p:spPr>
          <a:xfrm>
            <a:off x="-1" y="765175"/>
            <a:ext cx="9142413" cy="1541463"/>
          </a:xfrm>
        </p:spPr>
        <p:txBody>
          <a:bodyPr/>
          <a:lstStyle/>
          <a:p>
            <a:r>
              <a:rPr lang="en-GB" altLang="en-US" sz="2800" dirty="0">
                <a:ea typeface="ＭＳ Ｐゴシック" panose="020B0600070205080204" pitchFamily="34" charset="-128"/>
              </a:rPr>
              <a:t>Additional properties can be specified:</a:t>
            </a:r>
          </a:p>
          <a:p>
            <a:pPr>
              <a:buFontTx/>
              <a:buNone/>
            </a:pPr>
            <a:r>
              <a:rPr lang="en-GB" altLang="en-US" sz="2800" dirty="0">
                <a:ea typeface="ＭＳ Ｐゴシック" panose="020B0600070205080204" pitchFamily="34" charset="-128"/>
              </a:rPr>
              <a:t>	</a:t>
            </a:r>
            <a:r>
              <a:rPr lang="en-GB" altLang="en-US" sz="2000" b="1" dirty="0">
                <a:latin typeface="Courier New" panose="02070309020205020404" pitchFamily="49" charset="0"/>
                <a:ea typeface="ＭＳ Ｐゴシック" panose="020B0600070205080204" pitchFamily="34" charset="-128"/>
              </a:rPr>
              <a:t>&gt;&gt; </a:t>
            </a:r>
            <a:r>
              <a:rPr lang="en-GB" altLang="en-US" sz="1800" b="1" dirty="0">
                <a:solidFill>
                  <a:schemeClr val="accent6"/>
                </a:solidFill>
                <a:latin typeface="Courier New" panose="02070309020205020404" pitchFamily="49" charset="0"/>
                <a:ea typeface="ＭＳ Ｐゴシック" panose="020B0600070205080204" pitchFamily="34" charset="-128"/>
              </a:rPr>
              <a:t>plot(x, y, '--</a:t>
            </a:r>
            <a:r>
              <a:rPr lang="en-GB" altLang="en-US" sz="1800" b="1" dirty="0" err="1">
                <a:solidFill>
                  <a:schemeClr val="accent6"/>
                </a:solidFill>
                <a:latin typeface="Courier New" panose="02070309020205020404" pitchFamily="49" charset="0"/>
                <a:ea typeface="ＭＳ Ｐゴシック" panose="020B0600070205080204" pitchFamily="34" charset="-128"/>
              </a:rPr>
              <a:t>rs</a:t>
            </a:r>
            <a:r>
              <a:rPr lang="en-GB" altLang="en-US" sz="1800" b="1" dirty="0">
                <a:solidFill>
                  <a:schemeClr val="accent6"/>
                </a:solidFill>
                <a:latin typeface="Courier New" panose="02070309020205020404" pitchFamily="49" charset="0"/>
                <a:ea typeface="ＭＳ Ｐゴシック" panose="020B0600070205080204" pitchFamily="34" charset="-128"/>
              </a:rPr>
              <a:t>', 'MarkerSize',10,'MarkerFaceColor' , 'g')</a:t>
            </a:r>
          </a:p>
        </p:txBody>
      </p:sp>
      <p:graphicFrame>
        <p:nvGraphicFramePr>
          <p:cNvPr id="102467" name="Group 67">
            <a:extLst>
              <a:ext uri="{FF2B5EF4-FFF2-40B4-BE49-F238E27FC236}">
                <a16:creationId xmlns:a16="http://schemas.microsoft.com/office/drawing/2014/main" id="{5B63EAAA-10C6-4AFC-9A7B-F95AE641E392}"/>
              </a:ext>
            </a:extLst>
          </p:cNvPr>
          <p:cNvGraphicFramePr>
            <a:graphicFrameLocks noGrp="1"/>
          </p:cNvGraphicFramePr>
          <p:nvPr/>
        </p:nvGraphicFramePr>
        <p:xfrm>
          <a:off x="4870450" y="2809875"/>
          <a:ext cx="3600450" cy="2346498"/>
        </p:xfrm>
        <a:graphic>
          <a:graphicData uri="http://schemas.openxmlformats.org/drawingml/2006/table">
            <a:tbl>
              <a:tblPr/>
              <a:tblGrid>
                <a:gridCol w="2035175">
                  <a:extLst>
                    <a:ext uri="{9D8B030D-6E8A-4147-A177-3AD203B41FA5}">
                      <a16:colId xmlns:a16="http://schemas.microsoft.com/office/drawing/2014/main" val="20000"/>
                    </a:ext>
                  </a:extLst>
                </a:gridCol>
                <a:gridCol w="1565275">
                  <a:extLst>
                    <a:ext uri="{9D8B030D-6E8A-4147-A177-3AD203B41FA5}">
                      <a16:colId xmlns:a16="http://schemas.microsoft.com/office/drawing/2014/main" val="20001"/>
                    </a:ext>
                  </a:extLst>
                </a:gridCol>
              </a:tblGrid>
              <a:tr h="335189">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Arial" charset="0"/>
                          <a:cs typeface="Arial" charset="0"/>
                        </a:rPr>
                        <a:t>Property</a:t>
                      </a:r>
                    </a:p>
                  </a:txBody>
                  <a:tcPr marT="45687" marB="4568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chemeClr val="tx1"/>
                          </a:solidFill>
                          <a:effectLst/>
                          <a:latin typeface="Arial" charset="0"/>
                          <a:cs typeface="Arial" charset="0"/>
                        </a:rPr>
                        <a:t>Default value</a:t>
                      </a:r>
                    </a:p>
                  </a:txBody>
                  <a:tcPr marT="45687" marB="45687"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3518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dirty="0" err="1">
                          <a:ln>
                            <a:noFill/>
                          </a:ln>
                          <a:solidFill>
                            <a:srgbClr val="CC00CC"/>
                          </a:solidFill>
                          <a:effectLst/>
                          <a:latin typeface="Courier New" pitchFamily="49" charset="0"/>
                          <a:cs typeface="Arial" charset="0"/>
                        </a:rPr>
                        <a:t>LineWidth</a:t>
                      </a:r>
                      <a:endParaRPr kumimoji="0" lang="en-GB" sz="1600" b="1" i="0" u="none" strike="noStrike" cap="none" normalizeH="0" baseline="0" dirty="0">
                        <a:ln>
                          <a:noFill/>
                        </a:ln>
                        <a:solidFill>
                          <a:srgbClr val="CC00CC"/>
                        </a:solidFill>
                        <a:effectLst/>
                        <a:latin typeface="Courier New" pitchFamily="49" charset="0"/>
                        <a:cs typeface="Arial" charset="0"/>
                      </a:endParaRP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Arial" charset="0"/>
                          <a:cs typeface="Arial" charset="0"/>
                        </a:rPr>
                        <a:t>0.5</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18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rgbClr val="CC00CC"/>
                          </a:solidFill>
                          <a:effectLst/>
                          <a:latin typeface="Courier New" pitchFamily="49" charset="0"/>
                          <a:cs typeface="Arial" charset="0"/>
                        </a:rPr>
                        <a:t>MarkerSize</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Arial" charset="0"/>
                          <a:cs typeface="Arial" charset="0"/>
                        </a:rPr>
                        <a:t>6</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18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rgbClr val="CC00CC"/>
                          </a:solidFill>
                          <a:effectLst/>
                          <a:latin typeface="Courier New" pitchFamily="49" charset="0"/>
                          <a:cs typeface="Arial" charset="0"/>
                        </a:rPr>
                        <a:t>MarkerEdgeColor</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Arial" charset="0"/>
                          <a:cs typeface="Arial" charset="0"/>
                        </a:rPr>
                        <a:t>auto</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18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rgbClr val="CC00CC"/>
                          </a:solidFill>
                          <a:effectLst/>
                          <a:latin typeface="Courier New" pitchFamily="49" charset="0"/>
                          <a:cs typeface="Arial" charset="0"/>
                        </a:rPr>
                        <a:t>MarkerFaceColor</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Arial" charset="0"/>
                          <a:cs typeface="Arial" charset="0"/>
                        </a:rPr>
                        <a:t>none</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518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rgbClr val="CC00CC"/>
                          </a:solidFill>
                          <a:effectLst/>
                          <a:latin typeface="Courier New" pitchFamily="49" charset="0"/>
                          <a:cs typeface="Arial" charset="0"/>
                        </a:rPr>
                        <a:t>FontSize</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a:ln>
                            <a:noFill/>
                          </a:ln>
                          <a:solidFill>
                            <a:schemeClr val="tx1"/>
                          </a:solidFill>
                          <a:effectLst/>
                          <a:latin typeface="Arial" charset="0"/>
                          <a:cs typeface="Arial" charset="0"/>
                        </a:rPr>
                        <a:t>10</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5189">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1" i="0" u="none" strike="noStrike" cap="none" normalizeH="0" baseline="0">
                          <a:ln>
                            <a:noFill/>
                          </a:ln>
                          <a:solidFill>
                            <a:srgbClr val="CC00CC"/>
                          </a:solidFill>
                          <a:effectLst/>
                          <a:latin typeface="Courier New" pitchFamily="49" charset="0"/>
                          <a:cs typeface="Arial" charset="0"/>
                        </a:rPr>
                        <a:t>FontAngle</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600" b="0" i="0" u="none" strike="noStrike" cap="none" normalizeH="0" baseline="0" dirty="0">
                          <a:ln>
                            <a:noFill/>
                          </a:ln>
                          <a:solidFill>
                            <a:schemeClr val="tx1"/>
                          </a:solidFill>
                          <a:effectLst/>
                          <a:latin typeface="Arial" charset="0"/>
                          <a:cs typeface="Arial" charset="0"/>
                        </a:rPr>
                        <a:t>normal</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2" name="Footer Placeholder 1">
            <a:extLst>
              <a:ext uri="{FF2B5EF4-FFF2-40B4-BE49-F238E27FC236}">
                <a16:creationId xmlns:a16="http://schemas.microsoft.com/office/drawing/2014/main" id="{2A8AAFE5-C60A-4037-A0B7-E24D2FC53067}"/>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F8A0652F-1999-49D3-B371-1EC31919A98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129</a:t>
            </a:fld>
            <a:endParaRPr lang="en-GB" altLang="en-US">
              <a:solidFill>
                <a:srgbClr val="262673"/>
              </a:solidFill>
            </a:endParaRPr>
          </a:p>
        </p:txBody>
      </p:sp>
      <p:pic>
        <p:nvPicPr>
          <p:cNvPr id="5" name="Picture 4">
            <a:extLst>
              <a:ext uri="{FF2B5EF4-FFF2-40B4-BE49-F238E27FC236}">
                <a16:creationId xmlns:a16="http://schemas.microsoft.com/office/drawing/2014/main" id="{E60D9A53-19BA-4FA2-8AA1-949037317E77}"/>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29578" y="2018364"/>
            <a:ext cx="4038825" cy="3618833"/>
          </a:xfrm>
          <a:prstGeom prst="rect">
            <a:avLst/>
          </a:prstGeom>
        </p:spPr>
      </p:pic>
    </p:spTree>
  </p:cSld>
  <p:clrMapOvr>
    <a:masterClrMapping/>
  </p:clrMapOvr>
  <p:transition spd="med" advClick="0"/>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846138" y="0"/>
            <a:ext cx="7451725" cy="90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Variables - Numbers</a:t>
            </a:r>
          </a:p>
        </p:txBody>
      </p:sp>
      <p:sp>
        <p:nvSpPr>
          <p:cNvPr id="16387" name="Text Box 2"/>
          <p:cNvSpPr txBox="1">
            <a:spLocks noChangeArrowheads="1"/>
          </p:cNvSpPr>
          <p:nvPr/>
        </p:nvSpPr>
        <p:spPr bwMode="auto">
          <a:xfrm>
            <a:off x="457200" y="1341438"/>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700"/>
              </a:spcBef>
              <a:buClr>
                <a:srgbClr val="000000"/>
              </a:buClr>
              <a:buSzPct val="100000"/>
              <a:buFont typeface="Arial" charset="0"/>
              <a:buChar char="•"/>
            </a:pPr>
            <a:r>
              <a:rPr lang="en-GB" altLang="en-US" dirty="0">
                <a:solidFill>
                  <a:srgbClr val="000000"/>
                </a:solidFill>
              </a:rPr>
              <a:t>In </a:t>
            </a:r>
            <a:r>
              <a:rPr lang="en-GB" altLang="en-US" dirty="0" err="1">
                <a:solidFill>
                  <a:srgbClr val="000000"/>
                </a:solidFill>
              </a:rPr>
              <a:t>Matlab</a:t>
            </a:r>
            <a:r>
              <a:rPr lang="en-GB" altLang="en-US" dirty="0">
                <a:solidFill>
                  <a:srgbClr val="000000"/>
                </a:solidFill>
              </a:rPr>
              <a:t> we assign a number value to a variable like so:</a:t>
            </a:r>
          </a:p>
          <a:p>
            <a:pPr eaLnBrk="1" hangingPunct="1">
              <a:lnSpc>
                <a:spcPct val="80000"/>
              </a:lnSpc>
              <a:spcBef>
                <a:spcPts val="700"/>
              </a:spcBef>
              <a:buClr>
                <a:srgbClr val="000000"/>
              </a:buClr>
              <a:buSzPct val="100000"/>
              <a:buFont typeface="Arial" charset="0"/>
              <a:buNone/>
            </a:pPr>
            <a:endParaRPr lang="en-GB" altLang="en-US" dirty="0">
              <a:solidFill>
                <a:srgbClr val="000000"/>
              </a:solidFill>
            </a:endParaRP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err="1">
                <a:solidFill>
                  <a:srgbClr val="333399"/>
                </a:solidFill>
                <a:latin typeface="Courier New" pitchFamily="49" charset="0"/>
                <a:cs typeface="Courier New" pitchFamily="49" charset="0"/>
              </a:rPr>
              <a:t>variable_name</a:t>
            </a:r>
            <a:r>
              <a:rPr lang="en-GB" altLang="en-US" b="1" dirty="0">
                <a:solidFill>
                  <a:srgbClr val="333399"/>
                </a:solidFill>
                <a:latin typeface="Courier New" pitchFamily="49" charset="0"/>
                <a:cs typeface="Courier New" pitchFamily="49" charset="0"/>
              </a:rPr>
              <a:t> = 7</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age = 29</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err="1">
                <a:solidFill>
                  <a:srgbClr val="333399"/>
                </a:solidFill>
                <a:latin typeface="Courier New" pitchFamily="49" charset="0"/>
                <a:cs typeface="Courier New" pitchFamily="49" charset="0"/>
              </a:rPr>
              <a:t>players_on_team</a:t>
            </a:r>
            <a:r>
              <a:rPr lang="en-GB" altLang="en-US" b="1" dirty="0">
                <a:solidFill>
                  <a:srgbClr val="333399"/>
                </a:solidFill>
                <a:latin typeface="Courier New" pitchFamily="49" charset="0"/>
                <a:cs typeface="Courier New" pitchFamily="49" charset="0"/>
              </a:rPr>
              <a:t> = 11</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err="1">
                <a:solidFill>
                  <a:srgbClr val="333399"/>
                </a:solidFill>
                <a:latin typeface="Courier New" pitchFamily="49" charset="0"/>
                <a:cs typeface="Courier New" pitchFamily="49" charset="0"/>
              </a:rPr>
              <a:t>exchange_rate</a:t>
            </a:r>
            <a:r>
              <a:rPr lang="en-GB" altLang="en-US" b="1" dirty="0">
                <a:solidFill>
                  <a:srgbClr val="333399"/>
                </a:solidFill>
                <a:latin typeface="Courier New" pitchFamily="49" charset="0"/>
                <a:cs typeface="Courier New" pitchFamily="49" charset="0"/>
              </a:rPr>
              <a:t> = 0.675932</a:t>
            </a:r>
          </a:p>
          <a:p>
            <a:pPr eaLnBrk="1" hangingPunct="1">
              <a:lnSpc>
                <a:spcPct val="80000"/>
              </a:lnSpc>
              <a:spcBef>
                <a:spcPts val="700"/>
              </a:spcBef>
              <a:buSzPct val="100000"/>
            </a:pPr>
            <a:endParaRPr lang="en-GB" altLang="en-US" sz="2800" b="1" dirty="0">
              <a:solidFill>
                <a:srgbClr val="333399"/>
              </a:solidFill>
              <a:latin typeface="Courier New" pitchFamily="49" charset="0"/>
              <a:cs typeface="Courier New" pitchFamily="49" charset="0"/>
            </a:endParaRPr>
          </a:p>
          <a:p>
            <a:pPr eaLnBrk="1" hangingPunct="1">
              <a:lnSpc>
                <a:spcPct val="80000"/>
              </a:lnSpc>
              <a:spcBef>
                <a:spcPts val="700"/>
              </a:spcBef>
            </a:pPr>
            <a:endParaRPr lang="en-GB" altLang="en-US" sz="2800" dirty="0">
              <a:solidFill>
                <a:srgbClr val="000000"/>
              </a:solidFill>
            </a:endParaRP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86">
            <a:extLst>
              <a:ext uri="{FF2B5EF4-FFF2-40B4-BE49-F238E27FC236}">
                <a16:creationId xmlns:a16="http://schemas.microsoft.com/office/drawing/2014/main" id="{CE16DCEC-A1D7-4701-9039-168767F72117}"/>
              </a:ext>
            </a:extLst>
          </p:cNvPr>
          <p:cNvSpPr>
            <a:spLocks noGrp="1" noChangeArrowheads="1"/>
          </p:cNvSpPr>
          <p:nvPr>
            <p:ph type="title"/>
          </p:nvPr>
        </p:nvSpPr>
        <p:spPr>
          <a:xfrm>
            <a:off x="0" y="0"/>
            <a:ext cx="9144000" cy="765175"/>
          </a:xfrm>
          <a:noFill/>
          <a:extLst>
            <a:ext uri="{909E8E84-426E-40DD-AFC4-6F175D3DCCD1}">
              <a14:hiddenFill xmlns:a14="http://schemas.microsoft.com/office/drawing/2010/main">
                <a:solidFill>
                  <a:srgbClr val="FFFFFF"/>
                </a:solidFill>
              </a14:hiddenFill>
            </a:ext>
          </a:extLst>
        </p:spPr>
        <p:txBody>
          <a:bodyPr/>
          <a:lstStyle/>
          <a:p>
            <a:r>
              <a:rPr lang="en-GB" altLang="en-US">
                <a:effectLst/>
                <a:ea typeface="ＭＳ Ｐゴシック" panose="020B0600070205080204" pitchFamily="34" charset="-128"/>
              </a:rPr>
              <a:t>2D plots</a:t>
            </a:r>
          </a:p>
        </p:txBody>
      </p:sp>
      <p:graphicFrame>
        <p:nvGraphicFramePr>
          <p:cNvPr id="131330" name="Group 258">
            <a:extLst>
              <a:ext uri="{FF2B5EF4-FFF2-40B4-BE49-F238E27FC236}">
                <a16:creationId xmlns:a16="http://schemas.microsoft.com/office/drawing/2014/main" id="{B86B94D2-A827-4EA9-B914-DB72A2B9F069}"/>
              </a:ext>
            </a:extLst>
          </p:cNvPr>
          <p:cNvGraphicFramePr>
            <a:graphicFrameLocks noGrp="1"/>
          </p:cNvGraphicFramePr>
          <p:nvPr>
            <p:ph sz="half" idx="2"/>
          </p:nvPr>
        </p:nvGraphicFramePr>
        <p:xfrm>
          <a:off x="34925" y="836613"/>
          <a:ext cx="9109075" cy="4997616"/>
        </p:xfrm>
        <a:graphic>
          <a:graphicData uri="http://schemas.openxmlformats.org/drawingml/2006/table">
            <a:tbl>
              <a:tblPr/>
              <a:tblGrid>
                <a:gridCol w="1403350">
                  <a:extLst>
                    <a:ext uri="{9D8B030D-6E8A-4147-A177-3AD203B41FA5}">
                      <a16:colId xmlns:a16="http://schemas.microsoft.com/office/drawing/2014/main" val="20000"/>
                    </a:ext>
                  </a:extLst>
                </a:gridCol>
                <a:gridCol w="4032250">
                  <a:extLst>
                    <a:ext uri="{9D8B030D-6E8A-4147-A177-3AD203B41FA5}">
                      <a16:colId xmlns:a16="http://schemas.microsoft.com/office/drawing/2014/main" val="20001"/>
                    </a:ext>
                  </a:extLst>
                </a:gridCol>
                <a:gridCol w="1484313">
                  <a:extLst>
                    <a:ext uri="{9D8B030D-6E8A-4147-A177-3AD203B41FA5}">
                      <a16:colId xmlns:a16="http://schemas.microsoft.com/office/drawing/2014/main" val="20002"/>
                    </a:ext>
                  </a:extLst>
                </a:gridCol>
                <a:gridCol w="2189162">
                  <a:extLst>
                    <a:ext uri="{9D8B030D-6E8A-4147-A177-3AD203B41FA5}">
                      <a16:colId xmlns:a16="http://schemas.microsoft.com/office/drawing/2014/main" val="20003"/>
                    </a:ext>
                  </a:extLst>
                </a:gridCol>
              </a:tblGrid>
              <a:tr h="517356">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dirty="0">
                          <a:ln>
                            <a:noFill/>
                          </a:ln>
                          <a:solidFill>
                            <a:schemeClr val="tx1"/>
                          </a:solidFill>
                          <a:effectLst/>
                          <a:latin typeface="Arial" charset="0"/>
                          <a:cs typeface="Arial" charset="0"/>
                        </a:rPr>
                        <a:t>Some common 2D plotting functions</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0000"/>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charset="0"/>
                          <a:cs typeface="Arial" charset="0"/>
                        </a:rPr>
                        <a:t>Simple x-y 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area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Filled area graph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loglog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Plot with logarithmically scaled axes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bar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Bar graph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64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semilogx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Plot with logarithmically scaled x-axis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barh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Horizontal bar graph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semilogy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Plot with logarithmically scaled y-axis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hist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Histogram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plotyy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charset="0"/>
                          <a:cs typeface="Arial" charset="0"/>
                        </a:rPr>
                        <a:t>x-y plot with y-axes on left and right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pie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Pie chart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64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polar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Plot in polar coordinates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comet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Animated, comet-like, x-y 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fplot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Function plotter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errorbar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Error bar 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640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ezplot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Easy-to-use function plotter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quiver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Quiver (velocity vector) 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ezpolar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Easy-to-use version of polar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scatter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a:ln>
                            <a:noFill/>
                          </a:ln>
                          <a:solidFill>
                            <a:schemeClr val="tx1"/>
                          </a:solidFill>
                          <a:effectLst/>
                          <a:latin typeface="Arial" charset="0"/>
                          <a:cs typeface="Arial" charset="0"/>
                        </a:rPr>
                        <a:t>Scatter plot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36571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fill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a:ln>
                            <a:noFill/>
                          </a:ln>
                          <a:solidFill>
                            <a:schemeClr val="tx1"/>
                          </a:solidFill>
                          <a:effectLst/>
                          <a:latin typeface="Arial" charset="0"/>
                          <a:cs typeface="Arial" charset="0"/>
                        </a:rPr>
                        <a:t>Polygon fill </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1800" b="1" i="0" u="none" strike="noStrike" cap="none" normalizeH="0" baseline="0">
                          <a:ln>
                            <a:noFill/>
                          </a:ln>
                          <a:solidFill>
                            <a:schemeClr val="tx1"/>
                          </a:solidFill>
                          <a:effectLst/>
                          <a:latin typeface="Courier New" pitchFamily="49" charset="0"/>
                          <a:cs typeface="Arial" charset="0"/>
                        </a:rPr>
                        <a:t>stairs</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dirty="0" err="1">
                          <a:ln>
                            <a:noFill/>
                          </a:ln>
                          <a:solidFill>
                            <a:schemeClr val="tx1"/>
                          </a:solidFill>
                          <a:effectLst/>
                          <a:latin typeface="Arial" charset="0"/>
                          <a:cs typeface="Arial" charset="0"/>
                        </a:rPr>
                        <a:t>Stairstep</a:t>
                      </a:r>
                      <a:r>
                        <a:rPr kumimoji="0" lang="en-GB" sz="1800" b="0" i="0" u="none" strike="noStrike" cap="none" normalizeH="0" baseline="0" dirty="0">
                          <a:ln>
                            <a:noFill/>
                          </a:ln>
                          <a:solidFill>
                            <a:schemeClr val="tx1"/>
                          </a:solidFill>
                          <a:effectLst/>
                          <a:latin typeface="Arial" charset="0"/>
                          <a:cs typeface="Arial" charset="0"/>
                        </a:rPr>
                        <a:t> plot</a:t>
                      </a:r>
                    </a:p>
                  </a:txBody>
                  <a:tcPr marT="45705" marB="4570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0"/>
                  </a:ext>
                </a:extLst>
              </a:tr>
            </a:tbl>
          </a:graphicData>
        </a:graphic>
      </p:graphicFrame>
      <p:sp>
        <p:nvSpPr>
          <p:cNvPr id="2" name="Footer Placeholder 1">
            <a:extLst>
              <a:ext uri="{FF2B5EF4-FFF2-40B4-BE49-F238E27FC236}">
                <a16:creationId xmlns:a16="http://schemas.microsoft.com/office/drawing/2014/main" id="{640A3219-78AD-4C46-AB8A-80B4AF8ACB50}"/>
              </a:ext>
            </a:extLst>
          </p:cNvPr>
          <p:cNvSpPr>
            <a:spLocks noGrp="1"/>
          </p:cNvSpPr>
          <p:nvPr>
            <p:ph type="ftr" sz="quarter" idx="11"/>
          </p:nvPr>
        </p:nvSpPr>
        <p:spPr/>
        <p:txBody>
          <a:bodyPr/>
          <a:lstStyle/>
          <a:p>
            <a:pPr>
              <a:defRPr/>
            </a:pPr>
            <a:r>
              <a:rPr lang="en-GB"/>
              <a:t>Introduction to MATLAB</a:t>
            </a:r>
          </a:p>
        </p:txBody>
      </p:sp>
      <p:sp>
        <p:nvSpPr>
          <p:cNvPr id="3" name="Slide Number Placeholder 2">
            <a:extLst>
              <a:ext uri="{FF2B5EF4-FFF2-40B4-BE49-F238E27FC236}">
                <a16:creationId xmlns:a16="http://schemas.microsoft.com/office/drawing/2014/main" id="{390CF3E4-F302-4D5A-B7BF-F9266D57F531}"/>
              </a:ext>
            </a:extLst>
          </p:cNvPr>
          <p:cNvSpPr>
            <a:spLocks noGrp="1"/>
          </p:cNvSpPr>
          <p:nvPr>
            <p:ph type="sldNum" sz="quarter" idx="12"/>
          </p:nvPr>
        </p:nvSpPr>
        <p:spPr/>
        <p:txBody>
          <a:bodyPr/>
          <a:lstStyle>
            <a:lvl1pPr>
              <a:spcBef>
                <a:spcPct val="20000"/>
              </a:spcBef>
              <a:buChar char="•"/>
              <a:defRPr>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har char="•"/>
              <a:defRPr>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ＭＳ Ｐゴシック" panose="020B0600070205080204" pitchFamily="34" charset="-128"/>
              </a:defRPr>
            </a:lvl9pPr>
          </a:lstStyle>
          <a:p>
            <a:pPr>
              <a:spcBef>
                <a:spcPct val="0"/>
              </a:spcBef>
              <a:buFontTx/>
              <a:buNone/>
            </a:pPr>
            <a:fld id="{2EF7A30E-6AA3-49FE-9660-92C671BA85EC}" type="slidenum">
              <a:rPr lang="en-GB" altLang="en-US">
                <a:solidFill>
                  <a:srgbClr val="262673"/>
                </a:solidFill>
              </a:rPr>
              <a:pPr>
                <a:spcBef>
                  <a:spcPct val="0"/>
                </a:spcBef>
                <a:buFontTx/>
                <a:buNone/>
              </a:pPr>
              <a:t>130</a:t>
            </a:fld>
            <a:endParaRPr lang="en-GB" altLang="en-US">
              <a:solidFill>
                <a:srgbClr val="262673"/>
              </a:solidFill>
            </a:endParaRPr>
          </a:p>
        </p:txBody>
      </p:sp>
    </p:spTree>
  </p:cSld>
  <p:clrMapOvr>
    <a:masterClrMapping/>
  </p:clrMapOvr>
  <p:transition spd="med" advClick="0"/>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E2FBC1-A506-4718-91D2-4B816A290B87}"/>
              </a:ext>
            </a:extLst>
          </p:cNvPr>
          <p:cNvSpPr>
            <a:spLocks noGrp="1"/>
          </p:cNvSpPr>
          <p:nvPr>
            <p:ph type="title"/>
          </p:nvPr>
        </p:nvSpPr>
        <p:spPr>
          <a:xfrm>
            <a:off x="107504" y="1"/>
            <a:ext cx="9034909" cy="620688"/>
          </a:xfrm>
        </p:spPr>
        <p:txBody>
          <a:bodyPr/>
          <a:lstStyle/>
          <a:p>
            <a:pPr>
              <a:defRPr/>
            </a:pPr>
            <a:r>
              <a:rPr lang="it-IT" altLang="en-US" dirty="0">
                <a:solidFill>
                  <a:srgbClr val="002060"/>
                </a:solidFill>
                <a:ea typeface="ＭＳ Ｐゴシック" panose="020B0600070205080204" pitchFamily="34" charset="-128"/>
              </a:rPr>
              <a:t>Scaling plots</a:t>
            </a:r>
          </a:p>
        </p:txBody>
      </p:sp>
      <p:sp>
        <p:nvSpPr>
          <p:cNvPr id="72707" name="Content Placeholder 2">
            <a:extLst>
              <a:ext uri="{FF2B5EF4-FFF2-40B4-BE49-F238E27FC236}">
                <a16:creationId xmlns:a16="http://schemas.microsoft.com/office/drawing/2014/main" id="{10FD96C9-BF75-42E0-B43F-FF729024AB9D}"/>
              </a:ext>
            </a:extLst>
          </p:cNvPr>
          <p:cNvSpPr>
            <a:spLocks noGrp="1"/>
          </p:cNvSpPr>
          <p:nvPr>
            <p:ph idx="1"/>
          </p:nvPr>
        </p:nvSpPr>
        <p:spPr>
          <a:xfrm>
            <a:off x="539750" y="1052513"/>
            <a:ext cx="8229600" cy="4525962"/>
          </a:xfrm>
        </p:spPr>
        <p:txBody>
          <a:bodyPr/>
          <a:lstStyle/>
          <a:p>
            <a:r>
              <a:rPr lang="it-IT" altLang="en-US" sz="2800" b="1">
                <a:latin typeface="Courier New" panose="02070309020205020404" pitchFamily="49" charset="0"/>
                <a:ea typeface="ＭＳ Ｐゴシック" panose="020B0600070205080204" pitchFamily="34" charset="-128"/>
                <a:cs typeface="Courier New" panose="02070309020205020404" pitchFamily="49" charset="0"/>
              </a:rPr>
              <a:t>axis</a:t>
            </a:r>
            <a:r>
              <a:rPr lang="it-IT" altLang="en-US" sz="2800">
                <a:ea typeface="ＭＳ Ｐゴシック" panose="020B0600070205080204" pitchFamily="34" charset="-128"/>
              </a:rPr>
              <a:t> command controls various aspect of the axes on a plot:</a:t>
            </a:r>
          </a:p>
          <a:p>
            <a:pPr lvl="1"/>
            <a:r>
              <a:rPr lang="it-IT" altLang="en-US" sz="2400" b="1">
                <a:latin typeface="Courier New" panose="02070309020205020404" pitchFamily="49" charset="0"/>
                <a:ea typeface="ＭＳ Ｐゴシック" panose="020B0600070205080204" pitchFamily="34" charset="-128"/>
              </a:rPr>
              <a:t>axis([xmin, xmax, ymin, ymax])</a:t>
            </a:r>
            <a:r>
              <a:rPr lang="it-IT" altLang="en-US" sz="2400">
                <a:ea typeface="ＭＳ Ｐゴシック" panose="020B0600070205080204" pitchFamily="34" charset="-128"/>
              </a:rPr>
              <a:t> </a:t>
            </a:r>
            <a:r>
              <a:rPr lang="it-IT" altLang="en-US" sz="2400">
                <a:ea typeface="Arial" panose="020B0604020202020204" pitchFamily="34" charset="0"/>
              </a:rPr>
              <a:t>sets the axes limits</a:t>
            </a:r>
          </a:p>
          <a:p>
            <a:pPr lvl="1"/>
            <a:r>
              <a:rPr lang="it-IT" altLang="en-US" sz="2400" b="1">
                <a:latin typeface="Courier New" panose="02070309020205020404" pitchFamily="49" charset="0"/>
                <a:ea typeface="ＭＳ Ｐゴシック" panose="020B0600070205080204" pitchFamily="34" charset="-128"/>
              </a:rPr>
              <a:t>axis </a:t>
            </a:r>
            <a:r>
              <a:rPr lang="it-IT" altLang="en-US" sz="2400" b="1" i="1">
                <a:solidFill>
                  <a:srgbClr val="CC00CC"/>
                </a:solidFill>
                <a:latin typeface="Courier New" panose="02070309020205020404" pitchFamily="49" charset="0"/>
                <a:ea typeface="ＭＳ Ｐゴシック" panose="020B0600070205080204" pitchFamily="34" charset="-128"/>
              </a:rPr>
              <a:t>option</a:t>
            </a:r>
            <a:r>
              <a:rPr lang="it-IT" altLang="en-US" sz="2400">
                <a:ea typeface="Arial" panose="020B0604020202020204" pitchFamily="34" charset="0"/>
              </a:rPr>
              <a:t>  provides an easy way to set automatically the axes, according to:</a:t>
            </a:r>
          </a:p>
        </p:txBody>
      </p:sp>
      <p:graphicFrame>
        <p:nvGraphicFramePr>
          <p:cNvPr id="4" name="Table 3">
            <a:extLst>
              <a:ext uri="{FF2B5EF4-FFF2-40B4-BE49-F238E27FC236}">
                <a16:creationId xmlns:a16="http://schemas.microsoft.com/office/drawing/2014/main" id="{3165FB28-72C2-4946-9460-DD598A096AB6}"/>
              </a:ext>
            </a:extLst>
          </p:cNvPr>
          <p:cNvGraphicFramePr>
            <a:graphicFrameLocks noGrp="1"/>
          </p:cNvGraphicFramePr>
          <p:nvPr/>
        </p:nvGraphicFramePr>
        <p:xfrm>
          <a:off x="2225675" y="3667125"/>
          <a:ext cx="5357813" cy="1841502"/>
        </p:xfrm>
        <a:graphic>
          <a:graphicData uri="http://schemas.openxmlformats.org/drawingml/2006/table">
            <a:tbl>
              <a:tblPr/>
              <a:tblGrid>
                <a:gridCol w="1402895">
                  <a:extLst>
                    <a:ext uri="{9D8B030D-6E8A-4147-A177-3AD203B41FA5}">
                      <a16:colId xmlns:a16="http://schemas.microsoft.com/office/drawing/2014/main" val="20000"/>
                    </a:ext>
                  </a:extLst>
                </a:gridCol>
                <a:gridCol w="3954918">
                  <a:extLst>
                    <a:ext uri="{9D8B030D-6E8A-4147-A177-3AD203B41FA5}">
                      <a16:colId xmlns:a16="http://schemas.microsoft.com/office/drawing/2014/main" val="20001"/>
                    </a:ext>
                  </a:extLst>
                </a:gridCol>
              </a:tblGrid>
              <a:tr h="306917">
                <a:tc>
                  <a:txBody>
                    <a:bodyPr/>
                    <a:lstStyle/>
                    <a:p>
                      <a:pPr>
                        <a:lnSpc>
                          <a:spcPct val="115000"/>
                        </a:lnSpc>
                        <a:spcAft>
                          <a:spcPts val="0"/>
                        </a:spcAft>
                      </a:pPr>
                      <a:r>
                        <a:rPr lang="en-GB" sz="1600" b="1" i="1" dirty="0">
                          <a:solidFill>
                            <a:srgbClr val="CC00CC"/>
                          </a:solidFill>
                          <a:latin typeface="Courier New" pitchFamily="49" charset="0"/>
                          <a:ea typeface="Calibri"/>
                          <a:cs typeface="Courier New" pitchFamily="49" charset="0"/>
                        </a:rPr>
                        <a:t>option</a:t>
                      </a:r>
                      <a:endParaRPr lang="it-IT" sz="1600" b="1" i="1" dirty="0">
                        <a:solidFill>
                          <a:srgbClr val="CC00CC"/>
                        </a:solidFill>
                        <a:latin typeface="Courier New" pitchFamily="49" charset="0"/>
                        <a:ea typeface="Calibri"/>
                        <a:cs typeface="Courier New" pitchFamily="49"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nSpc>
                          <a:spcPct val="115000"/>
                        </a:lnSpc>
                        <a:spcAft>
                          <a:spcPts val="0"/>
                        </a:spcAft>
                      </a:pPr>
                      <a:r>
                        <a:rPr lang="en-GB" sz="1600" b="1" dirty="0">
                          <a:latin typeface="Calibri"/>
                          <a:ea typeface="Calibri"/>
                          <a:cs typeface="Times New Roman"/>
                        </a:rPr>
                        <a:t>Effect</a:t>
                      </a:r>
                      <a:endParaRPr lang="it-IT" sz="16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06917">
                <a:tc>
                  <a:txBody>
                    <a:bodyPr/>
                    <a:lstStyle/>
                    <a:p>
                      <a:pPr>
                        <a:lnSpc>
                          <a:spcPct val="115000"/>
                        </a:lnSpc>
                        <a:spcAft>
                          <a:spcPts val="0"/>
                        </a:spcAft>
                      </a:pPr>
                      <a:r>
                        <a:rPr lang="en-GB" sz="1600" b="1" dirty="0">
                          <a:solidFill>
                            <a:srgbClr val="CC00CC"/>
                          </a:solidFill>
                          <a:latin typeface="Courier New" pitchFamily="49" charset="0"/>
                          <a:ea typeface="Calibri"/>
                          <a:cs typeface="Courier New" pitchFamily="49" charset="0"/>
                        </a:rPr>
                        <a:t>auto </a:t>
                      </a:r>
                      <a:endParaRPr lang="it-IT" sz="1600" b="1" dirty="0">
                        <a:solidFill>
                          <a:srgbClr val="CC00CC"/>
                        </a:solidFill>
                        <a:latin typeface="Courier New" pitchFamily="49" charset="0"/>
                        <a:ea typeface="Calibri"/>
                        <a:cs typeface="Courier New" pitchFamily="49"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mn-lt"/>
                          <a:ea typeface="Calibri"/>
                          <a:cs typeface="Times New Roman"/>
                        </a:rPr>
                        <a:t>Return to default axis limits </a:t>
                      </a:r>
                      <a:endParaRPr lang="it-IT"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917">
                <a:tc>
                  <a:txBody>
                    <a:bodyPr/>
                    <a:lstStyle/>
                    <a:p>
                      <a:pPr>
                        <a:lnSpc>
                          <a:spcPct val="115000"/>
                        </a:lnSpc>
                        <a:spcAft>
                          <a:spcPts val="0"/>
                        </a:spcAft>
                      </a:pPr>
                      <a:r>
                        <a:rPr lang="en-GB" sz="1600" b="1" dirty="0">
                          <a:solidFill>
                            <a:srgbClr val="CC00CC"/>
                          </a:solidFill>
                          <a:latin typeface="Courier New" pitchFamily="49" charset="0"/>
                          <a:ea typeface="Calibri"/>
                          <a:cs typeface="Courier New" pitchFamily="49" charset="0"/>
                        </a:rPr>
                        <a:t>equal </a:t>
                      </a:r>
                      <a:endParaRPr lang="it-IT" sz="1600" b="1" dirty="0">
                        <a:solidFill>
                          <a:srgbClr val="CC00CC"/>
                        </a:solidFill>
                        <a:latin typeface="Courier New" pitchFamily="49" charset="0"/>
                        <a:ea typeface="Calibri"/>
                        <a:cs typeface="Courier New" pitchFamily="49"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mn-lt"/>
                          <a:ea typeface="Calibri"/>
                          <a:cs typeface="Times New Roman"/>
                        </a:rPr>
                        <a:t>Equalize data units on x-, y-, and z-axes </a:t>
                      </a:r>
                      <a:endParaRPr lang="it-IT"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6917">
                <a:tc>
                  <a:txBody>
                    <a:bodyPr/>
                    <a:lstStyle/>
                    <a:p>
                      <a:pPr>
                        <a:lnSpc>
                          <a:spcPct val="115000"/>
                        </a:lnSpc>
                        <a:spcAft>
                          <a:spcPts val="0"/>
                        </a:spcAft>
                      </a:pPr>
                      <a:r>
                        <a:rPr lang="en-GB" sz="1600" b="1" dirty="0">
                          <a:solidFill>
                            <a:srgbClr val="CC00CC"/>
                          </a:solidFill>
                          <a:latin typeface="Courier New" pitchFamily="49" charset="0"/>
                          <a:ea typeface="Calibri"/>
                          <a:cs typeface="Courier New" pitchFamily="49" charset="0"/>
                        </a:rPr>
                        <a:t>off </a:t>
                      </a:r>
                      <a:endParaRPr lang="it-IT" sz="1600" b="1" dirty="0">
                        <a:solidFill>
                          <a:srgbClr val="CC00CC"/>
                        </a:solidFill>
                        <a:latin typeface="Courier New" pitchFamily="49" charset="0"/>
                        <a:ea typeface="Calibri"/>
                        <a:cs typeface="Courier New" pitchFamily="49"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mn-lt"/>
                          <a:ea typeface="Calibri"/>
                          <a:cs typeface="Times New Roman"/>
                        </a:rPr>
                        <a:t>Remove axes </a:t>
                      </a:r>
                      <a:endParaRPr lang="it-IT"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06917">
                <a:tc>
                  <a:txBody>
                    <a:bodyPr/>
                    <a:lstStyle/>
                    <a:p>
                      <a:pPr>
                        <a:lnSpc>
                          <a:spcPct val="115000"/>
                        </a:lnSpc>
                        <a:spcAft>
                          <a:spcPts val="0"/>
                        </a:spcAft>
                      </a:pPr>
                      <a:r>
                        <a:rPr lang="en-GB" sz="1600" b="1" dirty="0">
                          <a:solidFill>
                            <a:srgbClr val="CC00CC"/>
                          </a:solidFill>
                          <a:latin typeface="Courier New" pitchFamily="49" charset="0"/>
                          <a:ea typeface="Calibri"/>
                          <a:cs typeface="Courier New" pitchFamily="49" charset="0"/>
                        </a:rPr>
                        <a:t>square </a:t>
                      </a:r>
                      <a:endParaRPr lang="it-IT" sz="1600" b="1" dirty="0">
                        <a:solidFill>
                          <a:srgbClr val="CC00CC"/>
                        </a:solidFill>
                        <a:latin typeface="Courier New" pitchFamily="49" charset="0"/>
                        <a:ea typeface="Calibri"/>
                        <a:cs typeface="Courier New" pitchFamily="49"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mn-lt"/>
                          <a:ea typeface="Calibri"/>
                          <a:cs typeface="Times New Roman"/>
                        </a:rPr>
                        <a:t>Make axis box square (cubic) </a:t>
                      </a:r>
                      <a:endParaRPr lang="it-IT"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06917">
                <a:tc>
                  <a:txBody>
                    <a:bodyPr/>
                    <a:lstStyle/>
                    <a:p>
                      <a:pPr>
                        <a:lnSpc>
                          <a:spcPct val="115000"/>
                        </a:lnSpc>
                        <a:spcAft>
                          <a:spcPts val="0"/>
                        </a:spcAft>
                      </a:pPr>
                      <a:r>
                        <a:rPr lang="en-GB" sz="1600" b="1" dirty="0">
                          <a:solidFill>
                            <a:srgbClr val="CC00CC"/>
                          </a:solidFill>
                          <a:latin typeface="Courier New" pitchFamily="49" charset="0"/>
                          <a:ea typeface="Calibri"/>
                          <a:cs typeface="Courier New" pitchFamily="49" charset="0"/>
                        </a:rPr>
                        <a:t>tight </a:t>
                      </a:r>
                      <a:endParaRPr lang="it-IT" sz="1600" b="1" dirty="0">
                        <a:solidFill>
                          <a:srgbClr val="CC00CC"/>
                        </a:solidFill>
                        <a:latin typeface="Courier New" pitchFamily="49" charset="0"/>
                        <a:ea typeface="Calibri"/>
                        <a:cs typeface="Courier New" pitchFamily="49"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dirty="0">
                          <a:latin typeface="+mn-lt"/>
                          <a:ea typeface="Calibri"/>
                          <a:cs typeface="Times New Roman"/>
                        </a:rPr>
                        <a:t>Set axis limits to range of data </a:t>
                      </a:r>
                      <a:endParaRPr lang="it-IT" sz="1600" dirty="0">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3" name="Footer Placeholder 2">
            <a:extLst>
              <a:ext uri="{FF2B5EF4-FFF2-40B4-BE49-F238E27FC236}">
                <a16:creationId xmlns:a16="http://schemas.microsoft.com/office/drawing/2014/main" id="{C33944CE-15D5-4854-9BA5-98FC5FB0B842}"/>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5" name="Slide Number Placeholder 4">
            <a:extLst>
              <a:ext uri="{FF2B5EF4-FFF2-40B4-BE49-F238E27FC236}">
                <a16:creationId xmlns:a16="http://schemas.microsoft.com/office/drawing/2014/main" id="{2F925532-3F85-44C2-903A-BFFB2CF442C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131</a:t>
            </a:fld>
            <a:endParaRPr lang="en-GB" altLang="en-US">
              <a:solidFill>
                <a:srgbClr val="262673"/>
              </a:solidFill>
            </a:endParaRPr>
          </a:p>
        </p:txBody>
      </p:sp>
    </p:spTree>
  </p:cSld>
  <p:clrMapOvr>
    <a:masterClrMapping/>
  </p:clrMapOvr>
  <p:transition spd="med" advClick="0"/>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4E4616F9-31D3-4E66-8816-407AF7E2915F}"/>
              </a:ext>
            </a:extLst>
          </p:cNvPr>
          <p:cNvSpPr>
            <a:spLocks noGrp="1" noChangeArrowheads="1"/>
          </p:cNvSpPr>
          <p:nvPr>
            <p:ph type="title"/>
          </p:nvPr>
        </p:nvSpPr>
        <p:spPr>
          <a:xfrm>
            <a:off x="0" y="1"/>
            <a:ext cx="9142413" cy="660400"/>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Other plots</a:t>
            </a:r>
          </a:p>
        </p:txBody>
      </p:sp>
      <p:sp>
        <p:nvSpPr>
          <p:cNvPr id="70659" name="Rectangle 3">
            <a:extLst>
              <a:ext uri="{FF2B5EF4-FFF2-40B4-BE49-F238E27FC236}">
                <a16:creationId xmlns:a16="http://schemas.microsoft.com/office/drawing/2014/main" id="{7F62C3BA-0BAB-4BDE-9532-F6488AE36158}"/>
              </a:ext>
            </a:extLst>
          </p:cNvPr>
          <p:cNvSpPr>
            <a:spLocks noGrp="1" noChangeArrowheads="1"/>
          </p:cNvSpPr>
          <p:nvPr>
            <p:ph type="body" idx="1"/>
          </p:nvPr>
        </p:nvSpPr>
        <p:spPr>
          <a:xfrm>
            <a:off x="395288" y="908050"/>
            <a:ext cx="8229600" cy="4525963"/>
          </a:xfrm>
        </p:spPr>
        <p:txBody>
          <a:bodyPr/>
          <a:lstStyle/>
          <a:p>
            <a:r>
              <a:rPr lang="en-GB" altLang="en-US" dirty="0">
                <a:ea typeface="ＭＳ Ｐゴシック" panose="020B0600070205080204" pitchFamily="34" charset="-128"/>
              </a:rPr>
              <a:t>MATLAB offers the option of creating subplots in a single figure. Try:</a:t>
            </a:r>
          </a:p>
        </p:txBody>
      </p:sp>
      <p:sp>
        <p:nvSpPr>
          <p:cNvPr id="70660" name="Text Box 7">
            <a:extLst>
              <a:ext uri="{FF2B5EF4-FFF2-40B4-BE49-F238E27FC236}">
                <a16:creationId xmlns:a16="http://schemas.microsoft.com/office/drawing/2014/main" id="{53ED3254-EFED-4CF6-BD88-D75FBAE14467}"/>
              </a:ext>
            </a:extLst>
          </p:cNvPr>
          <p:cNvSpPr txBox="1">
            <a:spLocks noChangeArrowheads="1"/>
          </p:cNvSpPr>
          <p:nvPr/>
        </p:nvSpPr>
        <p:spPr bwMode="auto">
          <a:xfrm>
            <a:off x="406400" y="2089150"/>
            <a:ext cx="5183188" cy="32575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s-ES" altLang="en-US" sz="2000" b="1">
                <a:latin typeface="Courier New" panose="02070309020205020404" pitchFamily="49" charset="0"/>
              </a:rPr>
              <a:t>subplot(2,2,1)</a:t>
            </a:r>
          </a:p>
          <a:p>
            <a:pPr eaLnBrk="1" hangingPunct="1">
              <a:buFontTx/>
              <a:buNone/>
            </a:pPr>
            <a:r>
              <a:rPr lang="es-ES" altLang="en-US" sz="2000" b="1">
                <a:latin typeface="Courier New" panose="02070309020205020404" pitchFamily="49" charset="0"/>
              </a:rPr>
              <a:t>area(rand(4,3))</a:t>
            </a:r>
          </a:p>
          <a:p>
            <a:pPr eaLnBrk="1" hangingPunct="1">
              <a:buFontTx/>
              <a:buNone/>
            </a:pPr>
            <a:r>
              <a:rPr lang="es-ES" altLang="en-US" sz="2000" b="1">
                <a:latin typeface="Courier New" panose="02070309020205020404" pitchFamily="49" charset="0"/>
              </a:rPr>
              <a:t>subplot(2,2,2)</a:t>
            </a:r>
          </a:p>
          <a:p>
            <a:pPr eaLnBrk="1" hangingPunct="1">
              <a:buFontTx/>
              <a:buNone/>
            </a:pPr>
            <a:r>
              <a:rPr lang="es-ES" altLang="en-US" sz="2000" b="1">
                <a:latin typeface="Courier New" panose="02070309020205020404" pitchFamily="49" charset="0"/>
              </a:rPr>
              <a:t>bar3(rand(5),'stacked')</a:t>
            </a:r>
          </a:p>
          <a:p>
            <a:pPr eaLnBrk="1" hangingPunct="1">
              <a:buFontTx/>
              <a:buNone/>
            </a:pPr>
            <a:r>
              <a:rPr lang="es-ES" altLang="en-US" sz="2000" b="1">
                <a:latin typeface="Courier New" panose="02070309020205020404" pitchFamily="49" charset="0"/>
              </a:rPr>
              <a:t>subplot(2,2,3)</a:t>
            </a:r>
          </a:p>
          <a:p>
            <a:pPr eaLnBrk="1" hangingPunct="1">
              <a:buFontTx/>
              <a:buNone/>
            </a:pPr>
            <a:r>
              <a:rPr lang="es-ES" altLang="en-US" sz="2000" b="1">
                <a:latin typeface="Courier New" panose="02070309020205020404" pitchFamily="49" charset="0"/>
              </a:rPr>
              <a:t>pie3([2 4 3 5], [0 1 1 0], </a:t>
            </a:r>
            <a:r>
              <a:rPr lang="es-ES" altLang="en-US" sz="2000" b="1">
                <a:solidFill>
                  <a:srgbClr val="0066FF"/>
                </a:solidFill>
                <a:latin typeface="Courier New" panose="02070309020205020404" pitchFamily="49" charset="0"/>
              </a:rPr>
              <a:t>...</a:t>
            </a:r>
            <a:br>
              <a:rPr lang="es-ES" altLang="en-US" sz="2000" b="1">
                <a:latin typeface="Courier New" panose="02070309020205020404" pitchFamily="49" charset="0"/>
              </a:rPr>
            </a:br>
            <a:r>
              <a:rPr lang="es-ES" altLang="en-US" sz="2000" b="1">
                <a:latin typeface="Courier New" panose="02070309020205020404" pitchFamily="49" charset="0"/>
              </a:rPr>
              <a:t>{'North','South','East','West'})</a:t>
            </a:r>
          </a:p>
          <a:p>
            <a:pPr eaLnBrk="1" hangingPunct="1">
              <a:buFontTx/>
              <a:buNone/>
            </a:pPr>
            <a:r>
              <a:rPr lang="pt-BR" altLang="en-US" sz="2000" b="1">
                <a:latin typeface="Courier New" panose="02070309020205020404" pitchFamily="49" charset="0"/>
              </a:rPr>
              <a:t>subplot(2,2,4)</a:t>
            </a:r>
          </a:p>
          <a:p>
            <a:pPr eaLnBrk="1" hangingPunct="1">
              <a:buFontTx/>
              <a:buNone/>
            </a:pPr>
            <a:r>
              <a:rPr lang="pt-BR" altLang="en-US" sz="2000" b="1">
                <a:latin typeface="Courier New" panose="02070309020205020404" pitchFamily="49" charset="0"/>
              </a:rPr>
              <a:t>bar(rand(10,5),</a:t>
            </a:r>
            <a:r>
              <a:rPr lang="pt-BR" altLang="en-US" sz="2000" b="1">
                <a:solidFill>
                  <a:srgbClr val="CC00CC"/>
                </a:solidFill>
                <a:latin typeface="Courier New" panose="02070309020205020404" pitchFamily="49" charset="0"/>
              </a:rPr>
              <a:t>'stacked'</a:t>
            </a:r>
            <a:r>
              <a:rPr lang="pt-BR" altLang="en-US" sz="2000" b="1">
                <a:latin typeface="Courier New" panose="02070309020205020404" pitchFamily="49" charset="0"/>
              </a:rPr>
              <a:t>)</a:t>
            </a:r>
          </a:p>
        </p:txBody>
      </p:sp>
      <p:pic>
        <p:nvPicPr>
          <p:cNvPr id="70661" name="Picture 6">
            <a:extLst>
              <a:ext uri="{FF2B5EF4-FFF2-40B4-BE49-F238E27FC236}">
                <a16:creationId xmlns:a16="http://schemas.microsoft.com/office/drawing/2014/main" id="{7E304D60-7BB6-4580-92B1-D78AAFC3E275}"/>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5805488" y="2232025"/>
            <a:ext cx="2928937"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833C2A0B-75B1-4D9C-875A-A31B90A01B9C}"/>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4002147D-A611-44AC-B249-F671C33A6FF8}"/>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132</a:t>
            </a:fld>
            <a:endParaRPr lang="en-GB" altLang="en-US">
              <a:solidFill>
                <a:srgbClr val="262673"/>
              </a:solidFill>
            </a:endParaRPr>
          </a:p>
        </p:txBody>
      </p:sp>
    </p:spTree>
  </p:cSld>
  <p:clrMapOvr>
    <a:masterClrMapping/>
  </p:clrMapOvr>
  <p:transition spd="med" advClick="0"/>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46DE32C7-A685-43B3-A5C3-EE331D078155}"/>
              </a:ext>
            </a:extLst>
          </p:cNvPr>
          <p:cNvSpPr>
            <a:spLocks noGrp="1" noChangeArrowheads="1"/>
          </p:cNvSpPr>
          <p:nvPr>
            <p:ph type="title"/>
          </p:nvPr>
        </p:nvSpPr>
        <p:spPr>
          <a:xfrm>
            <a:off x="0" y="0"/>
            <a:ext cx="9142413" cy="671513"/>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rgbClr val="002060"/>
                </a:solidFill>
                <a:effectLst/>
                <a:ea typeface="ＭＳ Ｐゴシック" panose="020B0600070205080204" pitchFamily="34" charset="-128"/>
              </a:rPr>
              <a:t>Annotating plots</a:t>
            </a:r>
          </a:p>
        </p:txBody>
      </p:sp>
      <p:sp>
        <p:nvSpPr>
          <p:cNvPr id="73731" name="Rectangle 3">
            <a:extLst>
              <a:ext uri="{FF2B5EF4-FFF2-40B4-BE49-F238E27FC236}">
                <a16:creationId xmlns:a16="http://schemas.microsoft.com/office/drawing/2014/main" id="{AC22D61C-4089-4A3F-A264-B35F6847C99D}"/>
              </a:ext>
            </a:extLst>
          </p:cNvPr>
          <p:cNvSpPr>
            <a:spLocks noGrp="1" noChangeArrowheads="1"/>
          </p:cNvSpPr>
          <p:nvPr>
            <p:ph type="body" idx="1"/>
          </p:nvPr>
        </p:nvSpPr>
        <p:spPr>
          <a:xfrm>
            <a:off x="442913" y="1052513"/>
            <a:ext cx="8229600" cy="1400175"/>
          </a:xfrm>
        </p:spPr>
        <p:txBody>
          <a:bodyPr/>
          <a:lstStyle/>
          <a:p>
            <a:r>
              <a:rPr lang="en-GB" altLang="en-US" sz="2400" b="1">
                <a:latin typeface="Courier New" panose="02070309020205020404" pitchFamily="49" charset="0"/>
                <a:ea typeface="ＭＳ Ｐゴシック" panose="020B0600070205080204" pitchFamily="34" charset="-128"/>
                <a:cs typeface="Courier New" panose="02070309020205020404" pitchFamily="49" charset="0"/>
              </a:rPr>
              <a:t>xlabel</a:t>
            </a:r>
            <a:r>
              <a:rPr lang="en-GB" altLang="en-US" sz="2400">
                <a:ea typeface="ＭＳ Ｐゴシック" panose="020B0600070205080204" pitchFamily="34" charset="-128"/>
              </a:rPr>
              <a:t>, </a:t>
            </a:r>
            <a:r>
              <a:rPr lang="en-GB" altLang="en-US" sz="2400" b="1">
                <a:latin typeface="Courier New" panose="02070309020205020404" pitchFamily="49" charset="0"/>
                <a:ea typeface="ＭＳ Ｐゴシック" panose="020B0600070205080204" pitchFamily="34" charset="-128"/>
                <a:cs typeface="Courier New" panose="02070309020205020404" pitchFamily="49" charset="0"/>
              </a:rPr>
              <a:t>ylabel</a:t>
            </a:r>
            <a:r>
              <a:rPr lang="en-GB" altLang="en-US" sz="2400">
                <a:ea typeface="ＭＳ Ｐゴシック" panose="020B0600070205080204" pitchFamily="34" charset="-128"/>
              </a:rPr>
              <a:t>, </a:t>
            </a:r>
            <a:r>
              <a:rPr lang="en-GB" altLang="en-US" sz="2400" b="1">
                <a:latin typeface="Courier New" panose="02070309020205020404" pitchFamily="49" charset="0"/>
                <a:ea typeface="ＭＳ Ｐゴシック" panose="020B0600070205080204" pitchFamily="34" charset="-128"/>
                <a:cs typeface="Courier New" panose="02070309020205020404" pitchFamily="49" charset="0"/>
              </a:rPr>
              <a:t>zlabel</a:t>
            </a:r>
            <a:r>
              <a:rPr lang="en-GB" altLang="en-US" sz="2400">
                <a:ea typeface="ＭＳ Ｐゴシック" panose="020B0600070205080204" pitchFamily="34" charset="-128"/>
              </a:rPr>
              <a:t> add labels on each axis;</a:t>
            </a:r>
          </a:p>
          <a:p>
            <a:r>
              <a:rPr lang="en-GB" altLang="en-US" sz="2400" b="1">
                <a:latin typeface="Courier New" panose="02070309020205020404" pitchFamily="49" charset="0"/>
                <a:ea typeface="ＭＳ Ｐゴシック" panose="020B0600070205080204" pitchFamily="34" charset="-128"/>
                <a:cs typeface="Courier New" panose="02070309020205020404" pitchFamily="49" charset="0"/>
              </a:rPr>
              <a:t>title</a:t>
            </a:r>
            <a:r>
              <a:rPr lang="en-GB" altLang="en-US" sz="2400">
                <a:ea typeface="ＭＳ Ｐゴシック" panose="020B0600070205080204" pitchFamily="34" charset="-128"/>
              </a:rPr>
              <a:t> adds a title to the figure;</a:t>
            </a:r>
          </a:p>
          <a:p>
            <a:r>
              <a:rPr lang="en-GB" altLang="en-US" sz="2400" b="1">
                <a:latin typeface="Courier New" panose="02070309020205020404" pitchFamily="49" charset="0"/>
                <a:ea typeface="ＭＳ Ｐゴシック" panose="020B0600070205080204" pitchFamily="34" charset="-128"/>
                <a:cs typeface="Courier New" panose="02070309020205020404" pitchFamily="49" charset="0"/>
              </a:rPr>
              <a:t>legend</a:t>
            </a:r>
            <a:r>
              <a:rPr lang="en-GB" altLang="en-US" sz="2400">
                <a:ea typeface="ＭＳ Ｐゴシック" panose="020B0600070205080204" pitchFamily="34" charset="-128"/>
              </a:rPr>
              <a:t> adds a legend for each plot in the figure.</a:t>
            </a:r>
          </a:p>
        </p:txBody>
      </p:sp>
      <p:sp>
        <p:nvSpPr>
          <p:cNvPr id="73732" name="Text Box 7">
            <a:extLst>
              <a:ext uri="{FF2B5EF4-FFF2-40B4-BE49-F238E27FC236}">
                <a16:creationId xmlns:a16="http://schemas.microsoft.com/office/drawing/2014/main" id="{E51C9187-E2F9-495C-952C-D8E7A5CF686A}"/>
              </a:ext>
            </a:extLst>
          </p:cNvPr>
          <p:cNvSpPr txBox="1">
            <a:spLocks noChangeArrowheads="1"/>
          </p:cNvSpPr>
          <p:nvPr/>
        </p:nvSpPr>
        <p:spPr bwMode="auto">
          <a:xfrm>
            <a:off x="234950" y="2605088"/>
            <a:ext cx="5214938" cy="2554287"/>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s-ES" altLang="en-US" sz="2000" b="1">
                <a:latin typeface="Courier New" panose="02070309020205020404" pitchFamily="49" charset="0"/>
              </a:rPr>
              <a:t>x = 0:.2:12;</a:t>
            </a:r>
          </a:p>
          <a:p>
            <a:pPr eaLnBrk="1" hangingPunct="1">
              <a:buFontTx/>
              <a:buNone/>
            </a:pPr>
            <a:r>
              <a:rPr lang="es-ES" altLang="en-US" sz="2000" b="1">
                <a:latin typeface="Courier New" panose="02070309020205020404" pitchFamily="49" charset="0"/>
              </a:rPr>
              <a:t>plot(x,besselj(1,x), </a:t>
            </a:r>
            <a:r>
              <a:rPr lang="es-ES" altLang="en-US" sz="2000" b="1">
                <a:solidFill>
                  <a:srgbClr val="0066FF"/>
                </a:solidFill>
                <a:latin typeface="Courier New" panose="02070309020205020404" pitchFamily="49" charset="0"/>
              </a:rPr>
              <a:t>...</a:t>
            </a:r>
            <a:r>
              <a:rPr lang="es-ES" altLang="en-US" sz="2000" b="1">
                <a:latin typeface="Courier New" panose="02070309020205020404" pitchFamily="49" charset="0"/>
              </a:rPr>
              <a:t> x,besselj(2,x),x,besselj(3,x));</a:t>
            </a:r>
          </a:p>
          <a:p>
            <a:pPr eaLnBrk="1" hangingPunct="1">
              <a:buFontTx/>
              <a:buNone/>
            </a:pPr>
            <a:r>
              <a:rPr lang="es-ES" altLang="en-US" sz="2000" b="1">
                <a:latin typeface="Courier New" panose="02070309020205020404" pitchFamily="49" charset="0"/>
              </a:rPr>
              <a:t>legend(</a:t>
            </a:r>
            <a:r>
              <a:rPr lang="es-ES" altLang="en-US" sz="2000" b="1">
                <a:solidFill>
                  <a:srgbClr val="CC00CC"/>
                </a:solidFill>
                <a:latin typeface="Courier New" panose="02070309020205020404" pitchFamily="49" charset="0"/>
              </a:rPr>
              <a:t>'First'</a:t>
            </a:r>
            <a:r>
              <a:rPr lang="es-ES" altLang="en-US" sz="2000" b="1">
                <a:latin typeface="Courier New" panose="02070309020205020404" pitchFamily="49" charset="0"/>
              </a:rPr>
              <a:t>,</a:t>
            </a:r>
            <a:r>
              <a:rPr lang="es-ES" altLang="en-US" sz="2000" b="1">
                <a:solidFill>
                  <a:srgbClr val="CC00CC"/>
                </a:solidFill>
                <a:latin typeface="Courier New" panose="02070309020205020404" pitchFamily="49" charset="0"/>
              </a:rPr>
              <a:t>'Second'</a:t>
            </a:r>
            <a:r>
              <a:rPr lang="es-ES" altLang="en-US" sz="2000" b="1">
                <a:latin typeface="Courier New" panose="02070309020205020404" pitchFamily="49" charset="0"/>
              </a:rPr>
              <a:t>,</a:t>
            </a:r>
            <a:r>
              <a:rPr lang="es-ES" altLang="en-US" sz="2000" b="1">
                <a:solidFill>
                  <a:srgbClr val="CC00CC"/>
                </a:solidFill>
                <a:latin typeface="Courier New" panose="02070309020205020404" pitchFamily="49" charset="0"/>
              </a:rPr>
              <a:t>'Third'</a:t>
            </a:r>
            <a:r>
              <a:rPr lang="es-ES" altLang="en-US" sz="2000" b="1">
                <a:latin typeface="Courier New" panose="02070309020205020404" pitchFamily="49" charset="0"/>
              </a:rPr>
              <a:t>);</a:t>
            </a:r>
          </a:p>
          <a:p>
            <a:pPr eaLnBrk="1" hangingPunct="1">
              <a:buFontTx/>
              <a:buNone/>
            </a:pPr>
            <a:r>
              <a:rPr lang="es-ES" altLang="en-US" sz="2000" b="1">
                <a:latin typeface="Courier New" panose="02070309020205020404" pitchFamily="49" charset="0"/>
              </a:rPr>
              <a:t>xlabel(</a:t>
            </a:r>
            <a:r>
              <a:rPr lang="es-ES" altLang="en-US" sz="2000" b="1">
                <a:solidFill>
                  <a:srgbClr val="CC00CC"/>
                </a:solidFill>
                <a:latin typeface="Courier New" panose="02070309020205020404" pitchFamily="49" charset="0"/>
              </a:rPr>
              <a:t>'Time'</a:t>
            </a:r>
            <a:r>
              <a:rPr lang="es-ES" altLang="en-US" sz="2000" b="1">
                <a:latin typeface="Courier New" panose="02070309020205020404" pitchFamily="49" charset="0"/>
              </a:rPr>
              <a:t>);</a:t>
            </a:r>
          </a:p>
          <a:p>
            <a:pPr eaLnBrk="1" hangingPunct="1">
              <a:buFontTx/>
              <a:buNone/>
            </a:pPr>
            <a:r>
              <a:rPr lang="es-ES" altLang="en-US" sz="2000" b="1">
                <a:latin typeface="Courier New" panose="02070309020205020404" pitchFamily="49" charset="0"/>
              </a:rPr>
              <a:t>ylabel(</a:t>
            </a:r>
            <a:r>
              <a:rPr lang="es-ES" altLang="en-US" sz="2000" b="1">
                <a:solidFill>
                  <a:srgbClr val="CC00CC"/>
                </a:solidFill>
                <a:latin typeface="Courier New" panose="02070309020205020404" pitchFamily="49" charset="0"/>
              </a:rPr>
              <a:t>'Amplitude'</a:t>
            </a:r>
            <a:r>
              <a:rPr lang="es-ES" altLang="en-US" sz="2000" b="1">
                <a:latin typeface="Courier New" panose="02070309020205020404" pitchFamily="49" charset="0"/>
              </a:rPr>
              <a:t>);</a:t>
            </a:r>
          </a:p>
          <a:p>
            <a:pPr eaLnBrk="1" hangingPunct="1">
              <a:buFontTx/>
              <a:buNone/>
            </a:pPr>
            <a:r>
              <a:rPr lang="pt-BR" altLang="en-US" sz="2000" b="1">
                <a:latin typeface="Courier New" panose="02070309020205020404" pitchFamily="49" charset="0"/>
              </a:rPr>
              <a:t>title(</a:t>
            </a:r>
            <a:r>
              <a:rPr lang="es-ES" altLang="en-US" sz="2000" b="1">
                <a:solidFill>
                  <a:srgbClr val="CC00CC"/>
                </a:solidFill>
                <a:latin typeface="Courier New" panose="02070309020205020404" pitchFamily="49" charset="0"/>
              </a:rPr>
              <a:t>'Bessel functions'</a:t>
            </a:r>
            <a:r>
              <a:rPr lang="pt-BR" altLang="en-US" sz="2000" b="1">
                <a:latin typeface="Courier New" panose="02070309020205020404" pitchFamily="49" charset="0"/>
              </a:rPr>
              <a:t>);</a:t>
            </a:r>
          </a:p>
        </p:txBody>
      </p:sp>
      <p:pic>
        <p:nvPicPr>
          <p:cNvPr id="73733" name="Picture 4">
            <a:extLst>
              <a:ext uri="{FF2B5EF4-FFF2-40B4-BE49-F238E27FC236}">
                <a16:creationId xmlns:a16="http://schemas.microsoft.com/office/drawing/2014/main" id="{2A55F93E-1FDA-4F4F-8E8A-C2F77C5D660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5715000" y="2605088"/>
            <a:ext cx="3114675"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4" name="Oval 6">
            <a:extLst>
              <a:ext uri="{FF2B5EF4-FFF2-40B4-BE49-F238E27FC236}">
                <a16:creationId xmlns:a16="http://schemas.microsoft.com/office/drawing/2014/main" id="{8DB2FDE6-5841-450E-B940-8D37FEC030CA}"/>
              </a:ext>
            </a:extLst>
          </p:cNvPr>
          <p:cNvSpPr>
            <a:spLocks noChangeArrowheads="1"/>
          </p:cNvSpPr>
          <p:nvPr/>
        </p:nvSpPr>
        <p:spPr bwMode="auto">
          <a:xfrm>
            <a:off x="6935788" y="2938463"/>
            <a:ext cx="857250" cy="357187"/>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73735" name="Oval 7">
            <a:extLst>
              <a:ext uri="{FF2B5EF4-FFF2-40B4-BE49-F238E27FC236}">
                <a16:creationId xmlns:a16="http://schemas.microsoft.com/office/drawing/2014/main" id="{99D67982-6037-45F5-82CB-B37CCEAA9218}"/>
              </a:ext>
            </a:extLst>
          </p:cNvPr>
          <p:cNvSpPr>
            <a:spLocks noChangeArrowheads="1"/>
          </p:cNvSpPr>
          <p:nvPr/>
        </p:nvSpPr>
        <p:spPr bwMode="auto">
          <a:xfrm>
            <a:off x="7750175" y="3105150"/>
            <a:ext cx="857250" cy="571500"/>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73736" name="Oval 8">
            <a:extLst>
              <a:ext uri="{FF2B5EF4-FFF2-40B4-BE49-F238E27FC236}">
                <a16:creationId xmlns:a16="http://schemas.microsoft.com/office/drawing/2014/main" id="{604AAC06-6493-4D8B-8B33-5BC13E1DA275}"/>
              </a:ext>
            </a:extLst>
          </p:cNvPr>
          <p:cNvSpPr>
            <a:spLocks noChangeArrowheads="1"/>
          </p:cNvSpPr>
          <p:nvPr/>
        </p:nvSpPr>
        <p:spPr bwMode="auto">
          <a:xfrm>
            <a:off x="5843588" y="3881438"/>
            <a:ext cx="285750" cy="571500"/>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73737" name="Oval 9">
            <a:extLst>
              <a:ext uri="{FF2B5EF4-FFF2-40B4-BE49-F238E27FC236}">
                <a16:creationId xmlns:a16="http://schemas.microsoft.com/office/drawing/2014/main" id="{6B553F2F-9EE8-4811-A751-380AA7B45D5D}"/>
              </a:ext>
            </a:extLst>
          </p:cNvPr>
          <p:cNvSpPr>
            <a:spLocks noChangeArrowheads="1"/>
          </p:cNvSpPr>
          <p:nvPr/>
        </p:nvSpPr>
        <p:spPr bwMode="auto">
          <a:xfrm>
            <a:off x="7048500" y="5103813"/>
            <a:ext cx="571500" cy="285750"/>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2" name="Footer Placeholder 1">
            <a:extLst>
              <a:ext uri="{FF2B5EF4-FFF2-40B4-BE49-F238E27FC236}">
                <a16:creationId xmlns:a16="http://schemas.microsoft.com/office/drawing/2014/main" id="{B2ECCC5E-6F23-4A0F-92CA-4AD7E45E7B2E}"/>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605622FC-0AE3-4BFD-A723-4C2E5BE025D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133</a:t>
            </a:fld>
            <a:endParaRPr lang="en-GB" altLang="en-US">
              <a:solidFill>
                <a:srgbClr val="262673"/>
              </a:solidFill>
            </a:endParaRPr>
          </a:p>
        </p:txBody>
      </p:sp>
    </p:spTree>
  </p:cSld>
  <p:clrMapOvr>
    <a:masterClrMapping/>
  </p:clrMapOvr>
  <p:transition spd="med" advClick="0"/>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00D0C-A22C-4BD5-9794-96E8D6844015}"/>
              </a:ext>
            </a:extLst>
          </p:cNvPr>
          <p:cNvSpPr>
            <a:spLocks noGrp="1"/>
          </p:cNvSpPr>
          <p:nvPr>
            <p:ph type="title"/>
          </p:nvPr>
        </p:nvSpPr>
        <p:spPr/>
        <p:txBody>
          <a:bodyPr/>
          <a:lstStyle/>
          <a:p>
            <a:pPr>
              <a:defRPr/>
            </a:pPr>
            <a:r>
              <a:rPr lang="it-IT" altLang="en-US">
                <a:solidFill>
                  <a:schemeClr val="accent2">
                    <a:lumMod val="75000"/>
                  </a:schemeClr>
                </a:solidFill>
                <a:ea typeface="ＭＳ Ｐゴシック" panose="020B0600070205080204" pitchFamily="34" charset="-128"/>
              </a:rPr>
              <a:t>Property editor</a:t>
            </a:r>
          </a:p>
        </p:txBody>
      </p:sp>
      <p:sp>
        <p:nvSpPr>
          <p:cNvPr id="74755" name="Content Placeholder 2">
            <a:extLst>
              <a:ext uri="{FF2B5EF4-FFF2-40B4-BE49-F238E27FC236}">
                <a16:creationId xmlns:a16="http://schemas.microsoft.com/office/drawing/2014/main" id="{B07C43E5-3A73-406F-8BB4-C29E66FFA4C6}"/>
              </a:ext>
            </a:extLst>
          </p:cNvPr>
          <p:cNvSpPr>
            <a:spLocks noGrp="1"/>
          </p:cNvSpPr>
          <p:nvPr>
            <p:ph idx="1"/>
          </p:nvPr>
        </p:nvSpPr>
        <p:spPr>
          <a:xfrm>
            <a:off x="539750" y="765175"/>
            <a:ext cx="8229600" cy="4525963"/>
          </a:xfrm>
        </p:spPr>
        <p:txBody>
          <a:bodyPr/>
          <a:lstStyle/>
          <a:p>
            <a:r>
              <a:rPr lang="it-IT" altLang="en-US" sz="2800" dirty="0">
                <a:ea typeface="ＭＳ Ｐゴシック" panose="020B0600070205080204" pitchFamily="34" charset="-128"/>
              </a:rPr>
              <a:t>All the properties of a figure can be changed interactively via the property editor</a:t>
            </a:r>
          </a:p>
        </p:txBody>
      </p:sp>
      <p:pic>
        <p:nvPicPr>
          <p:cNvPr id="74756" name="Picture 2">
            <a:extLst>
              <a:ext uri="{FF2B5EF4-FFF2-40B4-BE49-F238E27FC236}">
                <a16:creationId xmlns:a16="http://schemas.microsoft.com/office/drawing/2014/main" id="{547FC19A-5D61-42AA-8707-040C04CF46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8425" y="1736725"/>
            <a:ext cx="6651625"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4757" name="Straight Arrow Connector 5">
            <a:extLst>
              <a:ext uri="{FF2B5EF4-FFF2-40B4-BE49-F238E27FC236}">
                <a16:creationId xmlns:a16="http://schemas.microsoft.com/office/drawing/2014/main" id="{E4B83053-8EEB-4271-8BA4-90EC026AFE58}"/>
              </a:ext>
            </a:extLst>
          </p:cNvPr>
          <p:cNvCxnSpPr>
            <a:cxnSpLocks noChangeShapeType="1"/>
          </p:cNvCxnSpPr>
          <p:nvPr/>
        </p:nvCxnSpPr>
        <p:spPr bwMode="auto">
          <a:xfrm rot="10800000" flipV="1">
            <a:off x="3725863" y="1879600"/>
            <a:ext cx="642937" cy="214313"/>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74758" name="Straight Arrow Connector 7">
            <a:extLst>
              <a:ext uri="{FF2B5EF4-FFF2-40B4-BE49-F238E27FC236}">
                <a16:creationId xmlns:a16="http://schemas.microsoft.com/office/drawing/2014/main" id="{FA107E7B-1860-4A6E-B8D2-680386D54BA7}"/>
              </a:ext>
            </a:extLst>
          </p:cNvPr>
          <p:cNvCxnSpPr>
            <a:cxnSpLocks noChangeShapeType="1"/>
          </p:cNvCxnSpPr>
          <p:nvPr/>
        </p:nvCxnSpPr>
        <p:spPr bwMode="auto">
          <a:xfrm flipV="1">
            <a:off x="1225550" y="2236788"/>
            <a:ext cx="785813" cy="428625"/>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74759" name="Straight Arrow Connector 11">
            <a:extLst>
              <a:ext uri="{FF2B5EF4-FFF2-40B4-BE49-F238E27FC236}">
                <a16:creationId xmlns:a16="http://schemas.microsoft.com/office/drawing/2014/main" id="{E4C87D3B-42BE-467B-87CB-3CC6956E44C4}"/>
              </a:ext>
            </a:extLst>
          </p:cNvPr>
          <p:cNvCxnSpPr>
            <a:cxnSpLocks noChangeShapeType="1"/>
          </p:cNvCxnSpPr>
          <p:nvPr/>
        </p:nvCxnSpPr>
        <p:spPr bwMode="auto">
          <a:xfrm flipV="1">
            <a:off x="2725738" y="3879850"/>
            <a:ext cx="785812" cy="428625"/>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74760" name="Straight Arrow Connector 12">
            <a:extLst>
              <a:ext uri="{FF2B5EF4-FFF2-40B4-BE49-F238E27FC236}">
                <a16:creationId xmlns:a16="http://schemas.microsoft.com/office/drawing/2014/main" id="{C17EDBDD-4FE7-485E-BD70-A6D82E305E3E}"/>
              </a:ext>
            </a:extLst>
          </p:cNvPr>
          <p:cNvCxnSpPr>
            <a:cxnSpLocks noChangeShapeType="1"/>
          </p:cNvCxnSpPr>
          <p:nvPr/>
        </p:nvCxnSpPr>
        <p:spPr bwMode="auto">
          <a:xfrm rot="16200000" flipH="1">
            <a:off x="5154612" y="4451351"/>
            <a:ext cx="500063" cy="214312"/>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sp>
        <p:nvSpPr>
          <p:cNvPr id="74761" name="TextBox 16">
            <a:extLst>
              <a:ext uri="{FF2B5EF4-FFF2-40B4-BE49-F238E27FC236}">
                <a16:creationId xmlns:a16="http://schemas.microsoft.com/office/drawing/2014/main" id="{C32165F0-3B4E-4860-825B-BAF20C6EA146}"/>
              </a:ext>
            </a:extLst>
          </p:cNvPr>
          <p:cNvSpPr txBox="1">
            <a:spLocks noChangeArrowheads="1"/>
          </p:cNvSpPr>
          <p:nvPr/>
        </p:nvSpPr>
        <p:spPr bwMode="auto">
          <a:xfrm>
            <a:off x="868363" y="2522538"/>
            <a:ext cx="500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it-IT" altLang="en-US" sz="1800">
                <a:solidFill>
                  <a:srgbClr val="FF0000"/>
                </a:solidFill>
              </a:rPr>
              <a:t>2</a:t>
            </a:r>
          </a:p>
        </p:txBody>
      </p:sp>
      <p:sp>
        <p:nvSpPr>
          <p:cNvPr id="74762" name="TextBox 17">
            <a:extLst>
              <a:ext uri="{FF2B5EF4-FFF2-40B4-BE49-F238E27FC236}">
                <a16:creationId xmlns:a16="http://schemas.microsoft.com/office/drawing/2014/main" id="{234097F3-99F7-4F33-90AB-8966451C336E}"/>
              </a:ext>
            </a:extLst>
          </p:cNvPr>
          <p:cNvSpPr txBox="1">
            <a:spLocks noChangeArrowheads="1"/>
          </p:cNvSpPr>
          <p:nvPr/>
        </p:nvSpPr>
        <p:spPr bwMode="auto">
          <a:xfrm>
            <a:off x="4368800" y="1736725"/>
            <a:ext cx="5000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it-IT" altLang="en-US" sz="1800">
                <a:solidFill>
                  <a:srgbClr val="FF0000"/>
                </a:solidFill>
              </a:rPr>
              <a:t>1</a:t>
            </a:r>
          </a:p>
        </p:txBody>
      </p:sp>
      <p:sp>
        <p:nvSpPr>
          <p:cNvPr id="74763" name="TextBox 18">
            <a:extLst>
              <a:ext uri="{FF2B5EF4-FFF2-40B4-BE49-F238E27FC236}">
                <a16:creationId xmlns:a16="http://schemas.microsoft.com/office/drawing/2014/main" id="{918656A0-7010-4C2B-A916-E6C78CA8E6AB}"/>
              </a:ext>
            </a:extLst>
          </p:cNvPr>
          <p:cNvSpPr txBox="1">
            <a:spLocks noChangeArrowheads="1"/>
          </p:cNvSpPr>
          <p:nvPr/>
        </p:nvSpPr>
        <p:spPr bwMode="auto">
          <a:xfrm>
            <a:off x="2439988" y="4165600"/>
            <a:ext cx="500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it-IT" altLang="en-US" sz="1800">
                <a:solidFill>
                  <a:srgbClr val="FF0000"/>
                </a:solidFill>
              </a:rPr>
              <a:t>3</a:t>
            </a:r>
          </a:p>
        </p:txBody>
      </p:sp>
      <p:sp>
        <p:nvSpPr>
          <p:cNvPr id="74764" name="TextBox 19">
            <a:extLst>
              <a:ext uri="{FF2B5EF4-FFF2-40B4-BE49-F238E27FC236}">
                <a16:creationId xmlns:a16="http://schemas.microsoft.com/office/drawing/2014/main" id="{32CEAD1F-B5A5-4779-8F4D-E7868EFF7201}"/>
              </a:ext>
            </a:extLst>
          </p:cNvPr>
          <p:cNvSpPr txBox="1">
            <a:spLocks noChangeArrowheads="1"/>
          </p:cNvSpPr>
          <p:nvPr/>
        </p:nvSpPr>
        <p:spPr bwMode="auto">
          <a:xfrm>
            <a:off x="5154613" y="3951288"/>
            <a:ext cx="500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it-IT" altLang="en-US" sz="1800">
                <a:solidFill>
                  <a:srgbClr val="FF0000"/>
                </a:solidFill>
              </a:rPr>
              <a:t>4</a:t>
            </a:r>
          </a:p>
        </p:txBody>
      </p:sp>
      <p:sp>
        <p:nvSpPr>
          <p:cNvPr id="3" name="Footer Placeholder 2">
            <a:extLst>
              <a:ext uri="{FF2B5EF4-FFF2-40B4-BE49-F238E27FC236}">
                <a16:creationId xmlns:a16="http://schemas.microsoft.com/office/drawing/2014/main" id="{52175B03-704B-4A55-80A2-0D2FC6FD8093}"/>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4" name="Slide Number Placeholder 3">
            <a:extLst>
              <a:ext uri="{FF2B5EF4-FFF2-40B4-BE49-F238E27FC236}">
                <a16:creationId xmlns:a16="http://schemas.microsoft.com/office/drawing/2014/main" id="{59714AB1-EA24-4B29-823E-26D750F9D91A}"/>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6A8DED7C-A0B8-4908-8699-A41A18C4BDDF}" type="slidenum">
              <a:rPr lang="en-GB" altLang="en-US" smtClean="0"/>
              <a:pPr>
                <a:spcBef>
                  <a:spcPct val="0"/>
                </a:spcBef>
                <a:buFontTx/>
                <a:buNone/>
              </a:pPr>
              <a:t>134</a:t>
            </a:fld>
            <a:endParaRPr lang="en-GB" altLang="en-US">
              <a:solidFill>
                <a:srgbClr val="262673"/>
              </a:solidFill>
            </a:endParaRPr>
          </a:p>
        </p:txBody>
      </p:sp>
    </p:spTree>
  </p:cSld>
  <p:clrMapOvr>
    <a:masterClrMapping/>
  </p:clrMapOvr>
  <p:transition spd="med" advClick="0"/>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768C0874-81E4-4FEF-A9C0-3FA76BE8C716}"/>
              </a:ext>
            </a:extLst>
          </p:cNvPr>
          <p:cNvSpPr txBox="1">
            <a:spLocks/>
          </p:cNvSpPr>
          <p:nvPr/>
        </p:nvSpPr>
        <p:spPr>
          <a:xfrm>
            <a:off x="539750" y="765175"/>
            <a:ext cx="8229600" cy="4525963"/>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altLang="en-US" sz="2800" dirty="0">
                <a:ea typeface="ＭＳ Ｐゴシック" panose="020B0600070205080204" pitchFamily="34" charset="-128"/>
              </a:rPr>
              <a:t>Finally, we will show how to import an image and manipulate it.</a:t>
            </a:r>
          </a:p>
          <a:p>
            <a:r>
              <a:rPr lang="it-IT" altLang="en-US" sz="2800" dirty="0">
                <a:ea typeface="ＭＳ Ｐゴシック" panose="020B0600070205080204" pitchFamily="34" charset="-128"/>
              </a:rPr>
              <a:t>It is important to realise that the image is simply a matrix of values </a:t>
            </a:r>
          </a:p>
        </p:txBody>
      </p:sp>
    </p:spTree>
    <p:extLst>
      <p:ext uri="{BB962C8B-B14F-4D97-AF65-F5344CB8AC3E}">
        <p14:creationId xmlns:p14="http://schemas.microsoft.com/office/powerpoint/2010/main" val="1481290724"/>
      </p:ext>
    </p:extLst>
  </p:cSld>
  <p:clrMapOvr>
    <a:masterClrMapping/>
  </p:clrMapOvr>
  <p:transition spd="med" advClick="0"/>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C7EADAB-D41F-4FF4-B21D-33804B6A983C}"/>
              </a:ext>
            </a:extLst>
          </p:cNvPr>
          <p:cNvSpPr>
            <a:spLocks noGrp="1"/>
          </p:cNvSpPr>
          <p:nvPr>
            <p:ph idx="1"/>
          </p:nvPr>
        </p:nvSpPr>
        <p:spPr>
          <a:xfrm>
            <a:off x="107504" y="138112"/>
            <a:ext cx="9036496" cy="4524375"/>
          </a:xfrm>
        </p:spPr>
        <p:txBody>
          <a:bodyPr/>
          <a:lstStyle/>
          <a:p>
            <a:r>
              <a:rPr lang="en-GB" sz="1400" b="1" i="0" u="none" strike="noStrike" baseline="0" dirty="0">
                <a:solidFill>
                  <a:srgbClr val="028009"/>
                </a:solidFill>
                <a:latin typeface="Courier New" panose="02070309020205020404" pitchFamily="49" charset="0"/>
              </a:rPr>
              <a:t>% </a:t>
            </a:r>
            <a:r>
              <a:rPr lang="en-GB" sz="1400" b="1" i="0" u="none" strike="noStrike" baseline="0" dirty="0" err="1">
                <a:solidFill>
                  <a:srgbClr val="028009"/>
                </a:solidFill>
                <a:latin typeface="Courier New" panose="02070309020205020404" pitchFamily="49" charset="0"/>
              </a:rPr>
              <a:t>imread</a:t>
            </a:r>
            <a:r>
              <a:rPr lang="en-GB" sz="1400" b="1" i="0" u="none" strike="noStrike" baseline="0" dirty="0">
                <a:solidFill>
                  <a:srgbClr val="028009"/>
                </a:solidFill>
                <a:latin typeface="Courier New" panose="02070309020205020404" pitchFamily="49" charset="0"/>
              </a:rPr>
              <a:t>(...) loads the image as a m x n x 3 matrix where the 3 </a:t>
            </a:r>
          </a:p>
          <a:p>
            <a:r>
              <a:rPr lang="en-GB" sz="1400" b="1" i="0" u="none" strike="noStrike" baseline="0" dirty="0">
                <a:solidFill>
                  <a:srgbClr val="028009"/>
                </a:solidFill>
                <a:latin typeface="Courier New" panose="02070309020205020404" pitchFamily="49" charset="0"/>
              </a:rPr>
              <a:t>% corresponds to the 3 colour (Red Green Blue) values </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err="1">
                <a:solidFill>
                  <a:srgbClr val="000000"/>
                </a:solidFill>
                <a:latin typeface="Courier New" panose="02070309020205020404" pitchFamily="49" charset="0"/>
              </a:rPr>
              <a:t>RGBmatrix</a:t>
            </a:r>
            <a:r>
              <a:rPr lang="en-GB" sz="1400" b="1" i="0" u="none" strike="noStrike" baseline="0" dirty="0">
                <a:solidFill>
                  <a:srgbClr val="000000"/>
                </a:solidFill>
                <a:latin typeface="Courier New" panose="02070309020205020404" pitchFamily="49" charset="0"/>
              </a:rPr>
              <a:t> = </a:t>
            </a:r>
            <a:r>
              <a:rPr lang="en-GB" sz="1400" b="1" i="0" u="none" strike="noStrike" baseline="0" dirty="0" err="1">
                <a:solidFill>
                  <a:srgbClr val="000000"/>
                </a:solidFill>
                <a:latin typeface="Courier New" panose="02070309020205020404" pitchFamily="49" charset="0"/>
              </a:rPr>
              <a:t>imread</a:t>
            </a:r>
            <a:r>
              <a:rPr lang="en-GB" sz="1400" b="1" i="0" u="none" strike="noStrike" baseline="0" dirty="0">
                <a:solidFill>
                  <a:srgbClr val="000000"/>
                </a:solidFill>
                <a:latin typeface="Courier New" panose="02070309020205020404" pitchFamily="49" charset="0"/>
              </a:rPr>
              <a:t>(</a:t>
            </a:r>
            <a:r>
              <a:rPr lang="en-GB" sz="1400" b="1" i="0" u="none" strike="noStrike" baseline="0" dirty="0">
                <a:solidFill>
                  <a:srgbClr val="AA04F9"/>
                </a:solidFill>
                <a:latin typeface="Courier New" panose="02070309020205020404" pitchFamily="49" charset="0"/>
              </a:rPr>
              <a:t>'Penguins.jpg'</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subplot(1,3,1)</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image(</a:t>
            </a:r>
            <a:r>
              <a:rPr lang="en-GB" sz="1400" b="1" i="0" u="none" strike="noStrike" baseline="0" dirty="0" err="1">
                <a:solidFill>
                  <a:srgbClr val="000000"/>
                </a:solidFill>
                <a:latin typeface="Courier New" panose="02070309020205020404" pitchFamily="49" charset="0"/>
              </a:rPr>
              <a:t>RGBmatrix</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RGB values range from 0 to 255 </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Subtracting value in array from 255 will give inverted colour</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 Invert RGB values</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for</a:t>
            </a:r>
            <a:r>
              <a:rPr lang="en-GB" sz="1400" b="1" i="0" u="none" strike="noStrike" baseline="0" dirty="0">
                <a:solidFill>
                  <a:srgbClr val="000000"/>
                </a:solidFill>
                <a:latin typeface="Courier New" panose="02070309020205020404" pitchFamily="49" charset="0"/>
              </a:rPr>
              <a:t> m=1:3</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r>
              <a:rPr lang="en-GB" sz="1400" b="1" i="0" u="none" strike="noStrike" baseline="0" dirty="0" err="1">
                <a:solidFill>
                  <a:srgbClr val="000000"/>
                </a:solidFill>
                <a:latin typeface="Courier New" panose="02070309020205020404" pitchFamily="49" charset="0"/>
              </a:rPr>
              <a:t>RGBmatrix</a:t>
            </a:r>
            <a:r>
              <a:rPr lang="en-GB" sz="1400" b="1" i="0" u="none" strike="noStrike" baseline="0" dirty="0">
                <a:solidFill>
                  <a:srgbClr val="000000"/>
                </a:solidFill>
                <a:latin typeface="Courier New" panose="02070309020205020404" pitchFamily="49" charset="0"/>
              </a:rPr>
              <a:t>(:, :, m)=255-RGBmatrix(:, :, m);</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end</a:t>
            </a:r>
            <a:endParaRPr lang="en-GB" sz="1400" b="0" i="0" u="none" strike="noStrike" baseline="0" dirty="0">
              <a:solidFill>
                <a:srgbClr val="0E00FF"/>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subplot(1,3, 2)</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image(</a:t>
            </a:r>
            <a:r>
              <a:rPr lang="en-GB" sz="1400" b="1" i="0" u="none" strike="noStrike" baseline="0" dirty="0" err="1">
                <a:solidFill>
                  <a:srgbClr val="000000"/>
                </a:solidFill>
                <a:latin typeface="Courier New" panose="02070309020205020404" pitchFamily="49" charset="0"/>
              </a:rPr>
              <a:t>RGBmatrix</a:t>
            </a:r>
            <a:r>
              <a:rPr lang="en-GB" sz="1400" b="1" i="0" u="none" strike="noStrike" baseline="0" dirty="0">
                <a:solidFill>
                  <a:srgbClr val="000000"/>
                </a:solidFill>
                <a:latin typeface="Courier New" panose="02070309020205020404" pitchFamily="49" charset="0"/>
              </a:rPr>
              <a:t>) </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28009"/>
                </a:solidFill>
                <a:latin typeface="Courier New" panose="02070309020205020404" pitchFamily="49" charset="0"/>
              </a:rPr>
              <a:t>%set green and blue values to zero</a:t>
            </a:r>
            <a:endParaRPr lang="en-GB" sz="1400" b="0" i="0" u="none" strike="noStrike" baseline="0" dirty="0">
              <a:solidFill>
                <a:srgbClr val="028009"/>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for</a:t>
            </a:r>
            <a:r>
              <a:rPr lang="en-GB" sz="1400" b="1" i="0" u="none" strike="noStrike" baseline="0" dirty="0">
                <a:solidFill>
                  <a:srgbClr val="000000"/>
                </a:solidFill>
                <a:latin typeface="Courier New" panose="02070309020205020404" pitchFamily="49" charset="0"/>
              </a:rPr>
              <a:t> m=2:3</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    </a:t>
            </a:r>
            <a:r>
              <a:rPr lang="en-GB" sz="1400" b="1" i="0" u="none" strike="noStrike" baseline="0" dirty="0" err="1">
                <a:solidFill>
                  <a:srgbClr val="000000"/>
                </a:solidFill>
                <a:latin typeface="Courier New" panose="02070309020205020404" pitchFamily="49" charset="0"/>
              </a:rPr>
              <a:t>RGBmatrix</a:t>
            </a:r>
            <a:r>
              <a:rPr lang="en-GB" sz="1400" b="1" i="0" u="none" strike="noStrike" baseline="0" dirty="0">
                <a:solidFill>
                  <a:srgbClr val="000000"/>
                </a:solidFill>
                <a:latin typeface="Courier New" panose="02070309020205020404" pitchFamily="49" charset="0"/>
              </a:rPr>
              <a:t>(:, :, m)=0;</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E00FF"/>
                </a:solidFill>
                <a:latin typeface="Courier New" panose="02070309020205020404" pitchFamily="49" charset="0"/>
              </a:rPr>
              <a:t>end</a:t>
            </a:r>
            <a:endParaRPr lang="en-GB" sz="1400" b="0" i="0" u="none" strike="noStrike" baseline="0" dirty="0">
              <a:solidFill>
                <a:srgbClr val="0E00FF"/>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subplot(1,3, 3)</a:t>
            </a:r>
            <a:endParaRPr lang="en-GB" sz="1400" b="0" i="0" u="none" strike="noStrike" baseline="0" dirty="0">
              <a:solidFill>
                <a:srgbClr val="000000"/>
              </a:solidFill>
              <a:latin typeface="Courier New" panose="02070309020205020404" pitchFamily="49" charset="0"/>
            </a:endParaRPr>
          </a:p>
          <a:p>
            <a:r>
              <a:rPr lang="en-GB" sz="1400" b="1" i="0" u="none" strike="noStrike" baseline="0" dirty="0">
                <a:solidFill>
                  <a:srgbClr val="000000"/>
                </a:solidFill>
                <a:latin typeface="Courier New" panose="02070309020205020404" pitchFamily="49" charset="0"/>
              </a:rPr>
              <a:t>image(</a:t>
            </a:r>
            <a:r>
              <a:rPr lang="en-GB" sz="1400" b="1" i="0" u="none" strike="noStrike" baseline="0" dirty="0" err="1">
                <a:solidFill>
                  <a:srgbClr val="000000"/>
                </a:solidFill>
                <a:latin typeface="Courier New" panose="02070309020205020404" pitchFamily="49" charset="0"/>
              </a:rPr>
              <a:t>RGBmatrix</a:t>
            </a:r>
            <a:r>
              <a:rPr lang="en-GB" sz="1400" b="1" i="0" u="none" strike="noStrike" baseline="0" dirty="0">
                <a:solidFill>
                  <a:srgbClr val="000000"/>
                </a:solidFill>
                <a:latin typeface="Courier New" panose="02070309020205020404" pitchFamily="49" charset="0"/>
              </a:rPr>
              <a:t>)</a:t>
            </a:r>
            <a:endParaRPr lang="en-GB" sz="1400" b="0" i="0" u="none" strike="noStrike" baseline="0" dirty="0">
              <a:solidFill>
                <a:srgbClr val="000000"/>
              </a:solidFill>
              <a:latin typeface="Courier New" panose="02070309020205020404" pitchFamily="49" charset="0"/>
            </a:endParaRPr>
          </a:p>
          <a:p>
            <a:endParaRPr lang="en-GB" dirty="0"/>
          </a:p>
        </p:txBody>
      </p:sp>
      <p:sp>
        <p:nvSpPr>
          <p:cNvPr id="4" name="Slide Number Placeholder 3">
            <a:extLst>
              <a:ext uri="{FF2B5EF4-FFF2-40B4-BE49-F238E27FC236}">
                <a16:creationId xmlns:a16="http://schemas.microsoft.com/office/drawing/2014/main" id="{6C019ABF-ADF4-40C7-A32D-8EED6CB9970C}"/>
              </a:ext>
            </a:extLst>
          </p:cNvPr>
          <p:cNvSpPr>
            <a:spLocks noGrp="1"/>
          </p:cNvSpPr>
          <p:nvPr>
            <p:ph type="sldNum" idx="10"/>
          </p:nvPr>
        </p:nvSpPr>
        <p:spPr/>
        <p:txBody>
          <a:bodyPr/>
          <a:lstStyle/>
          <a:p>
            <a:pPr>
              <a:defRPr/>
            </a:pPr>
            <a:fld id="{3F07ABB0-344F-4A25-85E0-D7C38110F66C}" type="slidenum">
              <a:rPr lang="en-GB" altLang="en-US" smtClean="0"/>
              <a:pPr>
                <a:defRPr/>
              </a:pPr>
              <a:t>136</a:t>
            </a:fld>
            <a:endParaRPr lang="en-GB" altLang="en-US"/>
          </a:p>
        </p:txBody>
      </p:sp>
    </p:spTree>
    <p:extLst>
      <p:ext uri="{BB962C8B-B14F-4D97-AF65-F5344CB8AC3E}">
        <p14:creationId xmlns:p14="http://schemas.microsoft.com/office/powerpoint/2010/main" val="2076091030"/>
      </p:ext>
    </p:extLst>
  </p:cSld>
  <p:clrMapOvr>
    <a:masterClrMapping/>
  </p:clrMapOvr>
  <p:transition spd="med" advClick="0"/>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D67FFD0-A3BF-4DD6-AFAC-2D4083D702B3}"/>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377788" y="1340768"/>
            <a:ext cx="8388424" cy="3601582"/>
          </a:xfrm>
          <a:prstGeom prst="rect">
            <a:avLst/>
          </a:prstGeom>
        </p:spPr>
      </p:pic>
    </p:spTree>
    <p:extLst>
      <p:ext uri="{BB962C8B-B14F-4D97-AF65-F5344CB8AC3E}">
        <p14:creationId xmlns:p14="http://schemas.microsoft.com/office/powerpoint/2010/main" val="202263226"/>
      </p:ext>
    </p:extLst>
  </p:cSld>
  <p:clrMapOvr>
    <a:masterClrMapping/>
  </p:clrMapOvr>
  <p:transition spd="med" advClick="0"/>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1464E6B7-11D1-4BAF-A224-BC973FBF4BBB}"/>
              </a:ext>
            </a:extLst>
          </p:cNvPr>
          <p:cNvSpPr txBox="1">
            <a:spLocks/>
          </p:cNvSpPr>
          <p:nvPr/>
        </p:nvSpPr>
        <p:spPr>
          <a:xfrm>
            <a:off x="539750" y="765175"/>
            <a:ext cx="8229600" cy="4525963"/>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altLang="en-US" sz="2800" dirty="0">
                <a:ea typeface="ＭＳ Ｐゴシック" panose="020B0600070205080204" pitchFamily="34" charset="-128"/>
              </a:rPr>
              <a:t>Please leave feedback</a:t>
            </a:r>
          </a:p>
          <a:p>
            <a:endParaRPr lang="it-IT" altLang="en-US" sz="2800" dirty="0">
              <a:ea typeface="ＭＳ Ｐゴシック" panose="020B0600070205080204" pitchFamily="34" charset="-128"/>
            </a:endParaRPr>
          </a:p>
        </p:txBody>
      </p:sp>
    </p:spTree>
    <p:extLst>
      <p:ext uri="{BB962C8B-B14F-4D97-AF65-F5344CB8AC3E}">
        <p14:creationId xmlns:p14="http://schemas.microsoft.com/office/powerpoint/2010/main" val="156267534"/>
      </p:ext>
    </p:extLst>
  </p:cSld>
  <p:clrMapOvr>
    <a:masterClrMapping/>
  </p:clrMapOvr>
  <p:transition spd="med"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846138" y="0"/>
            <a:ext cx="74517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Variables - Strings</a:t>
            </a:r>
          </a:p>
        </p:txBody>
      </p:sp>
      <p:sp>
        <p:nvSpPr>
          <p:cNvPr id="17411" name="Text Box 2"/>
          <p:cNvSpPr txBox="1">
            <a:spLocks noChangeArrowheads="1"/>
          </p:cNvSpPr>
          <p:nvPr/>
        </p:nvSpPr>
        <p:spPr bwMode="auto">
          <a:xfrm>
            <a:off x="457200" y="1268413"/>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90000"/>
              </a:lnSpc>
              <a:spcBef>
                <a:spcPts val="700"/>
              </a:spcBef>
              <a:buClr>
                <a:srgbClr val="000000"/>
              </a:buClr>
              <a:buSzPct val="100000"/>
              <a:buFont typeface="Arial" charset="0"/>
              <a:buChar char="•"/>
            </a:pPr>
            <a:r>
              <a:rPr lang="en-GB" altLang="en-US">
                <a:solidFill>
                  <a:srgbClr val="000000"/>
                </a:solidFill>
              </a:rPr>
              <a:t>In Matlab we store text as a </a:t>
            </a:r>
            <a:r>
              <a:rPr lang="en-GB" altLang="en-US" b="1">
                <a:solidFill>
                  <a:srgbClr val="000000"/>
                </a:solidFill>
              </a:rPr>
              <a:t>string</a:t>
            </a:r>
            <a:r>
              <a:rPr lang="en-GB" altLang="en-US">
                <a:solidFill>
                  <a:srgbClr val="000000"/>
                </a:solidFill>
              </a:rPr>
              <a:t>.  We do this by placing single quotation marks </a:t>
            </a:r>
            <a:r>
              <a:rPr lang="ja-JP" altLang="en-US">
                <a:solidFill>
                  <a:srgbClr val="000000"/>
                </a:solidFill>
              </a:rPr>
              <a:t>'</a:t>
            </a:r>
            <a:r>
              <a:rPr lang="en-GB" altLang="en-US">
                <a:solidFill>
                  <a:srgbClr val="000000"/>
                </a:solidFill>
              </a:rPr>
              <a:t>…..' before and after the text.</a:t>
            </a:r>
          </a:p>
          <a:p>
            <a:pPr eaLnBrk="1" hangingPunct="1">
              <a:lnSpc>
                <a:spcPct val="90000"/>
              </a:lnSpc>
              <a:spcBef>
                <a:spcPts val="700"/>
              </a:spcBef>
              <a:buClr>
                <a:srgbClr val="000000"/>
              </a:buClr>
              <a:buSzPct val="100000"/>
              <a:buFont typeface="Arial" charset="0"/>
              <a:buNone/>
            </a:pPr>
            <a:endParaRPr lang="en-GB" altLang="en-US">
              <a:solidFill>
                <a:srgbClr val="000000"/>
              </a:solidFill>
            </a:endParaRPr>
          </a:p>
          <a:p>
            <a:pPr eaLnBrk="1" hangingPunct="1">
              <a:lnSpc>
                <a:spcPct val="90000"/>
              </a:lnSpc>
              <a:spcBef>
                <a:spcPts val="700"/>
              </a:spcBef>
            </a:pPr>
            <a:r>
              <a:rPr lang="en-GB" altLang="en-US" b="1">
                <a:solidFill>
                  <a:srgbClr val="000000"/>
                </a:solidFill>
                <a:latin typeface="Courier New" pitchFamily="49" charset="0"/>
                <a:cs typeface="Courier New" pitchFamily="49" charset="0"/>
              </a:rPr>
              <a:t>&gt;&gt;</a:t>
            </a:r>
            <a:r>
              <a:rPr lang="en-GB" altLang="en-US" b="1">
                <a:solidFill>
                  <a:srgbClr val="333399"/>
                </a:solidFill>
                <a:latin typeface="Courier New" pitchFamily="49" charset="0"/>
                <a:cs typeface="Courier New" pitchFamily="49" charset="0"/>
              </a:rPr>
              <a:t>student_name = </a:t>
            </a:r>
            <a:r>
              <a:rPr lang="en-GB" altLang="en-US" b="1">
                <a:solidFill>
                  <a:srgbClr val="9933FF"/>
                </a:solidFill>
                <a:latin typeface="Courier New" pitchFamily="49" charset="0"/>
                <a:cs typeface="Courier New" pitchFamily="49" charset="0"/>
              </a:rPr>
              <a:t>'David'</a:t>
            </a:r>
          </a:p>
          <a:p>
            <a:pPr eaLnBrk="1" hangingPunct="1">
              <a:lnSpc>
                <a:spcPct val="90000"/>
              </a:lnSpc>
              <a:spcBef>
                <a:spcPts val="700"/>
              </a:spcBef>
            </a:pPr>
            <a:r>
              <a:rPr lang="en-GB" altLang="en-US" b="1">
                <a:solidFill>
                  <a:srgbClr val="000000"/>
                </a:solidFill>
                <a:latin typeface="Courier New" pitchFamily="49" charset="0"/>
                <a:cs typeface="Courier New" pitchFamily="49" charset="0"/>
              </a:rPr>
              <a:t>&gt;&gt;</a:t>
            </a:r>
            <a:r>
              <a:rPr lang="en-GB" altLang="en-US" b="1">
                <a:solidFill>
                  <a:srgbClr val="333399"/>
                </a:solidFill>
                <a:latin typeface="Courier New" pitchFamily="49" charset="0"/>
                <a:cs typeface="Courier New" pitchFamily="49" charset="0"/>
              </a:rPr>
              <a:t>favourite_colour = </a:t>
            </a:r>
            <a:r>
              <a:rPr lang="en-GB" altLang="en-US" b="1">
                <a:solidFill>
                  <a:srgbClr val="9933FF"/>
                </a:solidFill>
                <a:latin typeface="Courier New" pitchFamily="49" charset="0"/>
                <a:cs typeface="Courier New" pitchFamily="49" charset="0"/>
              </a:rPr>
              <a:t>'green'</a:t>
            </a:r>
          </a:p>
          <a:p>
            <a:pPr eaLnBrk="1" hangingPunct="1">
              <a:lnSpc>
                <a:spcPct val="90000"/>
              </a:lnSpc>
              <a:spcBef>
                <a:spcPts val="700"/>
              </a:spcBef>
            </a:pPr>
            <a:r>
              <a:rPr lang="en-GB" altLang="en-US" b="1">
                <a:solidFill>
                  <a:srgbClr val="000000"/>
                </a:solidFill>
                <a:latin typeface="Courier New" pitchFamily="49" charset="0"/>
                <a:cs typeface="Courier New" pitchFamily="49" charset="0"/>
              </a:rPr>
              <a:t>&gt;&gt;</a:t>
            </a:r>
            <a:r>
              <a:rPr lang="en-GB" altLang="en-US" b="1">
                <a:solidFill>
                  <a:srgbClr val="333399"/>
                </a:solidFill>
                <a:latin typeface="Courier New" pitchFamily="49" charset="0"/>
                <a:cs typeface="Courier New" pitchFamily="49" charset="0"/>
              </a:rPr>
              <a:t>postcode = </a:t>
            </a:r>
            <a:r>
              <a:rPr lang="en-GB" altLang="en-US" b="1">
                <a:solidFill>
                  <a:srgbClr val="9933FF"/>
                </a:solidFill>
                <a:latin typeface="Courier New" pitchFamily="49" charset="0"/>
                <a:cs typeface="Courier New" pitchFamily="49" charset="0"/>
              </a:rPr>
              <a:t>'G12 8QQ'</a:t>
            </a:r>
          </a:p>
          <a:p>
            <a:pPr eaLnBrk="1" hangingPunct="1">
              <a:lnSpc>
                <a:spcPct val="90000"/>
              </a:lnSpc>
              <a:spcBef>
                <a:spcPts val="700"/>
              </a:spcBef>
              <a:buSzPct val="100000"/>
            </a:pPr>
            <a:endParaRPr lang="en-GB" altLang="en-US">
              <a:solidFill>
                <a:srgbClr val="9933FF"/>
              </a:solidFill>
              <a:latin typeface="Courier New" pitchFamily="49" charset="0"/>
              <a:cs typeface="Courier New" pitchFamily="49" charset="0"/>
            </a:endParaRPr>
          </a:p>
          <a:p>
            <a:pPr eaLnBrk="1" hangingPunct="1">
              <a:lnSpc>
                <a:spcPct val="90000"/>
              </a:lnSpc>
              <a:spcBef>
                <a:spcPts val="700"/>
              </a:spcBef>
              <a:buClr>
                <a:srgbClr val="000000"/>
              </a:buClr>
              <a:buSzPct val="100000"/>
              <a:buFont typeface="Arial" charset="0"/>
              <a:buChar char="•"/>
            </a:pPr>
            <a:r>
              <a:rPr lang="en-GB" altLang="en-US">
                <a:solidFill>
                  <a:srgbClr val="000000"/>
                </a:solidFill>
              </a:rPr>
              <a:t>Note that strings can hold any combination of alphanumeric characters.</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846138" y="0"/>
            <a:ext cx="74517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Variables - Logical</a:t>
            </a:r>
          </a:p>
        </p:txBody>
      </p:sp>
      <p:sp>
        <p:nvSpPr>
          <p:cNvPr id="18435" name="Text Box 2"/>
          <p:cNvSpPr txBox="1">
            <a:spLocks noChangeArrowheads="1"/>
          </p:cNvSpPr>
          <p:nvPr/>
        </p:nvSpPr>
        <p:spPr bwMode="auto">
          <a:xfrm>
            <a:off x="457200" y="1268413"/>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spcBef>
                <a:spcPts val="700"/>
              </a:spcBef>
              <a:buClr>
                <a:srgbClr val="000000"/>
              </a:buClr>
              <a:buSzPct val="100000"/>
              <a:buFont typeface="Arial" charset="0"/>
              <a:buChar char="•"/>
            </a:pPr>
            <a:r>
              <a:rPr lang="en-GB" altLang="en-US" dirty="0">
                <a:solidFill>
                  <a:srgbClr val="000000"/>
                </a:solidFill>
              </a:rPr>
              <a:t>A logical variable in </a:t>
            </a:r>
            <a:r>
              <a:rPr lang="en-GB" altLang="en-US" dirty="0" err="1">
                <a:solidFill>
                  <a:srgbClr val="000000"/>
                </a:solidFill>
              </a:rPr>
              <a:t>Matlab</a:t>
            </a:r>
            <a:r>
              <a:rPr lang="en-GB" altLang="en-US" dirty="0">
                <a:solidFill>
                  <a:srgbClr val="000000"/>
                </a:solidFill>
              </a:rPr>
              <a:t> is used to denote a condition of ‘true’ or ‘false’. Try the following:</a:t>
            </a:r>
          </a:p>
          <a:p>
            <a:pPr eaLnBrk="1" hangingPunct="1">
              <a:spcBef>
                <a:spcPts val="700"/>
              </a:spcBef>
              <a:buSzPct val="100000"/>
            </a:pPr>
            <a:r>
              <a:rPr lang="en-GB" altLang="en-US" b="1" dirty="0">
                <a:solidFill>
                  <a:srgbClr val="333399"/>
                </a:solidFill>
              </a:rPr>
              <a:t>	</a:t>
            </a:r>
            <a:r>
              <a:rPr lang="en-GB" altLang="en-US" b="1" dirty="0">
                <a:solidFill>
                  <a:srgbClr val="333399"/>
                </a:solidFill>
                <a:latin typeface="Courier New" pitchFamily="49" charset="0"/>
                <a:cs typeface="Courier New" pitchFamily="49" charset="0"/>
              </a:rPr>
              <a:t>	</a:t>
            </a:r>
            <a:r>
              <a:rPr lang="en-GB" altLang="en-US" b="1" dirty="0">
                <a:solidFill>
                  <a:schemeClr val="tx1"/>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4&gt;3</a:t>
            </a:r>
          </a:p>
          <a:p>
            <a:pPr eaLnBrk="1" hangingPunct="1">
              <a:spcBef>
                <a:spcPts val="700"/>
              </a:spcBef>
              <a:buSzPct val="100000"/>
            </a:pPr>
            <a:r>
              <a:rPr lang="en-GB" altLang="en-US" b="1" dirty="0">
                <a:solidFill>
                  <a:srgbClr val="333399"/>
                </a:solidFill>
              </a:rPr>
              <a:t>	</a:t>
            </a:r>
            <a:r>
              <a:rPr lang="en-GB" altLang="en-US" b="1" dirty="0">
                <a:solidFill>
                  <a:srgbClr val="333399"/>
                </a:solidFill>
                <a:latin typeface="Courier New" pitchFamily="49" charset="0"/>
                <a:cs typeface="Courier New" pitchFamily="49" charset="0"/>
              </a:rPr>
              <a:t>	</a:t>
            </a:r>
            <a:r>
              <a:rPr lang="en-GB" altLang="en-US" b="1" dirty="0">
                <a:solidFill>
                  <a:schemeClr val="tx1"/>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3&gt;4</a:t>
            </a:r>
          </a:p>
          <a:p>
            <a:pPr marL="342900" indent="-342900" eaLnBrk="1" hangingPunct="1">
              <a:spcBef>
                <a:spcPts val="700"/>
              </a:spcBef>
              <a:buSzPct val="100000"/>
              <a:buFont typeface="Arial" panose="020B0604020202020204" pitchFamily="34" charset="0"/>
              <a:buChar char="•"/>
            </a:pPr>
            <a:r>
              <a:rPr lang="en-GB" altLang="en-US" dirty="0">
                <a:solidFill>
                  <a:srgbClr val="000000"/>
                </a:solidFill>
              </a:rPr>
              <a:t>In this case, the answer displayed in the workspace is a logical (or Boolean) type. As with the other variable types, these can be assigned, </a:t>
            </a:r>
            <a:r>
              <a:rPr lang="en-GB" altLang="en-US" dirty="0" err="1">
                <a:solidFill>
                  <a:srgbClr val="000000"/>
                </a:solidFill>
              </a:rPr>
              <a:t>e.g</a:t>
            </a:r>
            <a:endParaRPr lang="en-GB" altLang="en-US" dirty="0">
              <a:solidFill>
                <a:srgbClr val="000000"/>
              </a:solidFill>
            </a:endParaRPr>
          </a:p>
          <a:p>
            <a:pPr marL="0" indent="0" eaLnBrk="1" hangingPunct="1">
              <a:spcBef>
                <a:spcPts val="700"/>
              </a:spcBef>
              <a:buSzPct val="100000"/>
            </a:pPr>
            <a:r>
              <a:rPr lang="en-GB" altLang="en-US" b="1" dirty="0">
                <a:solidFill>
                  <a:srgbClr val="333399"/>
                </a:solidFill>
              </a:rPr>
              <a:t>	</a:t>
            </a:r>
            <a:r>
              <a:rPr lang="en-GB" altLang="en-US" b="1" dirty="0">
                <a:solidFill>
                  <a:schemeClr val="tx1"/>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condition=3&gt;4</a:t>
            </a:r>
          </a:p>
          <a:p>
            <a:pPr marL="342900" indent="-342900" eaLnBrk="1" hangingPunct="1">
              <a:spcBef>
                <a:spcPts val="700"/>
              </a:spcBef>
              <a:buSzPct val="100000"/>
              <a:buFont typeface="Arial" panose="020B0604020202020204" pitchFamily="34" charset="0"/>
              <a:buChar char="•"/>
            </a:pPr>
            <a:r>
              <a:rPr lang="en-GB" altLang="en-US" dirty="0">
                <a:solidFill>
                  <a:srgbClr val="000000"/>
                </a:solidFill>
              </a:rPr>
              <a:t>Boolean logic is fundamental to programming and we will explore it in more depth in later.</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 Box 1"/>
          <p:cNvSpPr txBox="1">
            <a:spLocks noChangeArrowheads="1"/>
          </p:cNvSpPr>
          <p:nvPr/>
        </p:nvSpPr>
        <p:spPr bwMode="auto">
          <a:xfrm>
            <a:off x="846138" y="0"/>
            <a:ext cx="74517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Using Variables</a:t>
            </a:r>
          </a:p>
        </p:txBody>
      </p:sp>
      <p:sp>
        <p:nvSpPr>
          <p:cNvPr id="19459" name="Text Box 2"/>
          <p:cNvSpPr txBox="1">
            <a:spLocks noChangeArrowheads="1"/>
          </p:cNvSpPr>
          <p:nvPr/>
        </p:nvSpPr>
        <p:spPr bwMode="auto">
          <a:xfrm>
            <a:off x="1259632" y="788323"/>
            <a:ext cx="641985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9pPr>
          </a:lstStyle>
          <a:p>
            <a:pPr eaLnBrk="1" hangingPunct="1">
              <a:lnSpc>
                <a:spcPct val="80000"/>
              </a:lnSpc>
              <a:spcBef>
                <a:spcPts val="700"/>
              </a:spcBef>
              <a:buSzPct val="100000"/>
            </a:pPr>
            <a:r>
              <a:rPr lang="en-GB" altLang="en-US" sz="2800" b="1" dirty="0">
                <a:solidFill>
                  <a:srgbClr val="333399"/>
                </a:solidFill>
                <a:latin typeface="Courier New" pitchFamily="49" charset="0"/>
                <a:cs typeface="Courier New" pitchFamily="49" charset="0"/>
              </a:rPr>
              <a:t>		</a:t>
            </a:r>
            <a:r>
              <a:rPr lang="en-GB" altLang="en-US" b="1" dirty="0">
                <a:solidFill>
                  <a:srgbClr val="333399"/>
                </a:solidFill>
                <a:latin typeface="Courier New" pitchFamily="49" charset="0"/>
                <a:cs typeface="Courier New" pitchFamily="49" charset="0"/>
              </a:rPr>
              <a:t>&gt;&gt;food = 6</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&gt;&gt;drink = 1.5</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a:t>
            </a:r>
            <a:r>
              <a:rPr lang="en-GB" altLang="en-US" b="1" dirty="0" err="1">
                <a:solidFill>
                  <a:srgbClr val="333399"/>
                </a:solidFill>
                <a:latin typeface="Courier New" pitchFamily="49" charset="0"/>
                <a:cs typeface="Courier New" pitchFamily="49" charset="0"/>
              </a:rPr>
              <a:t>total_cost</a:t>
            </a:r>
            <a:r>
              <a:rPr lang="en-GB" altLang="en-US" b="1" dirty="0">
                <a:solidFill>
                  <a:srgbClr val="333399"/>
                </a:solidFill>
                <a:latin typeface="Courier New" pitchFamily="49" charset="0"/>
                <a:cs typeface="Courier New" pitchFamily="49" charset="0"/>
              </a:rPr>
              <a:t> = food + drink</a:t>
            </a:r>
          </a:p>
          <a:p>
            <a:pPr eaLnBrk="1" hangingPunct="1">
              <a:lnSpc>
                <a:spcPct val="80000"/>
              </a:lnSpc>
              <a:spcBef>
                <a:spcPts val="700"/>
              </a:spcBef>
              <a:buSzPct val="100000"/>
            </a:pP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&gt;&gt;x=636;</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&gt;&gt;y=45;</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&gt;&gt;a = x + y;</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&gt;&gt;b = x – y;</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&gt;&gt;c = x * y;</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&gt;&gt;d = x / y;</a:t>
            </a:r>
          </a:p>
          <a:p>
            <a:pPr eaLnBrk="1" hangingPunct="1">
              <a:lnSpc>
                <a:spcPct val="80000"/>
              </a:lnSpc>
              <a:spcBef>
                <a:spcPts val="700"/>
              </a:spcBef>
              <a:buSzPct val="100000"/>
            </a:pP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r>
              <a:rPr lang="en-GB" altLang="en-US" dirty="0">
                <a:solidFill>
                  <a:srgbClr val="000000"/>
                </a:solidFill>
              </a:rPr>
              <a:t>Note that the semi-colon </a:t>
            </a:r>
            <a:r>
              <a:rPr lang="en-GB" altLang="en-US" b="1" dirty="0">
                <a:solidFill>
                  <a:srgbClr val="333399"/>
                </a:solidFill>
                <a:latin typeface="Courier New" pitchFamily="49" charset="0"/>
                <a:cs typeface="Courier New" pitchFamily="49" charset="0"/>
              </a:rPr>
              <a:t>;</a:t>
            </a:r>
            <a:r>
              <a:rPr lang="en-GB" altLang="en-US" dirty="0">
                <a:solidFill>
                  <a:srgbClr val="000000"/>
                </a:solidFill>
              </a:rPr>
              <a:t> at the end of a line suppresses the output to the command window. </a:t>
            </a:r>
            <a:endParaRPr lang="en-GB" altLang="en-US" b="1" dirty="0">
              <a:solidFill>
                <a:srgbClr val="333399"/>
              </a:solidFill>
              <a:latin typeface="Courier New" pitchFamily="49" charset="0"/>
              <a:cs typeface="Courier New" pitchFamily="49" charset="0"/>
            </a:endParaRP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893763" y="0"/>
            <a:ext cx="7451725" cy="981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Variables: Naming Conventions</a:t>
            </a:r>
          </a:p>
        </p:txBody>
      </p:sp>
      <p:sp>
        <p:nvSpPr>
          <p:cNvPr id="21507" name="Text Box 2"/>
          <p:cNvSpPr txBox="1">
            <a:spLocks noChangeArrowheads="1"/>
          </p:cNvSpPr>
          <p:nvPr/>
        </p:nvSpPr>
        <p:spPr bwMode="auto">
          <a:xfrm>
            <a:off x="565150" y="1711325"/>
            <a:ext cx="8110538" cy="347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1pPr>
            <a:lvl2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2pPr>
            <a:lvl3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3pPr>
            <a:lvl4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4pPr>
            <a:lvl5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9pPr>
          </a:lstStyle>
          <a:p>
            <a:pPr>
              <a:spcBef>
                <a:spcPts val="800"/>
              </a:spcBef>
              <a:buClr>
                <a:srgbClr val="000000"/>
              </a:buClr>
              <a:buSzPct val="100000"/>
              <a:buFont typeface="Times New Roman" charset="0"/>
              <a:buNone/>
            </a:pPr>
            <a:endParaRPr lang="en-GB" altLang="en-US">
              <a:solidFill>
                <a:srgbClr val="000000"/>
              </a:solidFill>
            </a:endParaRPr>
          </a:p>
        </p:txBody>
      </p:sp>
      <p:sp>
        <p:nvSpPr>
          <p:cNvPr id="2" name="Rectangle 1"/>
          <p:cNvSpPr/>
          <p:nvPr/>
        </p:nvSpPr>
        <p:spPr>
          <a:xfrm>
            <a:off x="336550" y="1349375"/>
            <a:ext cx="8567738" cy="4462760"/>
          </a:xfrm>
          <a:prstGeom prst="rect">
            <a:avLst/>
          </a:prstGeom>
        </p:spPr>
        <p:txBody>
          <a:bodyPr>
            <a:spAutoFit/>
          </a:bodyPr>
          <a:lstStyle/>
          <a:p>
            <a:pPr marL="457200" indent="-457200">
              <a:spcBef>
                <a:spcPts val="800"/>
              </a:spcBef>
              <a:buFont typeface="Arial" panose="020B0604020202020204" pitchFamily="34" charset="0"/>
              <a:buChar char="•"/>
              <a:defRPr/>
            </a:pPr>
            <a:r>
              <a:rPr lang="en-GB" altLang="en-US" dirty="0">
                <a:solidFill>
                  <a:srgbClr val="000000"/>
                </a:solidFill>
                <a:latin typeface="Arial" panose="020B0604020202020204" pitchFamily="34" charset="0"/>
                <a:ea typeface="ＭＳ Ｐゴシック" panose="020B0600070205080204" pitchFamily="34" charset="-128"/>
              </a:rPr>
              <a:t>Variables names should, generally, be descriptive e.g. </a:t>
            </a:r>
            <a:r>
              <a:rPr lang="en-GB" altLang="en-US" i="1" dirty="0">
                <a:solidFill>
                  <a:srgbClr val="000000"/>
                </a:solidFill>
                <a:latin typeface="Arial" panose="020B0604020202020204" pitchFamily="34" charset="0"/>
                <a:ea typeface="ＭＳ Ｐゴシック" panose="020B0600070205080204" pitchFamily="34" charset="-128"/>
              </a:rPr>
              <a:t>sensor01_input </a:t>
            </a:r>
            <a:r>
              <a:rPr lang="en-GB" altLang="en-US" dirty="0">
                <a:solidFill>
                  <a:srgbClr val="000000"/>
                </a:solidFill>
                <a:latin typeface="Arial" panose="020B0604020202020204" pitchFamily="34" charset="0"/>
                <a:ea typeface="ＭＳ Ｐゴシック" panose="020B0600070205080204" pitchFamily="34" charset="-128"/>
              </a:rPr>
              <a:t>but should also be concise.  If too short,  they may not be descriptive enough. If too long, there is more scope for error.</a:t>
            </a:r>
          </a:p>
          <a:p>
            <a:pPr>
              <a:spcBef>
                <a:spcPts val="800"/>
              </a:spcBef>
              <a:defRPr/>
            </a:pPr>
            <a:r>
              <a:rPr lang="en-GB" altLang="en-US" dirty="0">
                <a:solidFill>
                  <a:srgbClr val="000000"/>
                </a:solidFill>
                <a:latin typeface="Arial" panose="020B0604020202020204" pitchFamily="34" charset="0"/>
                <a:ea typeface="ＭＳ Ｐゴシック" panose="020B0600070205080204" pitchFamily="34" charset="-128"/>
              </a:rPr>
              <a:t> </a:t>
            </a:r>
          </a:p>
          <a:p>
            <a:pPr marL="457200" indent="-457200">
              <a:spcBef>
                <a:spcPts val="800"/>
              </a:spcBef>
              <a:buFont typeface="Arial" panose="020B0604020202020204" pitchFamily="34" charset="0"/>
              <a:buChar char="•"/>
              <a:defRPr/>
            </a:pPr>
            <a:r>
              <a:rPr lang="en-GB" altLang="en-US" dirty="0">
                <a:solidFill>
                  <a:srgbClr val="000000"/>
                </a:solidFill>
                <a:latin typeface="Arial" panose="020B0604020202020204" pitchFamily="34" charset="0"/>
                <a:ea typeface="ＭＳ Ｐゴシック" panose="020B0600070205080204" pitchFamily="34" charset="-128"/>
              </a:rPr>
              <a:t>Try to avoid using single letter variables. There are some exceptions such as </a:t>
            </a:r>
            <a:r>
              <a:rPr lang="en-GB" altLang="en-US" i="1" dirty="0" err="1">
                <a:solidFill>
                  <a:srgbClr val="000000"/>
                </a:solidFill>
                <a:latin typeface="Arial" panose="020B0604020202020204" pitchFamily="34" charset="0"/>
                <a:ea typeface="ＭＳ Ｐゴシック" panose="020B0600070205080204" pitchFamily="34" charset="-128"/>
              </a:rPr>
              <a:t>i,j,k,l,m,n</a:t>
            </a:r>
            <a:r>
              <a:rPr lang="en-GB" altLang="en-US" dirty="0">
                <a:solidFill>
                  <a:srgbClr val="000000"/>
                </a:solidFill>
                <a:latin typeface="Arial" panose="020B0604020202020204" pitchFamily="34" charset="0"/>
                <a:ea typeface="ＭＳ Ｐゴシック" panose="020B0600070205080204" pitchFamily="34" charset="-128"/>
              </a:rPr>
              <a:t> which are commonly used for indexing loops due to historical convention. These can also be used to index matrices and single capital letters can, by convention, be used  to name matrices.</a:t>
            </a:r>
          </a:p>
          <a:p>
            <a:pPr marL="457200" indent="-457200">
              <a:spcBef>
                <a:spcPts val="800"/>
              </a:spcBef>
              <a:buFont typeface="Arial" panose="020B0604020202020204" pitchFamily="34" charset="0"/>
              <a:buChar char="•"/>
              <a:defRPr/>
            </a:pPr>
            <a:endParaRPr lang="en-GB" altLang="en-US" dirty="0">
              <a:solidFill>
                <a:srgbClr val="000000"/>
              </a:solidFill>
              <a:latin typeface="Arial" panose="020B0604020202020204" pitchFamily="34" charset="0"/>
              <a:ea typeface="ＭＳ Ｐゴシック" panose="020B0600070205080204" pitchFamily="34" charset="-128"/>
            </a:endParaRPr>
          </a:p>
        </p:txBody>
      </p:sp>
    </p:spTree>
  </p:cSld>
  <p:clrMapOvr>
    <a:masterClrMapping/>
  </p:clrMapOvr>
  <p:transition spd="med" advClick="0"/>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1"/>
          <p:cNvSpPr txBox="1">
            <a:spLocks noChangeArrowheads="1"/>
          </p:cNvSpPr>
          <p:nvPr/>
        </p:nvSpPr>
        <p:spPr bwMode="auto">
          <a:xfrm>
            <a:off x="893763" y="28575"/>
            <a:ext cx="7451725" cy="981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Variables: Naming Conventions</a:t>
            </a:r>
          </a:p>
        </p:txBody>
      </p:sp>
      <p:sp>
        <p:nvSpPr>
          <p:cNvPr id="22531" name="Text Box 2"/>
          <p:cNvSpPr txBox="1">
            <a:spLocks noChangeArrowheads="1"/>
          </p:cNvSpPr>
          <p:nvPr/>
        </p:nvSpPr>
        <p:spPr bwMode="auto">
          <a:xfrm>
            <a:off x="565150" y="1711325"/>
            <a:ext cx="8110538" cy="347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1pPr>
            <a:lvl2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2pPr>
            <a:lvl3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3pPr>
            <a:lvl4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4pPr>
            <a:lvl5pPr>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sz="2400">
                <a:solidFill>
                  <a:schemeClr val="bg1"/>
                </a:solidFill>
                <a:latin typeface="Arial" charset="0"/>
                <a:ea typeface="ＭＳ Ｐゴシック" charset="-128"/>
              </a:defRPr>
            </a:lvl9pPr>
          </a:lstStyle>
          <a:p>
            <a:pPr>
              <a:spcBef>
                <a:spcPts val="800"/>
              </a:spcBef>
              <a:buClr>
                <a:srgbClr val="000000"/>
              </a:buClr>
              <a:buSzPct val="100000"/>
              <a:buFont typeface="Times New Roman" charset="0"/>
              <a:buNone/>
            </a:pPr>
            <a:endParaRPr lang="en-GB" altLang="en-US">
              <a:solidFill>
                <a:srgbClr val="000000"/>
              </a:solidFill>
            </a:endParaRPr>
          </a:p>
        </p:txBody>
      </p:sp>
      <p:sp>
        <p:nvSpPr>
          <p:cNvPr id="22532" name="Rectangle 1"/>
          <p:cNvSpPr>
            <a:spLocks noChangeArrowheads="1"/>
          </p:cNvSpPr>
          <p:nvPr/>
        </p:nvSpPr>
        <p:spPr bwMode="auto">
          <a:xfrm>
            <a:off x="336550" y="1268413"/>
            <a:ext cx="8567738" cy="436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bg1"/>
                </a:solidFill>
                <a:latin typeface="Arial" charset="0"/>
                <a:ea typeface="ＭＳ Ｐゴシック" charset="-128"/>
              </a:defRPr>
            </a:lvl1pPr>
            <a:lvl2pPr>
              <a:defRPr sz="2400">
                <a:solidFill>
                  <a:schemeClr val="bg1"/>
                </a:solidFill>
                <a:latin typeface="Arial" charset="0"/>
                <a:ea typeface="ＭＳ Ｐゴシック" charset="-128"/>
              </a:defRPr>
            </a:lvl2pPr>
            <a:lvl3pPr>
              <a:defRPr sz="2400">
                <a:solidFill>
                  <a:schemeClr val="bg1"/>
                </a:solidFill>
                <a:latin typeface="Arial" charset="0"/>
                <a:ea typeface="ＭＳ Ｐゴシック" charset="-128"/>
              </a:defRPr>
            </a:lvl3pPr>
            <a:lvl4pPr>
              <a:defRPr sz="2400">
                <a:solidFill>
                  <a:schemeClr val="bg1"/>
                </a:solidFill>
                <a:latin typeface="Arial" charset="0"/>
                <a:ea typeface="ＭＳ Ｐゴシック" charset="-128"/>
              </a:defRPr>
            </a:lvl4pPr>
            <a:lvl5pPr>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defRPr sz="2400">
                <a:solidFill>
                  <a:schemeClr val="bg1"/>
                </a:solidFill>
                <a:latin typeface="Arial" charset="0"/>
                <a:ea typeface="ＭＳ Ｐゴシック" charset="-128"/>
              </a:defRPr>
            </a:lvl9pPr>
          </a:lstStyle>
          <a:p>
            <a:pPr>
              <a:spcBef>
                <a:spcPts val="800"/>
              </a:spcBef>
              <a:buFont typeface="Arial" charset="0"/>
              <a:buChar char="•"/>
            </a:pPr>
            <a:r>
              <a:rPr lang="en-GB" altLang="en-US" dirty="0">
                <a:solidFill>
                  <a:srgbClr val="000000"/>
                </a:solidFill>
              </a:rPr>
              <a:t>In MATLAB, it is not permitted to start a variable name with a number. Many non-alphabetic characters also have specific meanings to MATLAB so try to avoid anything apart from numbers, letters and the underscore.</a:t>
            </a:r>
          </a:p>
          <a:p>
            <a:pPr>
              <a:spcBef>
                <a:spcPts val="800"/>
              </a:spcBef>
              <a:buFont typeface="Arial" charset="0"/>
              <a:buChar char="•"/>
            </a:pPr>
            <a:r>
              <a:rPr lang="en-GB" altLang="en-US" dirty="0">
                <a:solidFill>
                  <a:srgbClr val="000000"/>
                </a:solidFill>
              </a:rPr>
              <a:t>Also, make sure to avoid using existing command names (reserved words).  </a:t>
            </a:r>
          </a:p>
          <a:p>
            <a:pPr>
              <a:spcBef>
                <a:spcPts val="800"/>
              </a:spcBef>
              <a:buFont typeface="Arial" charset="0"/>
              <a:buChar char="•"/>
            </a:pPr>
            <a:r>
              <a:rPr lang="en-GB" altLang="en-US" dirty="0">
                <a:solidFill>
                  <a:srgbClr val="000000"/>
                </a:solidFill>
              </a:rPr>
              <a:t>Be aware that there are naming conventions used in software engineering but, for the purposes of this course, just aim to make variable names understandable to someone else reading your code. This helps to ensure that your code is 'self-documenting'. </a:t>
            </a:r>
          </a:p>
        </p:txBody>
      </p:sp>
    </p:spTree>
  </p:cSld>
  <p:clrMapOvr>
    <a:masterClrMapping/>
  </p:clrMapOvr>
  <p:transition spd="med"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0" y="0"/>
            <a:ext cx="91440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MATLAB File Naming Conventions</a:t>
            </a:r>
          </a:p>
        </p:txBody>
      </p:sp>
      <p:graphicFrame>
        <p:nvGraphicFramePr>
          <p:cNvPr id="2" name="Table 1"/>
          <p:cNvGraphicFramePr>
            <a:graphicFrameLocks noGrp="1"/>
          </p:cNvGraphicFramePr>
          <p:nvPr/>
        </p:nvGraphicFramePr>
        <p:xfrm>
          <a:off x="292100" y="981075"/>
          <a:ext cx="8712200" cy="4937760"/>
        </p:xfrm>
        <a:graphic>
          <a:graphicData uri="http://schemas.openxmlformats.org/drawingml/2006/table">
            <a:tbl>
              <a:tblPr firstRow="1" bandRow="1">
                <a:tableStyleId>{5C22544A-7EE6-4342-B048-85BDC9FD1C3A}</a:tableStyleId>
              </a:tblPr>
              <a:tblGrid>
                <a:gridCol w="3384078">
                  <a:extLst>
                    <a:ext uri="{9D8B030D-6E8A-4147-A177-3AD203B41FA5}">
                      <a16:colId xmlns:a16="http://schemas.microsoft.com/office/drawing/2014/main" val="20000"/>
                    </a:ext>
                  </a:extLst>
                </a:gridCol>
                <a:gridCol w="5328122">
                  <a:extLst>
                    <a:ext uri="{9D8B030D-6E8A-4147-A177-3AD203B41FA5}">
                      <a16:colId xmlns:a16="http://schemas.microsoft.com/office/drawing/2014/main" val="20001"/>
                    </a:ext>
                  </a:extLst>
                </a:gridCol>
              </a:tblGrid>
              <a:tr h="14174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Times New Roman" panose="02020603050405020304" pitchFamily="18" charset="0"/>
                        </a:rPr>
                        <a:t>week1_exercise01</a:t>
                      </a:r>
                      <a:r>
                        <a:rPr lang="en-GB" altLang="en-US" sz="2400" dirty="0">
                          <a:solidFill>
                            <a:srgbClr val="000000"/>
                          </a:solidFill>
                          <a:cs typeface="Times New Roman" panose="02020603050405020304" pitchFamily="18" charset="0"/>
                        </a:rPr>
                        <a:t> </a:t>
                      </a:r>
                      <a:r>
                        <a:rPr lang="en-GB" altLang="en-US" sz="3600" dirty="0">
                          <a:solidFill>
                            <a:srgbClr val="00FF00"/>
                          </a:solidFill>
                          <a:latin typeface="Times New Roman" panose="02020603050405020304" pitchFamily="18" charset="0"/>
                          <a:cs typeface="Times New Roman" panose="02020603050405020304" pitchFamily="18" charset="0"/>
                          <a:sym typeface="Wingdings" panose="05000000000000000000" pitchFamily="2" charset="2"/>
                        </a:rPr>
                        <a:t></a:t>
                      </a:r>
                      <a:endParaRPr lang="en-GB" sz="2400" dirty="0"/>
                    </a:p>
                  </a:txBody>
                  <a:tcPr marL="91432" marR="91432">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0" dirty="0">
                          <a:solidFill>
                            <a:srgbClr val="000000"/>
                          </a:solidFill>
                          <a:latin typeface="+mn-lt"/>
                          <a:cs typeface="Times New Roman" panose="02020603050405020304" pitchFamily="18" charset="0"/>
                        </a:rPr>
                        <a:t>Underscore character is used to break up parts of the variable name</a:t>
                      </a:r>
                    </a:p>
                  </a:txBody>
                  <a:tcPr marL="91432" marR="91432">
                    <a:noFill/>
                  </a:tcPr>
                </a:tc>
                <a:extLst>
                  <a:ext uri="{0D108BD9-81ED-4DB2-BD59-A6C34878D82A}">
                    <a16:rowId xmlns:a16="http://schemas.microsoft.com/office/drawing/2014/main" val="10000"/>
                  </a:ext>
                </a:extLst>
              </a:tr>
              <a:tr h="370840">
                <a:tc>
                  <a:txBody>
                    <a:bodyPr/>
                    <a:lstStyle/>
                    <a:p>
                      <a:pPr>
                        <a:buClr>
                          <a:srgbClr val="000000"/>
                        </a:buClr>
                        <a:buSzPct val="100000"/>
                        <a:buFont typeface="Times New Roman" panose="02020603050405020304" pitchFamily="18" charset="0"/>
                        <a:buNone/>
                      </a:pPr>
                      <a:r>
                        <a:rPr lang="en-GB" altLang="en-US" sz="2400" b="1" dirty="0">
                          <a:solidFill>
                            <a:srgbClr val="000000"/>
                          </a:solidFill>
                          <a:latin typeface="Courier New" panose="02070309020205020404" pitchFamily="49" charset="0"/>
                          <a:cs typeface="Times New Roman" panose="02020603050405020304" pitchFamily="18" charset="0"/>
                        </a:rPr>
                        <a:t>week1-exercise01</a:t>
                      </a:r>
                    </a:p>
                    <a:p>
                      <a:pPr>
                        <a:buClr>
                          <a:srgbClr val="000000"/>
                        </a:buClr>
                        <a:buSzPct val="100000"/>
                        <a:buFont typeface="Times New Roman" panose="02020603050405020304" pitchFamily="18" charset="0"/>
                        <a:buNone/>
                      </a:pPr>
                      <a:r>
                        <a:rPr lang="en-GB" altLang="en-US" sz="2400" dirty="0">
                          <a:solidFill>
                            <a:srgbClr val="000000"/>
                          </a:solidFill>
                          <a:cs typeface="Times New Roman" panose="02020603050405020304" pitchFamily="18" charset="0"/>
                        </a:rPr>
                        <a:t> </a:t>
                      </a:r>
                      <a:r>
                        <a:rPr lang="en-GB" altLang="en-US" sz="36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endParaRPr lang="en-GB" altLang="en-US" sz="3600" dirty="0">
                        <a:solidFill>
                          <a:srgbClr val="FF0000"/>
                        </a:solidFill>
                        <a:cs typeface="Times New Roman" panose="02020603050405020304" pitchFamily="18" charset="0"/>
                      </a:endParaRPr>
                    </a:p>
                  </a:txBody>
                  <a:tcPr marL="91432" marR="91432">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0" dirty="0">
                          <a:solidFill>
                            <a:srgbClr val="000000"/>
                          </a:solidFill>
                          <a:latin typeface="+mn-lt"/>
                          <a:cs typeface="Times New Roman" panose="02020603050405020304" pitchFamily="18" charset="0"/>
                        </a:rPr>
                        <a:t>Hyphen symbol is interpreted as the subtraction operator and  MATLAB tries to evaluate this</a:t>
                      </a:r>
                      <a:endParaRPr lang="en-GB" sz="2400" b="0" dirty="0">
                        <a:latin typeface="+mn-lt"/>
                      </a:endParaRPr>
                    </a:p>
                  </a:txBody>
                  <a:tcPr marL="91432" marR="91432">
                    <a:noFill/>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Times New Roman" panose="02020603050405020304" pitchFamily="18" charset="0"/>
                        </a:rPr>
                        <a:t>week1 exercise 01</a:t>
                      </a:r>
                      <a:r>
                        <a:rPr lang="en-GB" altLang="en-US" sz="2400" dirty="0">
                          <a:solidFill>
                            <a:srgbClr val="000000"/>
                          </a:solidFill>
                          <a:cs typeface="Times New Roman" panose="02020603050405020304" pitchFamily="18" charset="0"/>
                        </a:rPr>
                        <a:t> </a:t>
                      </a:r>
                      <a:r>
                        <a:rPr lang="en-GB" altLang="en-US" sz="36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endParaRPr lang="en-GB" altLang="en-US" sz="3600" dirty="0">
                        <a:solidFill>
                          <a:srgbClr val="FF0000"/>
                        </a:solidFill>
                        <a:cs typeface="Times New Roman" panose="02020603050405020304" pitchFamily="18" charset="0"/>
                      </a:endParaRPr>
                    </a:p>
                  </a:txBody>
                  <a:tcPr marL="91432" marR="91432">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0" dirty="0">
                          <a:solidFill>
                            <a:srgbClr val="000000"/>
                          </a:solidFill>
                          <a:latin typeface="+mn-lt"/>
                          <a:cs typeface="Times New Roman" panose="02020603050405020304" pitchFamily="18" charset="0"/>
                        </a:rPr>
                        <a:t>Spaces in the filename means that MATLAB reads the first part as a function name and tries to interpret the rest accordingly</a:t>
                      </a:r>
                      <a:endParaRPr lang="en-GB" sz="2400" b="0" dirty="0">
                        <a:latin typeface="+mn-lt"/>
                      </a:endParaRPr>
                    </a:p>
                  </a:txBody>
                  <a:tcPr marL="91432" marR="91432">
                    <a:noFill/>
                  </a:tcPr>
                </a:tc>
                <a:extLst>
                  <a:ext uri="{0D108BD9-81ED-4DB2-BD59-A6C34878D82A}">
                    <a16:rowId xmlns:a16="http://schemas.microsoft.com/office/drawing/2014/main" val="10002"/>
                  </a:ext>
                </a:extLst>
              </a:tr>
              <a:tr h="370840">
                <a:tc>
                  <a:txBody>
                    <a:bodyPr/>
                    <a:lstStyle/>
                    <a:p>
                      <a:pPr>
                        <a:buClr>
                          <a:srgbClr val="000000"/>
                        </a:buClr>
                        <a:buSzPct val="100000"/>
                        <a:buFont typeface="Times New Roman" panose="02020603050405020304" pitchFamily="18" charset="0"/>
                        <a:buNone/>
                      </a:pPr>
                      <a:r>
                        <a:rPr lang="en-GB" altLang="en-US" sz="2400" b="1" dirty="0">
                          <a:solidFill>
                            <a:srgbClr val="000000"/>
                          </a:solidFill>
                          <a:latin typeface="Courier New" panose="02070309020205020404" pitchFamily="49" charset="0"/>
                          <a:cs typeface="Times New Roman" panose="02020603050405020304" pitchFamily="18" charset="0"/>
                        </a:rPr>
                        <a:t>1week_01exercise</a:t>
                      </a:r>
                      <a:r>
                        <a:rPr lang="en-GB" altLang="en-US" sz="2400" dirty="0">
                          <a:solidFill>
                            <a:srgbClr val="000000"/>
                          </a:solidFill>
                          <a:latin typeface="Courier New" panose="02070309020205020404" pitchFamily="49" charset="0"/>
                          <a:cs typeface="Times New Roman" panose="02020603050405020304" pitchFamily="18" charset="0"/>
                        </a:rPr>
                        <a:t> </a:t>
                      </a:r>
                    </a:p>
                    <a:p>
                      <a:pPr>
                        <a:buClr>
                          <a:srgbClr val="000000"/>
                        </a:buClr>
                        <a:buSzPct val="100000"/>
                        <a:buFont typeface="Times New Roman" panose="02020603050405020304" pitchFamily="18" charset="0"/>
                        <a:buNone/>
                      </a:pPr>
                      <a:r>
                        <a:rPr lang="en-GB" altLang="en-US" sz="36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endParaRPr lang="en-GB" altLang="en-US" sz="3600" dirty="0">
                        <a:solidFill>
                          <a:srgbClr val="FF0000"/>
                        </a:solidFill>
                        <a:cs typeface="Times New Roman" panose="02020603050405020304" pitchFamily="18" charset="0"/>
                      </a:endParaRPr>
                    </a:p>
                  </a:txBody>
                  <a:tcPr marL="91432" marR="91432">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0" dirty="0">
                          <a:solidFill>
                            <a:srgbClr val="000000"/>
                          </a:solidFill>
                          <a:latin typeface="+mn-lt"/>
                          <a:cs typeface="Times New Roman" panose="02020603050405020304" pitchFamily="18" charset="0"/>
                        </a:rPr>
                        <a:t>MATLAB does not accept filenames (or variable names) that start with a numeric value</a:t>
                      </a:r>
                    </a:p>
                  </a:txBody>
                  <a:tcPr marL="91432" marR="91432">
                    <a:noFill/>
                  </a:tcPr>
                </a:tc>
                <a:extLst>
                  <a:ext uri="{0D108BD9-81ED-4DB2-BD59-A6C34878D82A}">
                    <a16:rowId xmlns:a16="http://schemas.microsoft.com/office/drawing/2014/main" val="10003"/>
                  </a:ext>
                </a:extLst>
              </a:tr>
            </a:tbl>
          </a:graphicData>
        </a:graphic>
      </p:graphicFrame>
    </p:spTree>
  </p:cSld>
  <p:clrMapOvr>
    <a:masterClrMapping/>
  </p:clrMapOvr>
  <p:transition spd="med" advClick="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989013" y="-150813"/>
            <a:ext cx="7451725" cy="12700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Why Use </a:t>
            </a:r>
            <a:r>
              <a:rPr lang="en-GB" altLang="en-US" sz="3600" b="1" dirty="0" err="1">
                <a:solidFill>
                  <a:schemeClr val="accent6">
                    <a:lumMod val="50000"/>
                  </a:schemeClr>
                </a:solidFill>
                <a:effectLst>
                  <a:outerShdw blurRad="38100" dist="38100" dir="2700000" algn="tl">
                    <a:srgbClr val="C0C0C0"/>
                  </a:outerShdw>
                </a:effectLst>
              </a:rPr>
              <a:t>Matlab</a:t>
            </a:r>
            <a:r>
              <a:rPr lang="en-GB" altLang="en-US" sz="3600" b="1" dirty="0">
                <a:solidFill>
                  <a:schemeClr val="accent6">
                    <a:lumMod val="50000"/>
                  </a:schemeClr>
                </a:solidFill>
                <a:effectLst>
                  <a:outerShdw blurRad="38100" dist="38100" dir="2700000" algn="tl">
                    <a:srgbClr val="C0C0C0"/>
                  </a:outerShdw>
                </a:effectLst>
              </a:rPr>
              <a:t>?</a:t>
            </a:r>
          </a:p>
        </p:txBody>
      </p:sp>
      <p:sp>
        <p:nvSpPr>
          <p:cNvPr id="7179" name="Text Box 10"/>
          <p:cNvSpPr txBox="1">
            <a:spLocks noChangeArrowheads="1"/>
          </p:cNvSpPr>
          <p:nvPr/>
        </p:nvSpPr>
        <p:spPr bwMode="auto">
          <a:xfrm>
            <a:off x="1294606" y="836712"/>
            <a:ext cx="6840538" cy="1804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9pPr>
          </a:lstStyle>
          <a:p>
            <a:pPr eaLnBrk="1" hangingPunct="1">
              <a:spcBef>
                <a:spcPts val="500"/>
              </a:spcBef>
              <a:buClr>
                <a:srgbClr val="000000"/>
              </a:buClr>
              <a:buSzPct val="45000"/>
            </a:pPr>
            <a:r>
              <a:rPr lang="en-GB" altLang="en-US" dirty="0" err="1">
                <a:solidFill>
                  <a:srgbClr val="000000"/>
                </a:solidFill>
              </a:rPr>
              <a:t>Matlab</a:t>
            </a:r>
            <a:r>
              <a:rPr lang="en-GB" altLang="en-US" dirty="0">
                <a:solidFill>
                  <a:srgbClr val="000000"/>
                </a:solidFill>
              </a:rPr>
              <a:t> (</a:t>
            </a:r>
            <a:r>
              <a:rPr lang="en-GB" altLang="en-US" dirty="0" err="1">
                <a:solidFill>
                  <a:srgbClr val="000000"/>
                </a:solidFill>
              </a:rPr>
              <a:t>MATrix</a:t>
            </a:r>
            <a:r>
              <a:rPr lang="en-GB" altLang="en-US" dirty="0">
                <a:solidFill>
                  <a:srgbClr val="000000"/>
                </a:solidFill>
              </a:rPr>
              <a:t> </a:t>
            </a:r>
            <a:r>
              <a:rPr lang="en-GB" altLang="en-US" dirty="0" err="1">
                <a:solidFill>
                  <a:srgbClr val="000000"/>
                </a:solidFill>
              </a:rPr>
              <a:t>LABoratory</a:t>
            </a:r>
            <a:r>
              <a:rPr lang="en-GB" altLang="en-US" dirty="0">
                <a:solidFill>
                  <a:srgbClr val="000000"/>
                </a:solidFill>
              </a:rPr>
              <a:t>) was in development from the late 1970s and has been available as a commercial product since 1984. Consequently, it has a very large user base in nearly every area of academic research and industry. </a:t>
            </a:r>
          </a:p>
          <a:p>
            <a:pPr eaLnBrk="1" hangingPunct="1">
              <a:spcBef>
                <a:spcPts val="500"/>
              </a:spcBef>
              <a:buClr>
                <a:srgbClr val="000000"/>
              </a:buClr>
              <a:buSzPct val="45000"/>
            </a:pPr>
            <a:r>
              <a:rPr lang="en-GB" altLang="en-US" dirty="0">
                <a:solidFill>
                  <a:srgbClr val="000000"/>
                </a:solidFill>
              </a:rPr>
              <a:t>There is a wide selection of specialist toolboxes available covering many disciplines, such as:-  </a:t>
            </a:r>
          </a:p>
          <a:p>
            <a:pPr marL="342900" indent="-342900" eaLnBrk="1" hangingPunct="1">
              <a:spcBef>
                <a:spcPts val="500"/>
              </a:spcBef>
              <a:buClr>
                <a:srgbClr val="000000"/>
              </a:buClr>
              <a:buSzPct val="45000"/>
              <a:buFont typeface="Arial" panose="020B0604020202020204" pitchFamily="34" charset="0"/>
              <a:buChar char="•"/>
            </a:pPr>
            <a:r>
              <a:rPr lang="en-GB" altLang="en-US" sz="2000" dirty="0">
                <a:solidFill>
                  <a:srgbClr val="000000"/>
                </a:solidFill>
              </a:rPr>
              <a:t>Math and Optimization, Statistics and Data Analysis, Control System Design and Analysis, Test and Measurement, Computational Biology, Computational Finance, Signal Processing and Communications, Image and Video Processing</a:t>
            </a:r>
          </a:p>
          <a:p>
            <a:pPr eaLnBrk="1" hangingPunct="1">
              <a:spcBef>
                <a:spcPts val="500"/>
              </a:spcBef>
              <a:buClr>
                <a:srgbClr val="000000"/>
              </a:buClr>
              <a:buSzPct val="45000"/>
            </a:pPr>
            <a:endParaRPr lang="en-GB" altLang="en-US" sz="2400" b="1" dirty="0">
              <a:solidFill>
                <a:srgbClr val="000000"/>
              </a:solidFill>
            </a:endParaRPr>
          </a:p>
          <a:p>
            <a:pPr eaLnBrk="1" hangingPunct="1">
              <a:spcBef>
                <a:spcPts val="500"/>
              </a:spcBef>
              <a:buClr>
                <a:srgbClr val="000000"/>
              </a:buClr>
              <a:buSzPct val="45000"/>
            </a:pPr>
            <a:endParaRPr lang="en-GB" altLang="en-US" dirty="0">
              <a:solidFill>
                <a:srgbClr val="000000"/>
              </a:solidFill>
            </a:endParaRPr>
          </a:p>
          <a:p>
            <a:pPr eaLnBrk="1" hangingPunct="1">
              <a:spcBef>
                <a:spcPts val="500"/>
              </a:spcBef>
              <a:buClr>
                <a:srgbClr val="000000"/>
              </a:buClr>
              <a:buSzPct val="45000"/>
            </a:pPr>
            <a:endParaRPr lang="en-GB" altLang="en-US" dirty="0">
              <a:solidFill>
                <a:srgbClr val="000000"/>
              </a:solidFill>
            </a:endParaRP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a:extLst>
              <a:ext uri="{FF2B5EF4-FFF2-40B4-BE49-F238E27FC236}">
                <a16:creationId xmlns:a16="http://schemas.microsoft.com/office/drawing/2014/main" id="{FBCC6C87-A151-41E6-BC85-00A14D90CF99}"/>
              </a:ext>
            </a:extLst>
          </p:cNvPr>
          <p:cNvSpPr txBox="1">
            <a:spLocks noChangeArrowheads="1"/>
          </p:cNvSpPr>
          <p:nvPr/>
        </p:nvSpPr>
        <p:spPr bwMode="auto">
          <a:xfrm>
            <a:off x="0" y="0"/>
            <a:ext cx="91440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Inbuilt Variables</a:t>
            </a:r>
          </a:p>
        </p:txBody>
      </p:sp>
      <mc:AlternateContent xmlns:mc="http://schemas.openxmlformats.org/markup-compatibility/2006" xmlns:a14="http://schemas.microsoft.com/office/drawing/2010/main">
        <mc:Choice Requires="a14">
          <p:sp>
            <p:nvSpPr>
              <p:cNvPr id="6" name="Text Box 2">
                <a:extLst>
                  <a:ext uri="{FF2B5EF4-FFF2-40B4-BE49-F238E27FC236}">
                    <a16:creationId xmlns:a16="http://schemas.microsoft.com/office/drawing/2014/main" id="{938EE563-5A3B-45D5-B0D4-EBC8B05315CA}"/>
                  </a:ext>
                </a:extLst>
              </p:cNvPr>
              <p:cNvSpPr txBox="1">
                <a:spLocks noChangeArrowheads="1"/>
              </p:cNvSpPr>
              <p:nvPr/>
            </p:nvSpPr>
            <p:spPr bwMode="auto">
              <a:xfrm>
                <a:off x="457200" y="908720"/>
                <a:ext cx="8229600" cy="4525962"/>
              </a:xfrm>
              <a:prstGeom prst="rect">
                <a:avLst/>
              </a:prstGeom>
              <a:noFill/>
              <a:ln>
                <a:noFill/>
              </a:ln>
              <a:effectLst/>
              <a:extLst>
                <a:ext uri="{909E8E84-426E-40DD-AFC4-6F175D3DCCD1}">
                  <a14:hiddenFill>
                    <a:solidFill>
                      <a:srgbClr val="FFFFFF"/>
                    </a:solidFill>
                  </a14:hiddenFill>
                </a:ext>
                <a:ext uri="{91240B29-F687-4F45-9708-019B960494DF}">
                  <a14:hiddenLine w="9525">
                    <a:solidFill>
                      <a:srgbClr val="3465A4"/>
                    </a:solidFill>
                    <a:round/>
                    <a:headEnd/>
                    <a:tailEnd/>
                  </a14:hiddenLine>
                </a:ext>
                <a:ext uri="{AF507438-7753-43E0-B8FC-AC1667EBCBE1}">
                  <a14:hiddenEffects>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700"/>
                  </a:spcBef>
                  <a:buClr>
                    <a:srgbClr val="000000"/>
                  </a:buClr>
                  <a:buSzPct val="100000"/>
                  <a:buFont typeface="Arial" charset="0"/>
                  <a:buChar char="•"/>
                </a:pPr>
                <a:r>
                  <a:rPr lang="en-GB" altLang="en-US" dirty="0">
                    <a:solidFill>
                      <a:srgbClr val="000000"/>
                    </a:solidFill>
                  </a:rPr>
                  <a:t>As noted above, we sometimes use the letters </a:t>
                </a:r>
                <a:r>
                  <a:rPr lang="en-GB" altLang="en-US" dirty="0" err="1">
                    <a:solidFill>
                      <a:srgbClr val="000000"/>
                    </a:solidFill>
                  </a:rPr>
                  <a:t>i</a:t>
                </a:r>
                <a:r>
                  <a:rPr lang="en-GB" altLang="en-US" dirty="0">
                    <a:solidFill>
                      <a:srgbClr val="000000"/>
                    </a:solidFill>
                  </a:rPr>
                  <a:t> and j to index loops but if we type these at the command line, what will happen? Try this:</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err="1">
                    <a:solidFill>
                      <a:srgbClr val="333399"/>
                    </a:solidFill>
                    <a:latin typeface="Courier New" pitchFamily="49" charset="0"/>
                    <a:cs typeface="Courier New" pitchFamily="49" charset="0"/>
                  </a:rPr>
                  <a:t>i</a:t>
                </a: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j</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err="1">
                    <a:solidFill>
                      <a:srgbClr val="333399"/>
                    </a:solidFill>
                    <a:latin typeface="Courier New" pitchFamily="49" charset="0"/>
                    <a:cs typeface="Courier New" pitchFamily="49" charset="0"/>
                  </a:rPr>
                  <a:t>i</a:t>
                </a:r>
                <a:r>
                  <a:rPr lang="en-GB" altLang="en-US" b="1" dirty="0">
                    <a:solidFill>
                      <a:srgbClr val="333399"/>
                    </a:solidFill>
                    <a:latin typeface="Courier New" pitchFamily="49" charset="0"/>
                    <a:cs typeface="Courier New" pitchFamily="49" charset="0"/>
                  </a:rPr>
                  <a:t>*j</a:t>
                </a:r>
              </a:p>
              <a:p>
                <a:pPr marL="342900" indent="-342900" eaLnBrk="1" hangingPunct="1">
                  <a:lnSpc>
                    <a:spcPct val="80000"/>
                  </a:lnSpc>
                  <a:spcBef>
                    <a:spcPts val="700"/>
                  </a:spcBef>
                  <a:buSzPct val="100000"/>
                  <a:buFont typeface="Arial" panose="020B0604020202020204" pitchFamily="34" charset="0"/>
                  <a:buChar char="•"/>
                </a:pPr>
                <a:r>
                  <a:rPr lang="en-GB" altLang="en-US" dirty="0">
                    <a:solidFill>
                      <a:srgbClr val="000000"/>
                    </a:solidFill>
                  </a:rPr>
                  <a:t>These variables have been set aside as </a:t>
                </a:r>
                <a14:m>
                  <m:oMath xmlns:m="http://schemas.openxmlformats.org/officeDocument/2006/math">
                    <m:rad>
                      <m:radPr>
                        <m:degHide m:val="on"/>
                        <m:ctrlPr>
                          <a:rPr lang="en-GB" altLang="en-US" b="0" i="1" smtClean="0">
                            <a:solidFill>
                              <a:srgbClr val="000000"/>
                            </a:solidFill>
                            <a:latin typeface="Cambria Math" panose="02040503050406030204" pitchFamily="18" charset="0"/>
                          </a:rPr>
                        </m:ctrlPr>
                      </m:radPr>
                      <m:deg/>
                      <m:e>
                        <m:r>
                          <a:rPr lang="en-GB" altLang="en-US" b="0" i="1" smtClean="0">
                            <a:solidFill>
                              <a:srgbClr val="000000"/>
                            </a:solidFill>
                            <a:latin typeface="Cambria Math" panose="02040503050406030204" pitchFamily="18" charset="0"/>
                          </a:rPr>
                          <m:t>−1</m:t>
                        </m:r>
                      </m:e>
                    </m:rad>
                  </m:oMath>
                </a14:m>
                <a:r>
                  <a:rPr lang="en-GB" altLang="en-US" dirty="0">
                    <a:solidFill>
                      <a:srgbClr val="000000"/>
                    </a:solidFill>
                  </a:rPr>
                  <a:t> but can be overwritten as can </a:t>
                </a:r>
                <a14:m>
                  <m:oMath xmlns:m="http://schemas.openxmlformats.org/officeDocument/2006/math">
                    <m:r>
                      <a:rPr lang="en-GB" altLang="en-US" b="0" i="1" smtClean="0">
                        <a:solidFill>
                          <a:srgbClr val="000000"/>
                        </a:solidFill>
                        <a:latin typeface="Cambria Math" panose="02040503050406030204" pitchFamily="18" charset="0"/>
                      </a:rPr>
                      <m:t>𝜋</m:t>
                    </m:r>
                  </m:oMath>
                </a14:m>
                <a:r>
                  <a:rPr lang="en-GB" altLang="en-US" dirty="0">
                    <a:solidFill>
                      <a:srgbClr val="000000"/>
                    </a:solidFill>
                  </a:rPr>
                  <a:t>:</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pi</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pi=5</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clear pi</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pi</a:t>
                </a:r>
              </a:p>
              <a:p>
                <a:pPr eaLnBrk="1" hangingPunct="1">
                  <a:lnSpc>
                    <a:spcPct val="80000"/>
                  </a:lnSpc>
                  <a:spcBef>
                    <a:spcPts val="700"/>
                  </a:spcBef>
                  <a:buSzPct val="100000"/>
                </a:pP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endParaRPr lang="en-GB" altLang="en-US" sz="2800" b="1" dirty="0">
                  <a:solidFill>
                    <a:srgbClr val="333399"/>
                  </a:solidFill>
                  <a:latin typeface="Courier New" pitchFamily="49" charset="0"/>
                  <a:cs typeface="Courier New" pitchFamily="49" charset="0"/>
                </a:endParaRPr>
              </a:p>
              <a:p>
                <a:pPr eaLnBrk="1" hangingPunct="1">
                  <a:lnSpc>
                    <a:spcPct val="80000"/>
                  </a:lnSpc>
                  <a:spcBef>
                    <a:spcPts val="700"/>
                  </a:spcBef>
                </a:pPr>
                <a:endParaRPr lang="en-GB" altLang="en-US" sz="2800" dirty="0">
                  <a:solidFill>
                    <a:srgbClr val="000000"/>
                  </a:solidFill>
                </a:endParaRPr>
              </a:p>
            </p:txBody>
          </p:sp>
        </mc:Choice>
        <mc:Fallback xmlns="">
          <p:sp>
            <p:nvSpPr>
              <p:cNvPr id="6" name="Text Box 2">
                <a:extLst>
                  <a:ext uri="{FF2B5EF4-FFF2-40B4-BE49-F238E27FC236}">
                    <a16:creationId xmlns:a16="http://schemas.microsoft.com/office/drawing/2014/main" id="{938EE563-5A3B-45D5-B0D4-EBC8B05315CA}"/>
                  </a:ext>
                </a:extLst>
              </p:cNvPr>
              <p:cNvSpPr txBox="1">
                <a:spLocks noRot="1" noChangeAspect="1" noMove="1" noResize="1" noEditPoints="1" noAdjustHandles="1" noChangeArrowheads="1" noChangeShapeType="1" noTextEdit="1"/>
              </p:cNvSpPr>
              <p:nvPr/>
            </p:nvSpPr>
            <p:spPr bwMode="auto">
              <a:xfrm>
                <a:off x="457200" y="908720"/>
                <a:ext cx="8229600" cy="4525962"/>
              </a:xfrm>
              <a:prstGeom prst="rect">
                <a:avLst/>
              </a:prstGeom>
              <a:blipFill>
                <a:blip r:embed="rId2"/>
                <a:stretch>
                  <a:fillRect l="-963" t="-2557" r="-444"/>
                </a:stretch>
              </a:blip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en-GB">
                    <a:noFill/>
                  </a:rPr>
                  <a:t> </a:t>
                </a:r>
              </a:p>
            </p:txBody>
          </p:sp>
        </mc:Fallback>
      </mc:AlternateContent>
    </p:spTree>
    <p:extLst>
      <p:ext uri="{BB962C8B-B14F-4D97-AF65-F5344CB8AC3E}">
        <p14:creationId xmlns:p14="http://schemas.microsoft.com/office/powerpoint/2010/main" val="506277742"/>
      </p:ext>
    </p:extLst>
  </p:cSld>
  <p:clrMapOvr>
    <a:masterClrMapping/>
  </p:clrMapOvr>
  <p:transition spd="med" advClick="0"/>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a:extLst>
              <a:ext uri="{FF2B5EF4-FFF2-40B4-BE49-F238E27FC236}">
                <a16:creationId xmlns:a16="http://schemas.microsoft.com/office/drawing/2014/main" id="{FBCC6C87-A151-41E6-BC85-00A14D90CF99}"/>
              </a:ext>
            </a:extLst>
          </p:cNvPr>
          <p:cNvSpPr txBox="1">
            <a:spLocks noChangeArrowheads="1"/>
          </p:cNvSpPr>
          <p:nvPr/>
        </p:nvSpPr>
        <p:spPr bwMode="auto">
          <a:xfrm>
            <a:off x="0" y="0"/>
            <a:ext cx="914400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Number Format</a:t>
            </a:r>
          </a:p>
        </p:txBody>
      </p:sp>
      <p:sp>
        <p:nvSpPr>
          <p:cNvPr id="6" name="Text Box 2">
            <a:extLst>
              <a:ext uri="{FF2B5EF4-FFF2-40B4-BE49-F238E27FC236}">
                <a16:creationId xmlns:a16="http://schemas.microsoft.com/office/drawing/2014/main" id="{938EE563-5A3B-45D5-B0D4-EBC8B05315CA}"/>
              </a:ext>
            </a:extLst>
          </p:cNvPr>
          <p:cNvSpPr txBox="1">
            <a:spLocks noChangeArrowheads="1"/>
          </p:cNvSpPr>
          <p:nvPr/>
        </p:nvSpPr>
        <p:spPr bwMode="auto">
          <a:xfrm>
            <a:off x="457200" y="908720"/>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700"/>
              </a:spcBef>
              <a:buSzPct val="100000"/>
            </a:pPr>
            <a:r>
              <a:rPr lang="en-GB" altLang="en-US" dirty="0">
                <a:solidFill>
                  <a:srgbClr val="000000"/>
                </a:solidFill>
              </a:rPr>
              <a:t>Note that we cleared a single variable with the </a:t>
            </a:r>
            <a:r>
              <a:rPr lang="en-GB" altLang="en-US" b="1" dirty="0">
                <a:solidFill>
                  <a:srgbClr val="333399"/>
                </a:solidFill>
                <a:latin typeface="Courier New" pitchFamily="49" charset="0"/>
                <a:cs typeface="Courier New" pitchFamily="49" charset="0"/>
              </a:rPr>
              <a:t>clear</a:t>
            </a:r>
            <a:r>
              <a:rPr lang="en-GB" altLang="en-US" dirty="0">
                <a:solidFill>
                  <a:srgbClr val="000000"/>
                </a:solidFill>
              </a:rPr>
              <a:t> command with the variable name. We can also clear all variables in the workspace by using</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clear all </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dirty="0">
                <a:solidFill>
                  <a:schemeClr val="tx1"/>
                </a:solidFill>
                <a:latin typeface="+mn-lt"/>
                <a:cs typeface="Courier New" pitchFamily="49" charset="0"/>
              </a:rPr>
              <a:t>or simply</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clear</a:t>
            </a:r>
          </a:p>
          <a:p>
            <a:pPr eaLnBrk="1" hangingPunct="1">
              <a:lnSpc>
                <a:spcPct val="80000"/>
              </a:lnSpc>
              <a:spcBef>
                <a:spcPts val="700"/>
              </a:spcBef>
              <a:buSzPct val="100000"/>
            </a:pPr>
            <a:r>
              <a:rPr lang="en-GB" altLang="en-US" dirty="0">
                <a:solidFill>
                  <a:schemeClr val="tx1"/>
                </a:solidFill>
                <a:latin typeface="+mn-lt"/>
                <a:cs typeface="Courier New" pitchFamily="49" charset="0"/>
              </a:rPr>
              <a:t>We also saw that pi returned the value of 3.1416 in the command window. If we want to see it with more precision we can use</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format long</a:t>
            </a:r>
          </a:p>
          <a:p>
            <a:pPr eaLnBrk="1" hangingPunct="1">
              <a:lnSpc>
                <a:spcPct val="80000"/>
              </a:lnSpc>
              <a:spcBef>
                <a:spcPts val="700"/>
              </a:spcBef>
              <a:buSzPct val="100000"/>
            </a:pPr>
            <a:r>
              <a:rPr lang="en-GB" altLang="en-US" b="1" dirty="0">
                <a:solidFill>
                  <a:srgbClr val="333399"/>
                </a:solidFill>
                <a:latin typeface="Courier New" pitchFamily="49" charset="0"/>
                <a:cs typeface="Courier New" pitchFamily="49" charset="0"/>
              </a:rPr>
              <a:t>		</a:t>
            </a:r>
            <a:r>
              <a:rPr lang="en-GB" altLang="en-US" b="1" dirty="0">
                <a:solidFill>
                  <a:srgbClr val="000000"/>
                </a:solidFill>
                <a:latin typeface="Courier New" pitchFamily="49" charset="0"/>
                <a:cs typeface="Courier New" pitchFamily="49" charset="0"/>
              </a:rPr>
              <a:t>&gt;&gt;</a:t>
            </a:r>
            <a:r>
              <a:rPr lang="en-GB" altLang="en-US" b="1" dirty="0">
                <a:solidFill>
                  <a:srgbClr val="333399"/>
                </a:solidFill>
                <a:latin typeface="Courier New" pitchFamily="49" charset="0"/>
                <a:cs typeface="Courier New" pitchFamily="49" charset="0"/>
              </a:rPr>
              <a:t>pi</a:t>
            </a:r>
          </a:p>
          <a:p>
            <a:pPr eaLnBrk="1" hangingPunct="1">
              <a:lnSpc>
                <a:spcPct val="80000"/>
              </a:lnSpc>
              <a:spcBef>
                <a:spcPts val="700"/>
              </a:spcBef>
              <a:buSzPct val="100000"/>
            </a:pPr>
            <a:r>
              <a:rPr lang="en-GB" altLang="en-US" dirty="0">
                <a:solidFill>
                  <a:schemeClr val="tx1"/>
                </a:solidFill>
                <a:latin typeface="+mn-lt"/>
                <a:cs typeface="Courier New" pitchFamily="49" charset="0"/>
              </a:rPr>
              <a:t>We can return to the default output by using</a:t>
            </a:r>
          </a:p>
          <a:p>
            <a:pPr eaLnBrk="1" hangingPunct="1">
              <a:lnSpc>
                <a:spcPct val="80000"/>
              </a:lnSpc>
              <a:spcBef>
                <a:spcPts val="700"/>
              </a:spcBef>
              <a:buSzPct val="100000"/>
            </a:pPr>
            <a:r>
              <a:rPr lang="en-GB" altLang="en-US" b="1" dirty="0">
                <a:solidFill>
                  <a:srgbClr val="000000"/>
                </a:solidFill>
                <a:latin typeface="Courier New" pitchFamily="49" charset="0"/>
                <a:cs typeface="Courier New" pitchFamily="49" charset="0"/>
              </a:rPr>
              <a:t>		&gt;&gt;</a:t>
            </a:r>
            <a:r>
              <a:rPr lang="en-GB" altLang="en-US" b="1" dirty="0">
                <a:solidFill>
                  <a:srgbClr val="333399"/>
                </a:solidFill>
                <a:latin typeface="Courier New" pitchFamily="49" charset="0"/>
                <a:cs typeface="Courier New" pitchFamily="49" charset="0"/>
              </a:rPr>
              <a:t>format short</a:t>
            </a:r>
          </a:p>
          <a:p>
            <a:pPr eaLnBrk="1" hangingPunct="1">
              <a:lnSpc>
                <a:spcPct val="80000"/>
              </a:lnSpc>
              <a:spcBef>
                <a:spcPts val="700"/>
              </a:spcBef>
              <a:buSzPct val="100000"/>
            </a:pP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SzPct val="100000"/>
            </a:pPr>
            <a:endParaRPr lang="en-GB" altLang="en-US" sz="2800" b="1" dirty="0">
              <a:solidFill>
                <a:srgbClr val="333399"/>
              </a:solidFill>
              <a:latin typeface="Courier New" pitchFamily="49" charset="0"/>
              <a:cs typeface="Courier New" pitchFamily="49" charset="0"/>
            </a:endParaRPr>
          </a:p>
          <a:p>
            <a:pPr eaLnBrk="1" hangingPunct="1">
              <a:lnSpc>
                <a:spcPct val="80000"/>
              </a:lnSpc>
              <a:spcBef>
                <a:spcPts val="700"/>
              </a:spcBef>
            </a:pPr>
            <a:endParaRPr lang="en-GB" altLang="en-US" sz="2800" dirty="0">
              <a:solidFill>
                <a:srgbClr val="000000"/>
              </a:solidFill>
            </a:endParaRPr>
          </a:p>
        </p:txBody>
      </p:sp>
    </p:spTree>
    <p:extLst>
      <p:ext uri="{BB962C8B-B14F-4D97-AF65-F5344CB8AC3E}">
        <p14:creationId xmlns:p14="http://schemas.microsoft.com/office/powerpoint/2010/main" val="3419861792"/>
      </p:ext>
    </p:extLst>
  </p:cSld>
  <p:clrMapOvr>
    <a:masterClrMapping/>
  </p:clrMapOvr>
  <p:transition spd="med" advClick="0"/>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846138" y="0"/>
            <a:ext cx="74517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MATLAB Basics</a:t>
            </a:r>
          </a:p>
        </p:txBody>
      </p:sp>
      <p:sp>
        <p:nvSpPr>
          <p:cNvPr id="24579" name="Text Box 2"/>
          <p:cNvSpPr txBox="1">
            <a:spLocks noChangeArrowheads="1"/>
          </p:cNvSpPr>
          <p:nvPr/>
        </p:nvSpPr>
        <p:spPr bwMode="auto">
          <a:xfrm>
            <a:off x="457200" y="1484313"/>
            <a:ext cx="8229600" cy="3702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50850" indent="-450850">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1pPr>
            <a:lvl2pPr>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2pPr>
            <a:lvl3pPr>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3pPr>
            <a:lvl4pPr>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4pPr>
            <a:lvl5pPr>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1020763" algn="l"/>
                <a:tab pos="1935163" algn="l"/>
                <a:tab pos="2849563" algn="l"/>
                <a:tab pos="3763963" algn="l"/>
                <a:tab pos="4678363" algn="l"/>
                <a:tab pos="5592763" algn="l"/>
                <a:tab pos="6507163" algn="l"/>
                <a:tab pos="7421563" algn="l"/>
                <a:tab pos="8335963" algn="l"/>
                <a:tab pos="9250363" algn="l"/>
                <a:tab pos="10164763" algn="l"/>
              </a:tabLst>
              <a:defRPr sz="2400">
                <a:solidFill>
                  <a:schemeClr val="bg1"/>
                </a:solidFill>
                <a:latin typeface="Arial" charset="0"/>
                <a:ea typeface="ＭＳ Ｐゴシック" charset="-128"/>
              </a:defRPr>
            </a:lvl9pPr>
          </a:lstStyle>
          <a:p>
            <a:pPr eaLnBrk="1" hangingPunct="1">
              <a:spcBef>
                <a:spcPts val="800"/>
              </a:spcBef>
              <a:buClr>
                <a:srgbClr val="000000"/>
              </a:buClr>
              <a:buSzPct val="100000"/>
              <a:buFont typeface="Arial" charset="0"/>
              <a:buChar char="•"/>
            </a:pPr>
            <a:r>
              <a:rPr lang="en-GB" altLang="en-US">
                <a:solidFill>
                  <a:srgbClr val="000000"/>
                </a:solidFill>
              </a:rPr>
              <a:t>So far we have used the command window and should be familiar with the use of single commands.</a:t>
            </a:r>
          </a:p>
          <a:p>
            <a:pPr eaLnBrk="1" hangingPunct="1">
              <a:spcBef>
                <a:spcPts val="800"/>
              </a:spcBef>
              <a:buClr>
                <a:srgbClr val="000000"/>
              </a:buClr>
              <a:buSzPct val="100000"/>
              <a:buFont typeface="Arial" charset="0"/>
              <a:buChar char="•"/>
            </a:pPr>
            <a:endParaRPr lang="en-GB" altLang="en-US">
              <a:solidFill>
                <a:srgbClr val="000000"/>
              </a:solidFill>
            </a:endParaRPr>
          </a:p>
          <a:p>
            <a:pPr eaLnBrk="1" hangingPunct="1">
              <a:spcBef>
                <a:spcPts val="800"/>
              </a:spcBef>
              <a:buClr>
                <a:srgbClr val="000000"/>
              </a:buClr>
              <a:buSzPct val="100000"/>
              <a:buFont typeface="Arial" charset="0"/>
              <a:buChar char="•"/>
            </a:pPr>
            <a:r>
              <a:rPr lang="en-GB" altLang="en-US">
                <a:solidFill>
                  <a:srgbClr val="000000"/>
                </a:solidFill>
              </a:rPr>
              <a:t>Typing out commands every time we want to use them is not very practical.  Instead, we can take a sequence of multiple commands in a </a:t>
            </a:r>
            <a:r>
              <a:rPr lang="en-GB" altLang="en-US" b="1">
                <a:solidFill>
                  <a:srgbClr val="000000"/>
                </a:solidFill>
              </a:rPr>
              <a:t>script file</a:t>
            </a:r>
            <a:r>
              <a:rPr lang="en-GB" altLang="en-US">
                <a:solidFill>
                  <a:srgbClr val="000000"/>
                </a:solidFill>
              </a:rPr>
              <a:t> and run them as if they were one command.</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846138" y="14288"/>
            <a:ext cx="7451725" cy="909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Programming Practices</a:t>
            </a:r>
          </a:p>
        </p:txBody>
      </p:sp>
      <p:sp>
        <p:nvSpPr>
          <p:cNvPr id="20483" name="Text Box 2"/>
          <p:cNvSpPr txBox="1">
            <a:spLocks noChangeArrowheads="1"/>
          </p:cNvSpPr>
          <p:nvPr/>
        </p:nvSpPr>
        <p:spPr bwMode="auto">
          <a:xfrm>
            <a:off x="457200" y="692150"/>
            <a:ext cx="8229600" cy="5184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500"/>
              </a:spcBef>
              <a:buClr>
                <a:srgbClr val="000000"/>
              </a:buClr>
              <a:buSzPct val="100000"/>
              <a:buFont typeface="Arial" charset="0"/>
              <a:buNone/>
            </a:pPr>
            <a:endParaRPr lang="en-GB" altLang="en-US" sz="2000">
              <a:solidFill>
                <a:srgbClr val="000000"/>
              </a:solidFill>
            </a:endParaRPr>
          </a:p>
          <a:p>
            <a:pPr eaLnBrk="1" hangingPunct="1">
              <a:lnSpc>
                <a:spcPct val="80000"/>
              </a:lnSpc>
              <a:spcBef>
                <a:spcPts val="500"/>
              </a:spcBef>
              <a:buClr>
                <a:srgbClr val="000000"/>
              </a:buClr>
              <a:buSzPct val="100000"/>
              <a:buFont typeface="Arial" charset="0"/>
              <a:buChar char="•"/>
            </a:pPr>
            <a:r>
              <a:rPr lang="en-GB" altLang="en-US">
                <a:solidFill>
                  <a:srgbClr val="000000"/>
                </a:solidFill>
              </a:rPr>
              <a:t>It</a:t>
            </a:r>
            <a:r>
              <a:rPr lang="ja-JP" altLang="en-US">
                <a:solidFill>
                  <a:srgbClr val="000000"/>
                </a:solidFill>
              </a:rPr>
              <a:t>’</a:t>
            </a:r>
            <a:r>
              <a:rPr lang="en-GB" altLang="en-US">
                <a:solidFill>
                  <a:srgbClr val="000000"/>
                </a:solidFill>
              </a:rPr>
              <a:t>s easy to write </a:t>
            </a:r>
            <a:r>
              <a:rPr lang="en-GB" altLang="en-US" i="1">
                <a:solidFill>
                  <a:srgbClr val="000000"/>
                </a:solidFill>
              </a:rPr>
              <a:t>working code</a:t>
            </a:r>
            <a:r>
              <a:rPr lang="en-GB" altLang="en-US">
                <a:solidFill>
                  <a:srgbClr val="000000"/>
                </a:solidFill>
              </a:rPr>
              <a:t>, it</a:t>
            </a:r>
            <a:r>
              <a:rPr lang="ja-JP" altLang="en-US">
                <a:solidFill>
                  <a:srgbClr val="000000"/>
                </a:solidFill>
              </a:rPr>
              <a:t>’</a:t>
            </a:r>
            <a:r>
              <a:rPr lang="en-GB" altLang="en-US">
                <a:solidFill>
                  <a:srgbClr val="000000"/>
                </a:solidFill>
              </a:rPr>
              <a:t>s not easy to write </a:t>
            </a:r>
            <a:r>
              <a:rPr lang="en-GB" altLang="en-US" i="1">
                <a:solidFill>
                  <a:srgbClr val="000000"/>
                </a:solidFill>
              </a:rPr>
              <a:t>good code</a:t>
            </a:r>
          </a:p>
          <a:p>
            <a:pPr eaLnBrk="1" hangingPunct="1">
              <a:lnSpc>
                <a:spcPct val="80000"/>
              </a:lnSpc>
              <a:spcBef>
                <a:spcPts val="500"/>
              </a:spcBef>
              <a:buClr>
                <a:srgbClr val="000000"/>
              </a:buClr>
              <a:buSzPct val="100000"/>
              <a:buFont typeface="Arial" charset="0"/>
              <a:buNone/>
            </a:pPr>
            <a:endParaRPr lang="en-GB" altLang="en-US">
              <a:solidFill>
                <a:srgbClr val="000000"/>
              </a:solidFill>
            </a:endParaRPr>
          </a:p>
          <a:p>
            <a:pPr eaLnBrk="1" hangingPunct="1">
              <a:lnSpc>
                <a:spcPct val="80000"/>
              </a:lnSpc>
              <a:spcBef>
                <a:spcPts val="500"/>
              </a:spcBef>
              <a:buClr>
                <a:srgbClr val="000000"/>
              </a:buClr>
              <a:buSzPct val="100000"/>
              <a:buFont typeface="Arial" charset="0"/>
              <a:buChar char="•"/>
            </a:pPr>
            <a:r>
              <a:rPr lang="en-GB" altLang="en-US">
                <a:solidFill>
                  <a:srgbClr val="000000"/>
                </a:solidFill>
              </a:rPr>
              <a:t>Good code is </a:t>
            </a:r>
            <a:r>
              <a:rPr lang="en-US" altLang="en-US">
                <a:solidFill>
                  <a:srgbClr val="000000"/>
                </a:solidFill>
                <a:cs typeface="Arial" charset="0"/>
              </a:rPr>
              <a:t>Reliable, Maintainable, and Efficient</a:t>
            </a:r>
          </a:p>
          <a:p>
            <a:pPr lvl="1" eaLnBrk="1" hangingPunct="1">
              <a:lnSpc>
                <a:spcPct val="80000"/>
              </a:lnSpc>
              <a:spcBef>
                <a:spcPts val="450"/>
              </a:spcBef>
              <a:buClr>
                <a:srgbClr val="000000"/>
              </a:buClr>
              <a:buSzPct val="100000"/>
              <a:buFont typeface="Arial" charset="0"/>
              <a:buNone/>
            </a:pPr>
            <a:endParaRPr lang="en-US" altLang="en-US">
              <a:solidFill>
                <a:srgbClr val="000000"/>
              </a:solidFill>
              <a:cs typeface="Arial" charset="0"/>
            </a:endParaRPr>
          </a:p>
          <a:p>
            <a:pPr eaLnBrk="1" hangingPunct="1">
              <a:lnSpc>
                <a:spcPct val="80000"/>
              </a:lnSpc>
              <a:spcBef>
                <a:spcPts val="500"/>
              </a:spcBef>
              <a:buClr>
                <a:srgbClr val="000000"/>
              </a:buClr>
              <a:buSzPct val="100000"/>
              <a:buFont typeface="Arial" charset="0"/>
              <a:buChar char="•"/>
            </a:pPr>
            <a:r>
              <a:rPr lang="en-GB" altLang="en-US">
                <a:solidFill>
                  <a:srgbClr val="000000"/>
                </a:solidFill>
              </a:rPr>
              <a:t>Code should be written so that someone could pick it up and see exactly what you’ve done a</a:t>
            </a:r>
            <a:r>
              <a:rPr lang="en-GB" altLang="en-US">
                <a:solidFill>
                  <a:srgbClr val="000000"/>
                </a:solidFill>
                <a:cs typeface="Arial" charset="0"/>
              </a:rPr>
              <a:t>nd be able to quickly use and/or modify it</a:t>
            </a:r>
          </a:p>
          <a:p>
            <a:pPr lvl="1" eaLnBrk="1" hangingPunct="1">
              <a:lnSpc>
                <a:spcPct val="80000"/>
              </a:lnSpc>
              <a:spcBef>
                <a:spcPts val="450"/>
              </a:spcBef>
              <a:buClr>
                <a:srgbClr val="000000"/>
              </a:buClr>
              <a:buSzPct val="100000"/>
              <a:buFont typeface="Arial" charset="0"/>
              <a:buNone/>
            </a:pPr>
            <a:endParaRPr lang="en-GB" altLang="en-US">
              <a:solidFill>
                <a:srgbClr val="000000"/>
              </a:solidFill>
              <a:cs typeface="Arial" charset="0"/>
            </a:endParaRPr>
          </a:p>
          <a:p>
            <a:pPr eaLnBrk="1" hangingPunct="1">
              <a:lnSpc>
                <a:spcPct val="80000"/>
              </a:lnSpc>
              <a:spcBef>
                <a:spcPts val="500"/>
              </a:spcBef>
              <a:buClr>
                <a:srgbClr val="000000"/>
              </a:buClr>
              <a:buSzPct val="100000"/>
              <a:buFont typeface="Arial" charset="0"/>
              <a:buChar char="•"/>
            </a:pPr>
            <a:r>
              <a:rPr lang="en-GB" altLang="en-US">
                <a:solidFill>
                  <a:srgbClr val="000000"/>
                </a:solidFill>
              </a:rPr>
              <a:t>Clearly label and define inputs and outputs, variables, constants</a:t>
            </a:r>
          </a:p>
          <a:p>
            <a:pPr eaLnBrk="1" hangingPunct="1">
              <a:lnSpc>
                <a:spcPct val="80000"/>
              </a:lnSpc>
              <a:spcBef>
                <a:spcPts val="500"/>
              </a:spcBef>
              <a:buClr>
                <a:srgbClr val="000000"/>
              </a:buClr>
              <a:buSzPct val="100000"/>
              <a:buFont typeface="Arial" charset="0"/>
              <a:buNone/>
            </a:pPr>
            <a:endParaRPr lang="en-GB" altLang="en-US">
              <a:solidFill>
                <a:srgbClr val="000000"/>
              </a:solidFill>
            </a:endParaRPr>
          </a:p>
          <a:p>
            <a:pPr eaLnBrk="1" hangingPunct="1">
              <a:lnSpc>
                <a:spcPct val="80000"/>
              </a:lnSpc>
              <a:spcBef>
                <a:spcPts val="500"/>
              </a:spcBef>
              <a:buClr>
                <a:srgbClr val="000000"/>
              </a:buClr>
              <a:buSzPct val="100000"/>
              <a:buFont typeface="Arial" charset="0"/>
              <a:buChar char="•"/>
            </a:pPr>
            <a:r>
              <a:rPr lang="en-GB" altLang="en-US">
                <a:solidFill>
                  <a:srgbClr val="000000"/>
                </a:solidFill>
              </a:rPr>
              <a:t>Break code into logical sections. </a:t>
            </a:r>
            <a:r>
              <a:rPr lang="en-GB" altLang="en-US">
                <a:solidFill>
                  <a:srgbClr val="000000"/>
                </a:solidFill>
                <a:cs typeface="Arial" charset="0"/>
              </a:rPr>
              <a:t>This helps in validating that the code is correct</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846138" y="0"/>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Script File Example</a:t>
            </a:r>
          </a:p>
        </p:txBody>
      </p:sp>
      <p:sp>
        <p:nvSpPr>
          <p:cNvPr id="25603" name="Text Box 2"/>
          <p:cNvSpPr txBox="1">
            <a:spLocks noChangeArrowheads="1"/>
          </p:cNvSpPr>
          <p:nvPr/>
        </p:nvSpPr>
        <p:spPr bwMode="auto">
          <a:xfrm>
            <a:off x="457200" y="765175"/>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indent="-2270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400"/>
              </a:spcBef>
              <a:buClr>
                <a:srgbClr val="000000"/>
              </a:buClr>
              <a:buSzPct val="100000"/>
              <a:buFont typeface="Arial" charset="0"/>
              <a:buChar char="•"/>
            </a:pPr>
            <a:r>
              <a:rPr lang="en-GB" altLang="en-US" sz="2000" dirty="0">
                <a:solidFill>
                  <a:srgbClr val="000000"/>
                </a:solidFill>
              </a:rPr>
              <a:t>Create a new script file</a:t>
            </a:r>
            <a:endParaRPr lang="en-GB" altLang="en-US" sz="2000" b="1" i="1" dirty="0">
              <a:solidFill>
                <a:srgbClr val="000000"/>
              </a:solidFill>
            </a:endParaRPr>
          </a:p>
          <a:p>
            <a:pPr eaLnBrk="1" hangingPunct="1">
              <a:lnSpc>
                <a:spcPct val="80000"/>
              </a:lnSpc>
              <a:spcBef>
                <a:spcPts val="400"/>
              </a:spcBef>
              <a:buClr>
                <a:srgbClr val="000000"/>
              </a:buClr>
              <a:buSzPct val="100000"/>
              <a:buFont typeface="Arial" charset="0"/>
              <a:buChar char="•"/>
            </a:pPr>
            <a:r>
              <a:rPr lang="en-GB" altLang="en-US" sz="2000" dirty="0">
                <a:solidFill>
                  <a:srgbClr val="000000"/>
                </a:solidFill>
              </a:rPr>
              <a:t>In the empty window that appears enter the following commands:</a:t>
            </a:r>
          </a:p>
          <a:p>
            <a:pPr eaLnBrk="1" hangingPunct="1">
              <a:lnSpc>
                <a:spcPct val="80000"/>
              </a:lnSpc>
              <a:spcBef>
                <a:spcPts val="400"/>
              </a:spcBef>
              <a:buClr>
                <a:srgbClr val="000000"/>
              </a:buClr>
              <a:buSzPct val="100000"/>
              <a:buFont typeface="Arial" charset="0"/>
              <a:buNone/>
            </a:pPr>
            <a:endParaRPr lang="en-GB" altLang="en-US" sz="1600" dirty="0">
              <a:solidFill>
                <a:srgbClr val="000000"/>
              </a:solidFill>
            </a:endParaRPr>
          </a:p>
          <a:p>
            <a:pPr lvl="2" eaLnBrk="1" hangingPunct="1">
              <a:lnSpc>
                <a:spcPct val="80000"/>
              </a:lnSpc>
              <a:spcBef>
                <a:spcPts val="350"/>
              </a:spcBef>
              <a:buSzPct val="100000"/>
            </a:pPr>
            <a:r>
              <a:rPr lang="en-GB" altLang="en-US" sz="1400" b="1" dirty="0">
                <a:solidFill>
                  <a:srgbClr val="008000"/>
                </a:solidFill>
                <a:latin typeface="Courier New" pitchFamily="49" charset="0"/>
              </a:rPr>
              <a:t>% Author: Your Name</a:t>
            </a:r>
          </a:p>
          <a:p>
            <a:pPr lvl="2" eaLnBrk="1" hangingPunct="1">
              <a:lnSpc>
                <a:spcPct val="80000"/>
              </a:lnSpc>
              <a:spcBef>
                <a:spcPts val="350"/>
              </a:spcBef>
              <a:buSzPct val="100000"/>
            </a:pPr>
            <a:r>
              <a:rPr lang="en-GB" altLang="en-US" sz="1400" b="1" dirty="0">
                <a:solidFill>
                  <a:srgbClr val="008000"/>
                </a:solidFill>
                <a:latin typeface="Courier New" pitchFamily="49" charset="0"/>
              </a:rPr>
              <a:t>% Date: Todays Date</a:t>
            </a:r>
          </a:p>
          <a:p>
            <a:pPr lvl="2" eaLnBrk="1" hangingPunct="1">
              <a:lnSpc>
                <a:spcPct val="80000"/>
              </a:lnSpc>
              <a:spcBef>
                <a:spcPts val="350"/>
              </a:spcBef>
              <a:buSzPct val="100000"/>
            </a:pPr>
            <a:r>
              <a:rPr lang="en-GB" altLang="en-US" sz="1400" b="1" dirty="0">
                <a:solidFill>
                  <a:srgbClr val="008000"/>
                </a:solidFill>
                <a:latin typeface="Courier New" pitchFamily="49" charset="0"/>
              </a:rPr>
              <a:t>% Title: Temperature Converter</a:t>
            </a:r>
          </a:p>
          <a:p>
            <a:pPr lvl="2" eaLnBrk="1" hangingPunct="1">
              <a:lnSpc>
                <a:spcPct val="80000"/>
              </a:lnSpc>
              <a:spcBef>
                <a:spcPts val="350"/>
              </a:spcBef>
              <a:buSzPct val="100000"/>
            </a:pPr>
            <a:endParaRPr lang="en-GB" altLang="en-US" sz="1400" b="1" dirty="0">
              <a:solidFill>
                <a:srgbClr val="008000"/>
              </a:solidFill>
              <a:latin typeface="Courier New" pitchFamily="49" charset="0"/>
            </a:endParaRPr>
          </a:p>
          <a:p>
            <a:pPr lvl="2" eaLnBrk="1" hangingPunct="1">
              <a:lnSpc>
                <a:spcPct val="80000"/>
              </a:lnSpc>
              <a:spcBef>
                <a:spcPts val="350"/>
              </a:spcBef>
              <a:buSzPct val="100000"/>
            </a:pPr>
            <a:r>
              <a:rPr lang="en-GB" altLang="en-US" sz="1400" b="1" dirty="0">
                <a:solidFill>
                  <a:srgbClr val="000000"/>
                </a:solidFill>
                <a:latin typeface="Courier New" pitchFamily="49" charset="0"/>
              </a:rPr>
              <a:t>clear all; close all; </a:t>
            </a:r>
            <a:r>
              <a:rPr lang="en-GB" altLang="en-US" sz="1400" b="1" dirty="0" err="1">
                <a:solidFill>
                  <a:srgbClr val="000000"/>
                </a:solidFill>
                <a:latin typeface="Courier New" pitchFamily="49" charset="0"/>
              </a:rPr>
              <a:t>clc</a:t>
            </a:r>
            <a:r>
              <a:rPr lang="en-GB" altLang="en-US" sz="1400" b="1" dirty="0">
                <a:solidFill>
                  <a:srgbClr val="000000"/>
                </a:solidFill>
                <a:latin typeface="Courier New" pitchFamily="49" charset="0"/>
              </a:rPr>
              <a:t>;</a:t>
            </a:r>
          </a:p>
          <a:p>
            <a:pPr lvl="2" eaLnBrk="1" hangingPunct="1">
              <a:lnSpc>
                <a:spcPct val="80000"/>
              </a:lnSpc>
              <a:spcBef>
                <a:spcPts val="350"/>
              </a:spcBef>
              <a:buSzPct val="100000"/>
            </a:pPr>
            <a:endParaRPr lang="en-GB" altLang="en-US" sz="1400" b="1" dirty="0">
              <a:solidFill>
                <a:srgbClr val="000000"/>
              </a:solidFill>
              <a:latin typeface="Courier New" pitchFamily="49" charset="0"/>
            </a:endParaRPr>
          </a:p>
          <a:p>
            <a:pPr lvl="2" eaLnBrk="1" hangingPunct="1">
              <a:lnSpc>
                <a:spcPct val="80000"/>
              </a:lnSpc>
              <a:spcBef>
                <a:spcPts val="350"/>
              </a:spcBef>
              <a:buSzPct val="100000"/>
            </a:pPr>
            <a:r>
              <a:rPr lang="en-GB" altLang="en-US" sz="1400" b="1" dirty="0">
                <a:solidFill>
                  <a:srgbClr val="008000"/>
                </a:solidFill>
                <a:latin typeface="Courier New" pitchFamily="49" charset="0"/>
              </a:rPr>
              <a:t>%input temperature in </a:t>
            </a:r>
            <a:r>
              <a:rPr lang="en-GB" altLang="en-US" sz="1400" b="1" dirty="0" err="1">
                <a:solidFill>
                  <a:srgbClr val="008000"/>
                </a:solidFill>
                <a:latin typeface="Courier New" pitchFamily="49" charset="0"/>
              </a:rPr>
              <a:t>celsius</a:t>
            </a:r>
            <a:endParaRPr lang="en-GB" altLang="en-US" sz="1400" b="1" dirty="0">
              <a:solidFill>
                <a:srgbClr val="008000"/>
              </a:solidFill>
              <a:latin typeface="Courier New" pitchFamily="49" charset="0"/>
            </a:endParaRPr>
          </a:p>
          <a:p>
            <a:pPr lvl="2" eaLnBrk="1" hangingPunct="1">
              <a:lnSpc>
                <a:spcPct val="80000"/>
              </a:lnSpc>
              <a:spcBef>
                <a:spcPts val="350"/>
              </a:spcBef>
              <a:buSzPct val="100000"/>
            </a:pPr>
            <a:r>
              <a:rPr lang="en-GB" altLang="en-US" sz="1400" b="1" dirty="0" err="1">
                <a:solidFill>
                  <a:srgbClr val="000000"/>
                </a:solidFill>
                <a:latin typeface="Courier New" pitchFamily="49" charset="0"/>
              </a:rPr>
              <a:t>temp_celsius</a:t>
            </a:r>
            <a:r>
              <a:rPr lang="en-GB" altLang="en-US" sz="1400" b="1" dirty="0">
                <a:solidFill>
                  <a:srgbClr val="000000"/>
                </a:solidFill>
                <a:latin typeface="Courier New" pitchFamily="49" charset="0"/>
              </a:rPr>
              <a:t> = 100;</a:t>
            </a:r>
          </a:p>
          <a:p>
            <a:pPr lvl="2" eaLnBrk="1" hangingPunct="1">
              <a:lnSpc>
                <a:spcPct val="80000"/>
              </a:lnSpc>
              <a:spcBef>
                <a:spcPts val="350"/>
              </a:spcBef>
              <a:buSzPct val="100000"/>
            </a:pPr>
            <a:endParaRPr lang="en-GB" altLang="en-US" sz="1400" b="1" dirty="0">
              <a:solidFill>
                <a:srgbClr val="000000"/>
              </a:solidFill>
              <a:latin typeface="Courier New" pitchFamily="49" charset="0"/>
            </a:endParaRPr>
          </a:p>
          <a:p>
            <a:pPr lvl="2" eaLnBrk="1" hangingPunct="1">
              <a:lnSpc>
                <a:spcPct val="80000"/>
              </a:lnSpc>
              <a:spcBef>
                <a:spcPts val="350"/>
              </a:spcBef>
              <a:buSzPct val="100000"/>
            </a:pPr>
            <a:r>
              <a:rPr lang="en-GB" altLang="en-US" sz="1400" b="1" dirty="0">
                <a:solidFill>
                  <a:srgbClr val="008000"/>
                </a:solidFill>
                <a:latin typeface="Courier New" pitchFamily="49" charset="0"/>
              </a:rPr>
              <a:t>%do the conversion</a:t>
            </a:r>
          </a:p>
          <a:p>
            <a:pPr lvl="2" eaLnBrk="1" hangingPunct="1">
              <a:lnSpc>
                <a:spcPct val="80000"/>
              </a:lnSpc>
              <a:spcBef>
                <a:spcPts val="350"/>
              </a:spcBef>
              <a:buSzPct val="100000"/>
            </a:pPr>
            <a:r>
              <a:rPr lang="en-GB" altLang="en-US" sz="1400" b="1" dirty="0" err="1">
                <a:solidFill>
                  <a:srgbClr val="000000"/>
                </a:solidFill>
                <a:latin typeface="Courier New" pitchFamily="49" charset="0"/>
              </a:rPr>
              <a:t>temp_fahrenheit</a:t>
            </a:r>
            <a:r>
              <a:rPr lang="en-GB" altLang="en-US" sz="1400" b="1" dirty="0">
                <a:solidFill>
                  <a:srgbClr val="000000"/>
                </a:solidFill>
                <a:latin typeface="Courier New" pitchFamily="49" charset="0"/>
              </a:rPr>
              <a:t> = 1.8 * </a:t>
            </a:r>
            <a:r>
              <a:rPr lang="en-GB" altLang="en-US" sz="1400" b="1" dirty="0" err="1">
                <a:solidFill>
                  <a:srgbClr val="000000"/>
                </a:solidFill>
                <a:latin typeface="Courier New" pitchFamily="49" charset="0"/>
              </a:rPr>
              <a:t>temp_celsius</a:t>
            </a:r>
            <a:r>
              <a:rPr lang="en-GB" altLang="en-US" sz="1400" b="1" dirty="0">
                <a:solidFill>
                  <a:srgbClr val="000000"/>
                </a:solidFill>
                <a:latin typeface="Courier New" pitchFamily="49" charset="0"/>
              </a:rPr>
              <a:t> + 32;</a:t>
            </a:r>
          </a:p>
          <a:p>
            <a:pPr lvl="2" eaLnBrk="1" hangingPunct="1">
              <a:lnSpc>
                <a:spcPct val="80000"/>
              </a:lnSpc>
              <a:spcBef>
                <a:spcPts val="350"/>
              </a:spcBef>
              <a:buSzPct val="100000"/>
            </a:pPr>
            <a:endParaRPr lang="en-GB" altLang="en-US" sz="1400" b="1" dirty="0">
              <a:solidFill>
                <a:srgbClr val="000000"/>
              </a:solidFill>
              <a:latin typeface="Courier New" pitchFamily="49" charset="0"/>
            </a:endParaRPr>
          </a:p>
          <a:p>
            <a:pPr lvl="2" eaLnBrk="1" hangingPunct="1">
              <a:lnSpc>
                <a:spcPct val="80000"/>
              </a:lnSpc>
              <a:spcBef>
                <a:spcPts val="350"/>
              </a:spcBef>
              <a:buSzPct val="100000"/>
            </a:pPr>
            <a:r>
              <a:rPr lang="en-GB" altLang="en-US" sz="1400" b="1" dirty="0">
                <a:solidFill>
                  <a:srgbClr val="008000"/>
                </a:solidFill>
                <a:latin typeface="Courier New" pitchFamily="49" charset="0"/>
              </a:rPr>
              <a:t>%output the answer</a:t>
            </a:r>
          </a:p>
          <a:p>
            <a:pPr lvl="2" eaLnBrk="1" hangingPunct="1">
              <a:lnSpc>
                <a:spcPct val="80000"/>
              </a:lnSpc>
              <a:spcBef>
                <a:spcPts val="350"/>
              </a:spcBef>
              <a:buSzPct val="100000"/>
            </a:pPr>
            <a:r>
              <a:rPr lang="en-GB" altLang="en-US" sz="1400" b="1" dirty="0" err="1">
                <a:solidFill>
                  <a:srgbClr val="000000"/>
                </a:solidFill>
                <a:latin typeface="Courier New" pitchFamily="49" charset="0"/>
              </a:rPr>
              <a:t>temp_fahrenheit</a:t>
            </a:r>
            <a:endParaRPr lang="en-GB" altLang="en-US" sz="1400" b="1" dirty="0">
              <a:solidFill>
                <a:srgbClr val="000000"/>
              </a:solidFill>
              <a:latin typeface="Courier New" pitchFamily="49" charset="0"/>
            </a:endParaRPr>
          </a:p>
          <a:p>
            <a:pPr lvl="2" eaLnBrk="1" hangingPunct="1">
              <a:lnSpc>
                <a:spcPct val="80000"/>
              </a:lnSpc>
              <a:spcBef>
                <a:spcPts val="350"/>
              </a:spcBef>
              <a:buSzPct val="100000"/>
            </a:pPr>
            <a:endParaRPr lang="en-GB" altLang="en-US" sz="1400" dirty="0">
              <a:solidFill>
                <a:srgbClr val="000000"/>
              </a:solidFill>
              <a:cs typeface="Arial" charset="0"/>
            </a:endParaRPr>
          </a:p>
          <a:p>
            <a:pPr eaLnBrk="1" hangingPunct="1">
              <a:lnSpc>
                <a:spcPct val="80000"/>
              </a:lnSpc>
              <a:spcBef>
                <a:spcPts val="400"/>
              </a:spcBef>
              <a:buClr>
                <a:srgbClr val="000000"/>
              </a:buClr>
              <a:buSzPct val="100000"/>
              <a:buFont typeface="Arial" charset="0"/>
              <a:buChar char="•"/>
            </a:pPr>
            <a:r>
              <a:rPr lang="en-GB" altLang="en-US" sz="2000" dirty="0">
                <a:solidFill>
                  <a:srgbClr val="000000"/>
                </a:solidFill>
              </a:rPr>
              <a:t>Save it as </a:t>
            </a:r>
            <a:r>
              <a:rPr lang="en-GB" altLang="en-US" sz="2000" b="1" dirty="0" err="1">
                <a:solidFill>
                  <a:srgbClr val="000000"/>
                </a:solidFill>
              </a:rPr>
              <a:t>temp_convert.m</a:t>
            </a:r>
            <a:r>
              <a:rPr lang="en-GB" altLang="en-US" sz="2000" dirty="0">
                <a:solidFill>
                  <a:srgbClr val="000000"/>
                </a:solidFill>
              </a:rPr>
              <a:t> then click the play button to run your code  </a:t>
            </a:r>
          </a:p>
          <a:p>
            <a:pPr eaLnBrk="1" hangingPunct="1">
              <a:lnSpc>
                <a:spcPct val="80000"/>
              </a:lnSpc>
              <a:spcBef>
                <a:spcPts val="400"/>
              </a:spcBef>
              <a:buClr>
                <a:srgbClr val="000000"/>
              </a:buClr>
              <a:buSzPct val="100000"/>
              <a:buFont typeface="Arial" charset="0"/>
              <a:buChar char="•"/>
            </a:pPr>
            <a:r>
              <a:rPr lang="en-GB" altLang="en-US" sz="2000" dirty="0">
                <a:solidFill>
                  <a:srgbClr val="000000"/>
                </a:solidFill>
              </a:rPr>
              <a:t>Look in the command window to see its output</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846138" y="14288"/>
            <a:ext cx="7451725" cy="750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Script File Example</a:t>
            </a:r>
          </a:p>
        </p:txBody>
      </p:sp>
      <p:sp>
        <p:nvSpPr>
          <p:cNvPr id="26627" name="Text Box 2"/>
          <p:cNvSpPr txBox="1">
            <a:spLocks noChangeArrowheads="1"/>
          </p:cNvSpPr>
          <p:nvPr/>
        </p:nvSpPr>
        <p:spPr bwMode="auto">
          <a:xfrm>
            <a:off x="457200" y="981075"/>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2900" indent="-341313">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1pPr>
            <a:lvl2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2pPr>
            <a:lvl3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3pPr>
            <a:lvl4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4pPr>
            <a:lvl5pPr>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342900" algn="l"/>
                <a:tab pos="912813" algn="l"/>
                <a:tab pos="1827213" algn="l"/>
                <a:tab pos="2741613" algn="l"/>
                <a:tab pos="3656013" algn="l"/>
                <a:tab pos="4570413" algn="l"/>
                <a:tab pos="5484813" algn="l"/>
                <a:tab pos="6399213" algn="l"/>
                <a:tab pos="7313613" algn="l"/>
                <a:tab pos="8228013" algn="l"/>
                <a:tab pos="9142413" algn="l"/>
                <a:tab pos="10056813" algn="l"/>
              </a:tabLst>
              <a:defRPr sz="2400">
                <a:solidFill>
                  <a:schemeClr val="bg1"/>
                </a:solidFill>
                <a:latin typeface="Arial" charset="0"/>
                <a:ea typeface="ＭＳ Ｐゴシック" charset="-128"/>
              </a:defRPr>
            </a:lvl9pPr>
          </a:lstStyle>
          <a:p>
            <a:pPr eaLnBrk="1" hangingPunct="1">
              <a:lnSpc>
                <a:spcPct val="90000"/>
              </a:lnSpc>
              <a:spcBef>
                <a:spcPts val="600"/>
              </a:spcBef>
              <a:buSzPct val="100000"/>
            </a:pPr>
            <a:r>
              <a:rPr lang="en-GB" altLang="en-US" dirty="0">
                <a:solidFill>
                  <a:srgbClr val="000000"/>
                </a:solidFill>
              </a:rPr>
              <a:t>	We introduced a few new things in the script</a:t>
            </a:r>
          </a:p>
          <a:p>
            <a:pPr eaLnBrk="1" hangingPunct="1">
              <a:lnSpc>
                <a:spcPct val="90000"/>
              </a:lnSpc>
              <a:spcBef>
                <a:spcPts val="600"/>
              </a:spcBef>
              <a:buSzPct val="100000"/>
            </a:pPr>
            <a:endParaRPr lang="en-GB" altLang="en-US" dirty="0">
              <a:solidFill>
                <a:srgbClr val="000000"/>
              </a:solidFill>
            </a:endParaRPr>
          </a:p>
          <a:p>
            <a:pPr eaLnBrk="1" hangingPunct="1">
              <a:lnSpc>
                <a:spcPct val="90000"/>
              </a:lnSpc>
              <a:spcBef>
                <a:spcPts val="600"/>
              </a:spcBef>
              <a:buClr>
                <a:srgbClr val="333399"/>
              </a:buClr>
              <a:buSzPct val="100000"/>
              <a:buFont typeface="Courier New" pitchFamily="49" charset="0"/>
              <a:buChar char="•"/>
            </a:pPr>
            <a:r>
              <a:rPr lang="en-GB" altLang="en-US" b="1" dirty="0">
                <a:solidFill>
                  <a:srgbClr val="333399"/>
                </a:solidFill>
                <a:latin typeface="Courier New" pitchFamily="49" charset="0"/>
                <a:cs typeface="Courier New" pitchFamily="49" charset="0"/>
              </a:rPr>
              <a:t>clear all; close all; </a:t>
            </a:r>
            <a:r>
              <a:rPr lang="en-GB" altLang="en-US" b="1" dirty="0" err="1">
                <a:solidFill>
                  <a:srgbClr val="333399"/>
                </a:solidFill>
                <a:latin typeface="Courier New" pitchFamily="49" charset="0"/>
                <a:cs typeface="Courier New" pitchFamily="49" charset="0"/>
              </a:rPr>
              <a:t>clc</a:t>
            </a:r>
            <a:r>
              <a:rPr lang="en-GB" altLang="en-US" b="1" dirty="0">
                <a:solidFill>
                  <a:srgbClr val="333399"/>
                </a:solidFill>
                <a:latin typeface="Courier New" pitchFamily="49" charset="0"/>
                <a:cs typeface="Courier New" pitchFamily="49" charset="0"/>
              </a:rPr>
              <a:t>;</a:t>
            </a:r>
            <a:r>
              <a:rPr lang="en-GB" altLang="en-US" dirty="0">
                <a:solidFill>
                  <a:srgbClr val="000000"/>
                </a:solidFill>
              </a:rPr>
              <a:t> clears any old variables, closes any open windows and clears the command window.</a:t>
            </a:r>
          </a:p>
          <a:p>
            <a:pPr eaLnBrk="1" hangingPunct="1">
              <a:lnSpc>
                <a:spcPct val="90000"/>
              </a:lnSpc>
              <a:spcBef>
                <a:spcPts val="600"/>
              </a:spcBef>
              <a:buClr>
                <a:srgbClr val="000000"/>
              </a:buClr>
              <a:buSzPct val="100000"/>
              <a:buFont typeface="Arial" charset="0"/>
              <a:buNone/>
            </a:pPr>
            <a:endParaRPr lang="en-GB" altLang="en-US" dirty="0">
              <a:solidFill>
                <a:srgbClr val="000000"/>
              </a:solidFill>
            </a:endParaRPr>
          </a:p>
          <a:p>
            <a:pPr eaLnBrk="1" hangingPunct="1">
              <a:lnSpc>
                <a:spcPct val="90000"/>
              </a:lnSpc>
              <a:spcBef>
                <a:spcPts val="600"/>
              </a:spcBef>
              <a:buClr>
                <a:srgbClr val="000000"/>
              </a:buClr>
              <a:buSzPct val="100000"/>
              <a:buFont typeface="Arial" charset="0"/>
              <a:buChar char="•"/>
            </a:pPr>
            <a:r>
              <a:rPr lang="en-GB" altLang="en-US" dirty="0">
                <a:solidFill>
                  <a:srgbClr val="000000"/>
                </a:solidFill>
              </a:rPr>
              <a:t>The </a:t>
            </a:r>
            <a:r>
              <a:rPr lang="en-GB" altLang="en-US" b="1" dirty="0">
                <a:solidFill>
                  <a:srgbClr val="008000"/>
                </a:solidFill>
                <a:latin typeface="Courier New" pitchFamily="49" charset="0"/>
                <a:cs typeface="Courier New" pitchFamily="49" charset="0"/>
              </a:rPr>
              <a:t>%</a:t>
            </a:r>
            <a:r>
              <a:rPr lang="en-GB" altLang="en-US" dirty="0">
                <a:solidFill>
                  <a:srgbClr val="000000"/>
                </a:solidFill>
              </a:rPr>
              <a:t> symbol is used to start a comment.  These comments are not interpreted by </a:t>
            </a:r>
            <a:r>
              <a:rPr lang="en-GB" altLang="en-US" dirty="0" err="1">
                <a:solidFill>
                  <a:srgbClr val="000000"/>
                </a:solidFill>
              </a:rPr>
              <a:t>Matlab</a:t>
            </a:r>
            <a:r>
              <a:rPr lang="en-GB" altLang="en-US" dirty="0">
                <a:solidFill>
                  <a:srgbClr val="000000"/>
                </a:solidFill>
              </a:rPr>
              <a:t> and are used for internal documentation of the script (program). Remember, as noted above, that sensible variable names can also make the code self-documenting to a certain extent.</a:t>
            </a:r>
          </a:p>
          <a:p>
            <a:pPr eaLnBrk="1" hangingPunct="1">
              <a:lnSpc>
                <a:spcPct val="90000"/>
              </a:lnSpc>
              <a:spcBef>
                <a:spcPts val="600"/>
              </a:spcBef>
              <a:buClr>
                <a:srgbClr val="000000"/>
              </a:buClr>
              <a:buSzPct val="100000"/>
              <a:buFont typeface="Arial" charset="0"/>
              <a:buNone/>
            </a:pPr>
            <a:endParaRPr lang="en-GB" altLang="en-US" dirty="0">
              <a:solidFill>
                <a:srgbClr val="000000"/>
              </a:solidFill>
            </a:endParaRP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Script File Exercise</a:t>
            </a:r>
          </a:p>
        </p:txBody>
      </p:sp>
      <p:sp>
        <p:nvSpPr>
          <p:cNvPr id="27651" name="Text Box 2"/>
          <p:cNvSpPr txBox="1">
            <a:spLocks noChangeArrowheads="1"/>
          </p:cNvSpPr>
          <p:nvPr/>
        </p:nvSpPr>
        <p:spPr bwMode="auto">
          <a:xfrm>
            <a:off x="457200" y="1268413"/>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700"/>
              </a:spcBef>
              <a:buClr>
                <a:srgbClr val="000000"/>
              </a:buClr>
              <a:buSzPct val="100000"/>
              <a:buFont typeface="Arial" charset="0"/>
              <a:buChar char="•"/>
            </a:pPr>
            <a:r>
              <a:rPr lang="en-GB" altLang="en-US">
                <a:solidFill>
                  <a:srgbClr val="000000"/>
                </a:solidFill>
              </a:rPr>
              <a:t>What would you change in your script file </a:t>
            </a:r>
            <a:r>
              <a:rPr lang="ja-JP" altLang="en-US">
                <a:solidFill>
                  <a:srgbClr val="000000"/>
                </a:solidFill>
              </a:rPr>
              <a:t>“</a:t>
            </a:r>
            <a:r>
              <a:rPr lang="en-GB" altLang="en-US">
                <a:solidFill>
                  <a:srgbClr val="000000"/>
                </a:solidFill>
              </a:rPr>
              <a:t>temp_convert.m</a:t>
            </a:r>
            <a:r>
              <a:rPr lang="ja-JP" altLang="en-US">
                <a:solidFill>
                  <a:srgbClr val="000000"/>
                </a:solidFill>
              </a:rPr>
              <a:t>”</a:t>
            </a:r>
            <a:r>
              <a:rPr lang="en-GB" altLang="en-US">
                <a:solidFill>
                  <a:srgbClr val="000000"/>
                </a:solidFill>
              </a:rPr>
              <a:t> to calculate the temperature in Fahrenheit for a value other than 100?</a:t>
            </a:r>
          </a:p>
          <a:p>
            <a:pPr eaLnBrk="1" hangingPunct="1">
              <a:lnSpc>
                <a:spcPct val="80000"/>
              </a:lnSpc>
              <a:spcBef>
                <a:spcPts val="700"/>
              </a:spcBef>
              <a:buClr>
                <a:srgbClr val="000000"/>
              </a:buClr>
              <a:buSzPct val="100000"/>
              <a:buFont typeface="Arial" charset="0"/>
              <a:buNone/>
            </a:pPr>
            <a:endParaRPr lang="en-GB" altLang="en-US">
              <a:solidFill>
                <a:srgbClr val="000000"/>
              </a:solidFill>
            </a:endParaRPr>
          </a:p>
          <a:p>
            <a:pPr eaLnBrk="1" hangingPunct="1">
              <a:lnSpc>
                <a:spcPct val="80000"/>
              </a:lnSpc>
              <a:spcBef>
                <a:spcPts val="700"/>
              </a:spcBef>
              <a:buClr>
                <a:srgbClr val="000000"/>
              </a:buClr>
              <a:buSzPct val="100000"/>
              <a:buFont typeface="Arial" charset="0"/>
              <a:buChar char="•"/>
            </a:pPr>
            <a:r>
              <a:rPr lang="en-GB" altLang="en-US">
                <a:solidFill>
                  <a:srgbClr val="000000"/>
                </a:solidFill>
              </a:rPr>
              <a:t>Calculate the temperature in fahrenheit for the following temperatures in celsius by changing your script:</a:t>
            </a:r>
          </a:p>
          <a:p>
            <a:pPr eaLnBrk="1" hangingPunct="1">
              <a:lnSpc>
                <a:spcPct val="80000"/>
              </a:lnSpc>
              <a:spcBef>
                <a:spcPts val="700"/>
              </a:spcBef>
              <a:buClr>
                <a:srgbClr val="000000"/>
              </a:buClr>
              <a:buSzPct val="100000"/>
              <a:buFont typeface="Arial" charset="0"/>
              <a:buNone/>
            </a:pPr>
            <a:endParaRPr lang="en-GB" altLang="en-US">
              <a:solidFill>
                <a:srgbClr val="000000"/>
              </a:solidFill>
            </a:endParaRPr>
          </a:p>
          <a:p>
            <a:pPr eaLnBrk="1" hangingPunct="1">
              <a:lnSpc>
                <a:spcPct val="80000"/>
              </a:lnSpc>
              <a:spcBef>
                <a:spcPts val="700"/>
              </a:spcBef>
              <a:buClr>
                <a:srgbClr val="000000"/>
              </a:buClr>
              <a:buSzPct val="100000"/>
              <a:buFont typeface="Arial" charset="0"/>
              <a:buChar char="•"/>
            </a:pPr>
            <a:r>
              <a:rPr lang="en-GB" altLang="en-US">
                <a:solidFill>
                  <a:srgbClr val="000000"/>
                </a:solidFill>
              </a:rPr>
              <a:t>0 			(water freezes)</a:t>
            </a:r>
          </a:p>
          <a:p>
            <a:pPr eaLnBrk="1" hangingPunct="1">
              <a:lnSpc>
                <a:spcPct val="80000"/>
              </a:lnSpc>
              <a:spcBef>
                <a:spcPts val="700"/>
              </a:spcBef>
              <a:buClr>
                <a:srgbClr val="000000"/>
              </a:buClr>
              <a:buSzPct val="100000"/>
              <a:buFont typeface="Arial" charset="0"/>
              <a:buChar char="•"/>
            </a:pPr>
            <a:r>
              <a:rPr lang="en-GB" altLang="en-US">
                <a:solidFill>
                  <a:srgbClr val="000000"/>
                </a:solidFill>
              </a:rPr>
              <a:t>−273.15 		(absolute zero)</a:t>
            </a:r>
          </a:p>
          <a:p>
            <a:pPr eaLnBrk="1" hangingPunct="1">
              <a:lnSpc>
                <a:spcPct val="80000"/>
              </a:lnSpc>
              <a:spcBef>
                <a:spcPts val="700"/>
              </a:spcBef>
              <a:buClr>
                <a:srgbClr val="000000"/>
              </a:buClr>
              <a:buSzPct val="100000"/>
              <a:buFont typeface="Arial" charset="0"/>
              <a:buChar char="•"/>
            </a:pPr>
            <a:r>
              <a:rPr lang="en-GB" altLang="en-US">
                <a:solidFill>
                  <a:srgbClr val="000000"/>
                </a:solidFill>
              </a:rPr>
              <a:t>5500		(temperature on the sun)</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ext Box 1"/>
          <p:cNvSpPr txBox="1">
            <a:spLocks noChangeArrowheads="1"/>
          </p:cNvSpPr>
          <p:nvPr/>
        </p:nvSpPr>
        <p:spPr bwMode="auto">
          <a:xfrm>
            <a:off x="846138" y="0"/>
            <a:ext cx="74517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Functions</a:t>
            </a:r>
          </a:p>
        </p:txBody>
      </p:sp>
      <p:sp>
        <p:nvSpPr>
          <p:cNvPr id="28675" name="Text Box 2"/>
          <p:cNvSpPr txBox="1">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90000"/>
              </a:lnSpc>
              <a:spcBef>
                <a:spcPts val="800"/>
              </a:spcBef>
              <a:buClr>
                <a:srgbClr val="000000"/>
              </a:buClr>
              <a:buSzPct val="100000"/>
              <a:buFont typeface="Arial" charset="0"/>
              <a:buChar char="•"/>
            </a:pPr>
            <a:r>
              <a:rPr lang="en-GB" altLang="en-US">
                <a:solidFill>
                  <a:srgbClr val="000000"/>
                </a:solidFill>
              </a:rPr>
              <a:t>Changing the values of variables in our scripts will soon get tedious.</a:t>
            </a:r>
          </a:p>
          <a:p>
            <a:pPr eaLnBrk="1" hangingPunct="1">
              <a:lnSpc>
                <a:spcPct val="90000"/>
              </a:lnSpc>
              <a:spcBef>
                <a:spcPts val="800"/>
              </a:spcBef>
              <a:buClr>
                <a:srgbClr val="000000"/>
              </a:buClr>
              <a:buSzPct val="100000"/>
              <a:buFont typeface="Arial" charset="0"/>
              <a:buNone/>
            </a:pPr>
            <a:endParaRPr lang="en-GB" altLang="en-US">
              <a:solidFill>
                <a:srgbClr val="000000"/>
              </a:solidFill>
            </a:endParaRPr>
          </a:p>
          <a:p>
            <a:pPr eaLnBrk="1" hangingPunct="1">
              <a:lnSpc>
                <a:spcPct val="90000"/>
              </a:lnSpc>
              <a:spcBef>
                <a:spcPts val="800"/>
              </a:spcBef>
              <a:buClr>
                <a:srgbClr val="000000"/>
              </a:buClr>
              <a:buSzPct val="100000"/>
              <a:buFont typeface="Arial" charset="0"/>
              <a:buChar char="•"/>
            </a:pPr>
            <a:r>
              <a:rPr lang="en-GB" altLang="en-US">
                <a:solidFill>
                  <a:srgbClr val="000000"/>
                </a:solidFill>
              </a:rPr>
              <a:t>If we make our script into a </a:t>
            </a:r>
            <a:r>
              <a:rPr lang="en-GB" altLang="en-US" b="1">
                <a:solidFill>
                  <a:srgbClr val="000000"/>
                </a:solidFill>
              </a:rPr>
              <a:t>function</a:t>
            </a:r>
            <a:r>
              <a:rPr lang="en-GB" altLang="en-US">
                <a:solidFill>
                  <a:srgbClr val="000000"/>
                </a:solidFill>
              </a:rPr>
              <a:t> then we can use it from the command line (or another script!).</a:t>
            </a:r>
          </a:p>
          <a:p>
            <a:pPr eaLnBrk="1" hangingPunct="1">
              <a:lnSpc>
                <a:spcPct val="90000"/>
              </a:lnSpc>
              <a:spcBef>
                <a:spcPts val="800"/>
              </a:spcBef>
              <a:buClr>
                <a:srgbClr val="000000"/>
              </a:buClr>
              <a:buSzPct val="100000"/>
              <a:buFont typeface="Arial" charset="0"/>
              <a:buNone/>
            </a:pPr>
            <a:endParaRPr lang="en-GB" altLang="en-US">
              <a:solidFill>
                <a:srgbClr val="000000"/>
              </a:solidFill>
            </a:endParaRPr>
          </a:p>
          <a:p>
            <a:pPr eaLnBrk="1" hangingPunct="1">
              <a:lnSpc>
                <a:spcPct val="90000"/>
              </a:lnSpc>
              <a:spcBef>
                <a:spcPts val="800"/>
              </a:spcBef>
              <a:buClr>
                <a:srgbClr val="000000"/>
              </a:buClr>
              <a:buSzPct val="100000"/>
              <a:buFont typeface="Arial" charset="0"/>
              <a:buChar char="•"/>
            </a:pPr>
            <a:r>
              <a:rPr lang="en-GB" altLang="en-US">
                <a:solidFill>
                  <a:srgbClr val="000000"/>
                </a:solidFill>
              </a:rPr>
              <a:t>A function in Matlab is a script written in a special way.</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ext Box 1"/>
          <p:cNvSpPr txBox="1">
            <a:spLocks noChangeArrowheads="1"/>
          </p:cNvSpPr>
          <p:nvPr/>
        </p:nvSpPr>
        <p:spPr bwMode="auto">
          <a:xfrm>
            <a:off x="0" y="0"/>
            <a:ext cx="9144000" cy="908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Function Example</a:t>
            </a:r>
          </a:p>
        </p:txBody>
      </p:sp>
      <p:sp>
        <p:nvSpPr>
          <p:cNvPr id="29699" name="Text Box 2"/>
          <p:cNvSpPr txBox="1">
            <a:spLocks noChangeArrowheads="1"/>
          </p:cNvSpPr>
          <p:nvPr/>
        </p:nvSpPr>
        <p:spPr bwMode="auto">
          <a:xfrm>
            <a:off x="457200" y="908050"/>
            <a:ext cx="8229600" cy="4525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57200" indent="-4572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marL="914400" indent="-4572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marL="1371600" indent="-4572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marL="1828800" indent="-4572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marL="2286000" indent="-45720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743200" indent="-4572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3200400" indent="-4572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657600" indent="-4572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4114800" indent="-4572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90000"/>
              </a:lnSpc>
              <a:spcBef>
                <a:spcPts val="800"/>
              </a:spcBef>
              <a:buClr>
                <a:srgbClr val="000000"/>
              </a:buClr>
              <a:buSzPct val="100000"/>
              <a:buFont typeface="Arial" charset="0"/>
              <a:buChar char="•"/>
            </a:pPr>
            <a:r>
              <a:rPr lang="en-GB" altLang="en-US" dirty="0">
                <a:solidFill>
                  <a:srgbClr val="000000"/>
                </a:solidFill>
              </a:rPr>
              <a:t>You can edit the script you have created to incorporate the function declaration. </a:t>
            </a:r>
          </a:p>
          <a:p>
            <a:endParaRPr lang="en-GB" sz="1800" b="1" i="0" u="none" strike="noStrike" baseline="0" dirty="0">
              <a:solidFill>
                <a:srgbClr val="0E00FF"/>
              </a:solidFill>
              <a:latin typeface="Courier New" panose="02070309020205020404" pitchFamily="49" charset="0"/>
            </a:endParaRPr>
          </a:p>
          <a:p>
            <a:r>
              <a:rPr lang="en-GB" sz="1800" b="1" i="0" u="none" strike="noStrike" baseline="0" dirty="0">
                <a:solidFill>
                  <a:srgbClr val="0E00FF"/>
                </a:solidFill>
                <a:latin typeface="Courier New" panose="02070309020205020404" pitchFamily="49" charset="0"/>
              </a:rPr>
              <a:t>function</a:t>
            </a:r>
            <a:r>
              <a:rPr lang="en-GB" sz="1800" b="1" i="0" u="none" strike="noStrike" baseline="0" dirty="0">
                <a:solidFill>
                  <a:srgbClr val="000000"/>
                </a:solidFill>
                <a:latin typeface="Courier New" panose="02070309020205020404" pitchFamily="49" charset="0"/>
              </a:rPr>
              <a:t> </a:t>
            </a:r>
            <a:r>
              <a:rPr lang="en-GB" sz="1800" b="1" i="0" u="none" strike="noStrike" baseline="0" dirty="0" err="1">
                <a:solidFill>
                  <a:srgbClr val="000000"/>
                </a:solidFill>
                <a:latin typeface="Courier New" panose="02070309020205020404" pitchFamily="49" charset="0"/>
              </a:rPr>
              <a:t>temp_fahrenheit</a:t>
            </a:r>
            <a:r>
              <a:rPr lang="en-GB" sz="1800" b="1" i="0" u="none" strike="noStrike" baseline="0" dirty="0">
                <a:solidFill>
                  <a:srgbClr val="000000"/>
                </a:solidFill>
                <a:latin typeface="Courier New" panose="02070309020205020404" pitchFamily="49" charset="0"/>
              </a:rPr>
              <a:t> = </a:t>
            </a:r>
            <a:r>
              <a:rPr lang="en-GB" sz="1800" b="1" i="0" u="none" strike="noStrike" baseline="0" dirty="0" err="1">
                <a:solidFill>
                  <a:srgbClr val="000000"/>
                </a:solidFill>
                <a:latin typeface="Courier New" panose="02070309020205020404" pitchFamily="49" charset="0"/>
              </a:rPr>
              <a:t>temp_convert</a:t>
            </a:r>
            <a:r>
              <a:rPr lang="en-GB" sz="1800" b="1" i="0" u="none" strike="noStrike" baseline="0" dirty="0">
                <a:solidFill>
                  <a:srgbClr val="000000"/>
                </a:solidFill>
                <a:latin typeface="Courier New" panose="02070309020205020404" pitchFamily="49" charset="0"/>
              </a:rPr>
              <a:t>(</a:t>
            </a:r>
            <a:r>
              <a:rPr lang="en-GB" sz="1800" b="1" i="0" u="none" strike="noStrike" baseline="0" dirty="0" err="1">
                <a:solidFill>
                  <a:srgbClr val="000000"/>
                </a:solidFill>
                <a:latin typeface="Courier New" panose="02070309020205020404" pitchFamily="49" charset="0"/>
              </a:rPr>
              <a:t>temp_celsius</a:t>
            </a:r>
            <a:r>
              <a:rPr lang="en-GB" sz="1800" b="1" i="0" u="none" strike="noStrike" baseline="0" dirty="0">
                <a:solidFill>
                  <a:srgbClr val="000000"/>
                </a:solidFill>
                <a:latin typeface="Courier New" panose="02070309020205020404" pitchFamily="49" charset="0"/>
              </a:rPr>
              <a:t>)</a:t>
            </a:r>
            <a:endParaRPr lang="en-GB" sz="1800" b="0" i="0" u="none" strike="noStrike" baseline="0" dirty="0">
              <a:solidFill>
                <a:srgbClr val="000000"/>
              </a:solidFill>
              <a:latin typeface="Courier New" panose="02070309020205020404" pitchFamily="49" charset="0"/>
            </a:endParaRPr>
          </a:p>
          <a:p>
            <a:r>
              <a:rPr lang="en-GB" sz="1800" b="1" i="0" u="none" strike="noStrike" baseline="0" dirty="0">
                <a:solidFill>
                  <a:srgbClr val="028009"/>
                </a:solidFill>
                <a:latin typeface="Courier New" panose="02070309020205020404" pitchFamily="49" charset="0"/>
              </a:rPr>
              <a:t>% A function to convert </a:t>
            </a:r>
            <a:r>
              <a:rPr lang="en-GB" sz="1800" b="1" i="0" u="none" strike="noStrike" baseline="0" dirty="0" err="1">
                <a:solidFill>
                  <a:srgbClr val="028009"/>
                </a:solidFill>
                <a:latin typeface="Courier New" panose="02070309020205020404" pitchFamily="49" charset="0"/>
              </a:rPr>
              <a:t>celsius</a:t>
            </a:r>
            <a:r>
              <a:rPr lang="en-GB" sz="1800" b="1" i="0" u="none" strike="noStrike" baseline="0" dirty="0">
                <a:solidFill>
                  <a:srgbClr val="028009"/>
                </a:solidFill>
                <a:latin typeface="Courier New" panose="02070309020205020404" pitchFamily="49" charset="0"/>
              </a:rPr>
              <a:t> temperatures to </a:t>
            </a:r>
            <a:r>
              <a:rPr lang="en-GB" sz="1800" b="1" i="0" u="none" strike="noStrike" baseline="0" dirty="0" err="1">
                <a:solidFill>
                  <a:srgbClr val="028009"/>
                </a:solidFill>
                <a:latin typeface="Courier New" panose="02070309020205020404" pitchFamily="49" charset="0"/>
              </a:rPr>
              <a:t>fahrenheit</a:t>
            </a:r>
            <a:endParaRPr lang="en-GB" sz="1800" b="0" i="0" u="none" strike="noStrike" baseline="0" dirty="0">
              <a:solidFill>
                <a:srgbClr val="028009"/>
              </a:solidFill>
              <a:latin typeface="Courier New" panose="02070309020205020404" pitchFamily="49" charset="0"/>
            </a:endParaRPr>
          </a:p>
          <a:p>
            <a:endParaRPr lang="en-GB" sz="1800" b="1" i="0" u="none" strike="noStrike" baseline="0" dirty="0">
              <a:solidFill>
                <a:srgbClr val="028009"/>
              </a:solidFill>
              <a:latin typeface="Courier New" panose="02070309020205020404" pitchFamily="49" charset="0"/>
            </a:endParaRPr>
          </a:p>
          <a:p>
            <a:r>
              <a:rPr lang="en-GB" sz="1800" b="1" i="0" u="none" strike="noStrike" baseline="0" dirty="0">
                <a:solidFill>
                  <a:srgbClr val="028009"/>
                </a:solidFill>
                <a:latin typeface="Courier New" panose="02070309020205020404" pitchFamily="49" charset="0"/>
              </a:rPr>
              <a:t>% Author: Your Name</a:t>
            </a:r>
            <a:endParaRPr lang="en-GB" sz="1800" b="0" i="0" u="none" strike="noStrike" baseline="0" dirty="0">
              <a:solidFill>
                <a:srgbClr val="028009"/>
              </a:solidFill>
              <a:latin typeface="Courier New" panose="02070309020205020404" pitchFamily="49" charset="0"/>
            </a:endParaRPr>
          </a:p>
          <a:p>
            <a:r>
              <a:rPr lang="en-GB" sz="1800" b="1" i="0" u="none" strike="noStrike" baseline="0" dirty="0">
                <a:solidFill>
                  <a:srgbClr val="028009"/>
                </a:solidFill>
                <a:latin typeface="Courier New" panose="02070309020205020404" pitchFamily="49" charset="0"/>
              </a:rPr>
              <a:t>% Date: Todays Date</a:t>
            </a:r>
            <a:endParaRPr lang="en-GB" sz="1800" b="0" i="0" u="none" strike="noStrike" baseline="0" dirty="0">
              <a:solidFill>
                <a:srgbClr val="028009"/>
              </a:solidFill>
              <a:latin typeface="Courier New" panose="02070309020205020404" pitchFamily="49" charset="0"/>
            </a:endParaRPr>
          </a:p>
          <a:p>
            <a:r>
              <a:rPr lang="en-GB" sz="1800" b="1" i="0" u="none" strike="noStrike" baseline="0" dirty="0">
                <a:solidFill>
                  <a:srgbClr val="028009"/>
                </a:solidFill>
                <a:latin typeface="Courier New" panose="02070309020205020404" pitchFamily="49" charset="0"/>
              </a:rPr>
              <a:t>% Title: Temperature Converter</a:t>
            </a:r>
            <a:endParaRPr lang="en-GB" sz="1800" b="0" i="0" u="none" strike="noStrike" baseline="0" dirty="0">
              <a:solidFill>
                <a:srgbClr val="028009"/>
              </a:solidFill>
              <a:latin typeface="Courier New" panose="02070309020205020404" pitchFamily="49" charset="0"/>
            </a:endParaRPr>
          </a:p>
          <a:p>
            <a:r>
              <a:rPr lang="en-GB" sz="1800" b="1" i="0" u="none" strike="noStrike" baseline="0" dirty="0">
                <a:solidFill>
                  <a:srgbClr val="028009"/>
                </a:solidFill>
                <a:latin typeface="Courier New" panose="02070309020205020404" pitchFamily="49" charset="0"/>
              </a:rPr>
              <a:t> </a:t>
            </a:r>
            <a:endParaRPr lang="en-GB" sz="1800" b="0" i="0" u="none" strike="noStrike" baseline="0" dirty="0">
              <a:solidFill>
                <a:srgbClr val="028009"/>
              </a:solidFill>
              <a:latin typeface="Courier New" panose="02070309020205020404" pitchFamily="49" charset="0"/>
            </a:endParaRPr>
          </a:p>
          <a:p>
            <a:r>
              <a:rPr lang="en-GB" sz="1800" b="1" i="0" u="none" strike="noStrike" baseline="0" dirty="0">
                <a:solidFill>
                  <a:srgbClr val="028009"/>
                </a:solidFill>
                <a:latin typeface="Courier New" panose="02070309020205020404" pitchFamily="49" charset="0"/>
              </a:rPr>
              <a:t>%do the conversion</a:t>
            </a:r>
            <a:endParaRPr lang="en-GB" sz="1800" b="0" i="0" u="none" strike="noStrike" baseline="0" dirty="0">
              <a:solidFill>
                <a:srgbClr val="028009"/>
              </a:solidFill>
              <a:latin typeface="Courier New" panose="02070309020205020404" pitchFamily="49" charset="0"/>
            </a:endParaRPr>
          </a:p>
          <a:p>
            <a:r>
              <a:rPr lang="de-DE" sz="1800" b="1" i="0" u="none" strike="noStrike" baseline="0" dirty="0">
                <a:solidFill>
                  <a:srgbClr val="000000"/>
                </a:solidFill>
                <a:latin typeface="Courier New" panose="02070309020205020404" pitchFamily="49" charset="0"/>
              </a:rPr>
              <a:t>temp_fahrenheit = 1.8 * temp_celsius + 32;</a:t>
            </a:r>
            <a:endParaRPr lang="de-DE" sz="1800" b="0" i="0" u="none" strike="noStrike" baseline="0" dirty="0">
              <a:solidFill>
                <a:srgbClr val="000000"/>
              </a:solidFill>
              <a:latin typeface="Courier New" panose="02070309020205020404" pitchFamily="49" charset="0"/>
            </a:endParaRPr>
          </a:p>
          <a:p>
            <a:endParaRPr lang="en-GB" sz="1200" b="0" i="0" u="none" strike="noStrike" baseline="0" dirty="0"/>
          </a:p>
          <a:p>
            <a:pPr marL="342900" indent="-342900" eaLnBrk="1" hangingPunct="1">
              <a:lnSpc>
                <a:spcPct val="90000"/>
              </a:lnSpc>
              <a:spcBef>
                <a:spcPts val="400"/>
              </a:spcBef>
              <a:buSzPct val="100000"/>
              <a:buFont typeface="Arial" panose="020B0604020202020204" pitchFamily="34" charset="0"/>
              <a:buChar char="•"/>
            </a:pPr>
            <a:r>
              <a:rPr lang="en-GB" altLang="en-US" dirty="0">
                <a:solidFill>
                  <a:srgbClr val="000000"/>
                </a:solidFill>
              </a:rPr>
              <a:t>Note that when the file is saved, the filename must be the same as the function name and must follow the naming conventions discussed earlier in this session</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846138" y="115888"/>
            <a:ext cx="7451725"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Using Functions</a:t>
            </a:r>
          </a:p>
        </p:txBody>
      </p:sp>
      <p:sp>
        <p:nvSpPr>
          <p:cNvPr id="30723" name="Text Box 2"/>
          <p:cNvSpPr txBox="1">
            <a:spLocks noChangeArrowheads="1"/>
          </p:cNvSpPr>
          <p:nvPr/>
        </p:nvSpPr>
        <p:spPr bwMode="auto">
          <a:xfrm>
            <a:off x="457200" y="1052736"/>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80000"/>
              </a:lnSpc>
              <a:spcBef>
                <a:spcPts val="700"/>
              </a:spcBef>
              <a:buClr>
                <a:srgbClr val="000000"/>
              </a:buClr>
              <a:buSzPct val="100000"/>
              <a:buFont typeface="Arial" charset="0"/>
              <a:buChar char="•"/>
            </a:pPr>
            <a:r>
              <a:rPr lang="en-GB" altLang="en-US" dirty="0">
                <a:solidFill>
                  <a:srgbClr val="000000"/>
                </a:solidFill>
              </a:rPr>
              <a:t>To use a function we have to </a:t>
            </a:r>
            <a:r>
              <a:rPr lang="en-GB" altLang="en-US" b="1" u="sng" dirty="0">
                <a:solidFill>
                  <a:srgbClr val="000000"/>
                </a:solidFill>
              </a:rPr>
              <a:t>call</a:t>
            </a:r>
            <a:r>
              <a:rPr lang="en-GB" altLang="en-US" dirty="0">
                <a:solidFill>
                  <a:srgbClr val="000000"/>
                </a:solidFill>
              </a:rPr>
              <a:t> it.</a:t>
            </a:r>
          </a:p>
          <a:p>
            <a:pPr eaLnBrk="1" hangingPunct="1">
              <a:lnSpc>
                <a:spcPct val="80000"/>
              </a:lnSpc>
              <a:spcBef>
                <a:spcPts val="700"/>
              </a:spcBef>
              <a:buClr>
                <a:srgbClr val="000000"/>
              </a:buClr>
              <a:buSzPct val="100000"/>
              <a:buFont typeface="Arial" charset="0"/>
              <a:buNone/>
            </a:pPr>
            <a:endParaRPr lang="en-GB" altLang="en-US" dirty="0">
              <a:solidFill>
                <a:srgbClr val="000000"/>
              </a:solidFill>
            </a:endParaRPr>
          </a:p>
          <a:p>
            <a:pPr eaLnBrk="1" hangingPunct="1">
              <a:lnSpc>
                <a:spcPct val="80000"/>
              </a:lnSpc>
              <a:spcBef>
                <a:spcPts val="700"/>
              </a:spcBef>
              <a:buClr>
                <a:srgbClr val="000000"/>
              </a:buClr>
              <a:buSzPct val="100000"/>
              <a:buFont typeface="Arial" charset="0"/>
              <a:buChar char="•"/>
            </a:pPr>
            <a:r>
              <a:rPr lang="en-GB" altLang="en-US" dirty="0">
                <a:solidFill>
                  <a:srgbClr val="000000"/>
                </a:solidFill>
              </a:rPr>
              <a:t>We can call it on the command line like this:</a:t>
            </a:r>
          </a:p>
          <a:p>
            <a:pPr eaLnBrk="1" hangingPunct="1">
              <a:lnSpc>
                <a:spcPct val="80000"/>
              </a:lnSpc>
              <a:spcBef>
                <a:spcPts val="700"/>
              </a:spcBef>
              <a:buClr>
                <a:srgbClr val="000000"/>
              </a:buClr>
              <a:buSzPct val="100000"/>
              <a:buFont typeface="Arial" charset="0"/>
              <a:buChar char="•"/>
            </a:pPr>
            <a:endParaRPr lang="en-GB" altLang="en-US" b="1" dirty="0">
              <a:solidFill>
                <a:srgbClr val="000000"/>
              </a:solidFill>
            </a:endParaRPr>
          </a:p>
          <a:p>
            <a:pPr marL="457200" lvl="1" indent="0" eaLnBrk="1" hangingPunct="1">
              <a:lnSpc>
                <a:spcPct val="80000"/>
              </a:lnSpc>
              <a:spcBef>
                <a:spcPts val="700"/>
              </a:spcBef>
              <a:buClr>
                <a:srgbClr val="000000"/>
              </a:buClr>
              <a:buSzPct val="100000"/>
            </a:pPr>
            <a:r>
              <a:rPr lang="en-GB" altLang="en-US" b="1" dirty="0">
                <a:solidFill>
                  <a:srgbClr val="000000"/>
                </a:solidFill>
              </a:rPr>
              <a:t>	</a:t>
            </a:r>
            <a:r>
              <a:rPr lang="en-GB" altLang="en-US" b="1" dirty="0">
                <a:solidFill>
                  <a:schemeClr val="tx1"/>
                </a:solidFill>
              </a:rPr>
              <a:t>&gt;&gt;</a:t>
            </a:r>
            <a:r>
              <a:rPr lang="en-GB" altLang="en-US" b="1" dirty="0" err="1">
                <a:solidFill>
                  <a:srgbClr val="333399"/>
                </a:solidFill>
                <a:latin typeface="Courier New" pitchFamily="49" charset="0"/>
                <a:cs typeface="Courier New" pitchFamily="49" charset="0"/>
              </a:rPr>
              <a:t>temp_convert</a:t>
            </a:r>
            <a:r>
              <a:rPr lang="en-GB" altLang="en-US" b="1" dirty="0">
                <a:solidFill>
                  <a:srgbClr val="333399"/>
                </a:solidFill>
                <a:latin typeface="Courier New" pitchFamily="49" charset="0"/>
                <a:cs typeface="Courier New" pitchFamily="49" charset="0"/>
              </a:rPr>
              <a:t>(100)</a:t>
            </a:r>
          </a:p>
          <a:p>
            <a:pPr eaLnBrk="1" hangingPunct="1">
              <a:lnSpc>
                <a:spcPct val="80000"/>
              </a:lnSpc>
              <a:spcBef>
                <a:spcPts val="600"/>
              </a:spcBef>
              <a:buClr>
                <a:srgbClr val="000000"/>
              </a:buClr>
              <a:buSzPct val="100000"/>
              <a:buFont typeface="Courier New" pitchFamily="49" charset="0"/>
              <a:buNone/>
            </a:pPr>
            <a:endParaRPr lang="en-GB" altLang="en-US" b="1" dirty="0">
              <a:solidFill>
                <a:srgbClr val="000000"/>
              </a:solidFill>
              <a:latin typeface="Courier New" pitchFamily="49" charset="0"/>
              <a:cs typeface="Courier New" pitchFamily="49" charset="0"/>
            </a:endParaRPr>
          </a:p>
          <a:p>
            <a:pPr eaLnBrk="1" hangingPunct="1">
              <a:lnSpc>
                <a:spcPct val="80000"/>
              </a:lnSpc>
              <a:spcBef>
                <a:spcPts val="700"/>
              </a:spcBef>
              <a:buClr>
                <a:srgbClr val="000000"/>
              </a:buClr>
              <a:buSzPct val="100000"/>
              <a:buFont typeface="Arial" charset="0"/>
              <a:buChar char="•"/>
            </a:pPr>
            <a:r>
              <a:rPr lang="en-GB" altLang="en-US" dirty="0">
                <a:solidFill>
                  <a:srgbClr val="000000"/>
                </a:solidFill>
              </a:rPr>
              <a:t>The value that we put in the brackets is passed to the function as an input and the output from the function is displayed at the command window. </a:t>
            </a:r>
          </a:p>
          <a:p>
            <a:pPr eaLnBrk="1" hangingPunct="1">
              <a:spcBef>
                <a:spcPts val="800"/>
              </a:spcBef>
              <a:buClr>
                <a:srgbClr val="333399"/>
              </a:buClr>
              <a:buSzPct val="100000"/>
              <a:buFont typeface="Courier New" pitchFamily="49" charset="0"/>
              <a:buChar char="•"/>
            </a:pPr>
            <a:r>
              <a:rPr lang="en-GB" altLang="en-US" dirty="0">
                <a:solidFill>
                  <a:srgbClr val="000000"/>
                </a:solidFill>
              </a:rPr>
              <a:t>Note that the comments in your code serve as documentation. Try</a:t>
            </a:r>
          </a:p>
          <a:p>
            <a:pPr marL="0" indent="0" eaLnBrk="1" hangingPunct="1">
              <a:spcBef>
                <a:spcPts val="800"/>
              </a:spcBef>
              <a:buClr>
                <a:srgbClr val="333399"/>
              </a:buClr>
              <a:buSzPct val="100000"/>
            </a:pPr>
            <a:r>
              <a:rPr lang="en-GB" altLang="en-US" b="1" dirty="0">
                <a:solidFill>
                  <a:srgbClr val="000000"/>
                </a:solidFill>
              </a:rPr>
              <a:t>	</a:t>
            </a:r>
            <a:r>
              <a:rPr lang="en-GB" altLang="en-US" b="1" dirty="0">
                <a:solidFill>
                  <a:schemeClr val="tx1"/>
                </a:solidFill>
              </a:rPr>
              <a:t>&gt;&gt;</a:t>
            </a:r>
            <a:r>
              <a:rPr lang="en-GB" altLang="en-US" b="1" dirty="0">
                <a:solidFill>
                  <a:srgbClr val="333399"/>
                </a:solidFill>
                <a:latin typeface="Courier New" pitchFamily="49" charset="0"/>
                <a:cs typeface="Courier New" pitchFamily="49" charset="0"/>
              </a:rPr>
              <a:t>help </a:t>
            </a:r>
            <a:r>
              <a:rPr lang="en-GB" altLang="en-US" b="1" dirty="0" err="1">
                <a:solidFill>
                  <a:srgbClr val="333399"/>
                </a:solidFill>
                <a:latin typeface="Courier New" pitchFamily="49" charset="0"/>
                <a:cs typeface="Courier New" pitchFamily="49" charset="0"/>
              </a:rPr>
              <a:t>temp_convert</a:t>
            </a:r>
            <a:endParaRPr lang="en-GB" altLang="en-US" b="1" dirty="0">
              <a:solidFill>
                <a:srgbClr val="333399"/>
              </a:solidFill>
              <a:latin typeface="Courier New" pitchFamily="49" charset="0"/>
              <a:cs typeface="Courier New" pitchFamily="49" charset="0"/>
            </a:endParaRPr>
          </a:p>
          <a:p>
            <a:pPr eaLnBrk="1" hangingPunct="1">
              <a:lnSpc>
                <a:spcPct val="80000"/>
              </a:lnSpc>
              <a:spcBef>
                <a:spcPts val="700"/>
              </a:spcBef>
              <a:buClr>
                <a:srgbClr val="000000"/>
              </a:buClr>
              <a:buSzPct val="100000"/>
              <a:buFont typeface="Arial" charset="0"/>
              <a:buChar char="•"/>
            </a:pPr>
            <a:endParaRPr lang="en-GB" altLang="en-US" dirty="0">
              <a:solidFill>
                <a:srgbClr val="000000"/>
              </a:solidFill>
            </a:endParaRP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ext Box 1"/>
          <p:cNvSpPr txBox="1">
            <a:spLocks noChangeArrowheads="1"/>
          </p:cNvSpPr>
          <p:nvPr/>
        </p:nvSpPr>
        <p:spPr bwMode="auto">
          <a:xfrm>
            <a:off x="846138" y="-14288"/>
            <a:ext cx="7326312"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Course Layout</a:t>
            </a:r>
          </a:p>
        </p:txBody>
      </p:sp>
      <p:sp>
        <p:nvSpPr>
          <p:cNvPr id="6146" name="Text Box 2"/>
          <p:cNvSpPr txBox="1">
            <a:spLocks noChangeArrowheads="1"/>
          </p:cNvSpPr>
          <p:nvPr/>
        </p:nvSpPr>
        <p:spPr bwMode="auto">
          <a:xfrm>
            <a:off x="684213" y="981075"/>
            <a:ext cx="8229600" cy="4171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457200" indent="-457200">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1pPr>
            <a:lvl2pPr>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2pPr>
            <a:lvl3pPr>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3pPr>
            <a:lvl4pPr>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4pPr>
            <a:lvl5pPr>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1177925" algn="l"/>
                <a:tab pos="2092325" algn="l"/>
                <a:tab pos="3006725" algn="l"/>
                <a:tab pos="3921125" algn="l"/>
                <a:tab pos="4835525" algn="l"/>
                <a:tab pos="5749925" algn="l"/>
                <a:tab pos="6664325" algn="l"/>
                <a:tab pos="7578725" algn="l"/>
                <a:tab pos="8493125" algn="l"/>
                <a:tab pos="9407525" algn="l"/>
                <a:tab pos="10321925" algn="l"/>
              </a:tabLst>
              <a:defRPr sz="2400">
                <a:solidFill>
                  <a:schemeClr val="bg1"/>
                </a:solidFill>
                <a:latin typeface="Arial" charset="0"/>
                <a:ea typeface="ＭＳ Ｐゴシック" charset="-128"/>
              </a:defRPr>
            </a:lvl9pPr>
          </a:lstStyle>
          <a:p>
            <a:pPr marL="0" indent="0" eaLnBrk="1" hangingPunct="1">
              <a:spcBef>
                <a:spcPts val="800"/>
              </a:spcBef>
              <a:buSzPct val="100000"/>
            </a:pPr>
            <a:r>
              <a:rPr lang="en-GB" altLang="en-US" dirty="0">
                <a:solidFill>
                  <a:schemeClr val="tx1"/>
                </a:solidFill>
              </a:rPr>
              <a:t>In this course, however, we will only be concentrating on the basics of MATLAB to give you the confidence to start using it.  </a:t>
            </a:r>
          </a:p>
          <a:p>
            <a:pPr marL="0" indent="0" eaLnBrk="1" hangingPunct="1">
              <a:spcBef>
                <a:spcPts val="800"/>
              </a:spcBef>
              <a:buSzPct val="100000"/>
            </a:pPr>
            <a:r>
              <a:rPr lang="en-GB" altLang="en-US" dirty="0">
                <a:solidFill>
                  <a:schemeClr val="tx1"/>
                </a:solidFill>
              </a:rPr>
              <a:t>We will cover</a:t>
            </a:r>
          </a:p>
          <a:p>
            <a:pPr eaLnBrk="1" hangingPunct="1">
              <a:spcBef>
                <a:spcPts val="800"/>
              </a:spcBef>
              <a:buSzPct val="100000"/>
              <a:buFont typeface="Arial" charset="0"/>
              <a:buChar char="•"/>
            </a:pPr>
            <a:r>
              <a:rPr lang="en-GB" altLang="en-US" dirty="0">
                <a:solidFill>
                  <a:schemeClr val="tx1"/>
                </a:solidFill>
              </a:rPr>
              <a:t>Introduction to the MATLAB interface and use of variables</a:t>
            </a:r>
          </a:p>
          <a:p>
            <a:pPr eaLnBrk="1" hangingPunct="1">
              <a:spcBef>
                <a:spcPts val="800"/>
              </a:spcBef>
              <a:buSzPct val="100000"/>
              <a:buFont typeface="Arial" charset="0"/>
              <a:buChar char="•"/>
            </a:pPr>
            <a:r>
              <a:rPr lang="en-GB" altLang="en-US" dirty="0">
                <a:solidFill>
                  <a:schemeClr val="tx1"/>
                </a:solidFill>
              </a:rPr>
              <a:t>Programming fundamentals such as logical operations and iteration (looping)</a:t>
            </a:r>
          </a:p>
          <a:p>
            <a:pPr eaLnBrk="1" hangingPunct="1">
              <a:spcBef>
                <a:spcPts val="800"/>
              </a:spcBef>
              <a:buSzPct val="100000"/>
              <a:buFont typeface="Arial" charset="0"/>
              <a:buChar char="•"/>
            </a:pPr>
            <a:r>
              <a:rPr lang="en-GB" altLang="en-US" dirty="0">
                <a:solidFill>
                  <a:schemeClr val="tx1"/>
                </a:solidFill>
              </a:rPr>
              <a:t>Matrix construction and manipulation and how to apply programming fundamentals to matrix operations</a:t>
            </a:r>
          </a:p>
          <a:p>
            <a:pPr eaLnBrk="1" hangingPunct="1">
              <a:spcBef>
                <a:spcPts val="800"/>
              </a:spcBef>
              <a:buSzPct val="100000"/>
              <a:buFont typeface="Arial" charset="0"/>
              <a:buChar char="•"/>
            </a:pPr>
            <a:r>
              <a:rPr lang="en-GB" altLang="en-US" dirty="0">
                <a:solidFill>
                  <a:schemeClr val="tx1"/>
                </a:solidFill>
              </a:rPr>
              <a:t>Input/Output and Plotting data</a:t>
            </a: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additive="repl">
                                        <p:cTn id="6" dur="1" fill="hold">
                                          <p:stCondLst>
                                            <p:cond delay="0"/>
                                          </p:stCondLst>
                                        </p:cTn>
                                        <p:tgtEl>
                                          <p:spTgt spid="6146">
                                            <p:txEl>
                                              <p:pRg st="2" end="2"/>
                                            </p:txEl>
                                          </p:spTgt>
                                        </p:tgtEl>
                                        <p:attrNameLst>
                                          <p:attrName>style.visibility</p:attrName>
                                        </p:attrNameLst>
                                      </p:cBhvr>
                                      <p:to>
                                        <p:strVal val="visible"/>
                                      </p:to>
                                    </p:set>
                                    <p:animEffect transition="in" filter="diamond(in)">
                                      <p:cBhvr additive="repl">
                                        <p:cTn id="7" dur="2000"/>
                                        <p:tgtEl>
                                          <p:spTgt spid="614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additive="repl">
                                        <p:cTn id="11" dur="1" fill="hold">
                                          <p:stCondLst>
                                            <p:cond delay="0"/>
                                          </p:stCondLst>
                                        </p:cTn>
                                        <p:tgtEl>
                                          <p:spTgt spid="6146">
                                            <p:txEl>
                                              <p:pRg st="0" end="0"/>
                                            </p:txEl>
                                          </p:spTgt>
                                        </p:tgtEl>
                                        <p:attrNameLst>
                                          <p:attrName>style.visibility</p:attrName>
                                        </p:attrNameLst>
                                      </p:cBhvr>
                                      <p:to>
                                        <p:strVal val="visible"/>
                                      </p:to>
                                    </p:set>
                                    <p:animEffect transition="in" filter="diamond(in)">
                                      <p:cBhvr additive="repl">
                                        <p:cTn id="12" dur="2000"/>
                                        <p:tgtEl>
                                          <p:spTgt spid="614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additive="repl">
                                        <p:cTn id="16" dur="1" fill="hold">
                                          <p:stCondLst>
                                            <p:cond delay="0"/>
                                          </p:stCondLst>
                                        </p:cTn>
                                        <p:tgtEl>
                                          <p:spTgt spid="6146">
                                            <p:txEl>
                                              <p:pRg st="1" end="1"/>
                                            </p:txEl>
                                          </p:spTgt>
                                        </p:tgtEl>
                                        <p:attrNameLst>
                                          <p:attrName>style.visibility</p:attrName>
                                        </p:attrNameLst>
                                      </p:cBhvr>
                                      <p:to>
                                        <p:strVal val="visible"/>
                                      </p:to>
                                    </p:set>
                                    <p:animEffect transition="in" filter="diamond(in)">
                                      <p:cBhvr additive="repl">
                                        <p:cTn id="17" dur="2000"/>
                                        <p:tgtEl>
                                          <p:spTgt spid="6146">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additive="repl">
                                        <p:cTn id="21" dur="1" fill="hold">
                                          <p:stCondLst>
                                            <p:cond delay="0"/>
                                          </p:stCondLst>
                                        </p:cTn>
                                        <p:tgtEl>
                                          <p:spTgt spid="6146">
                                            <p:txEl>
                                              <p:pRg st="3" end="3"/>
                                            </p:txEl>
                                          </p:spTgt>
                                        </p:tgtEl>
                                        <p:attrNameLst>
                                          <p:attrName>style.visibility</p:attrName>
                                        </p:attrNameLst>
                                      </p:cBhvr>
                                      <p:to>
                                        <p:strVal val="visible"/>
                                      </p:to>
                                    </p:set>
                                    <p:animEffect transition="in" filter="diamond(in)">
                                      <p:cBhvr additive="repl">
                                        <p:cTn id="22" dur="2000"/>
                                        <p:tgtEl>
                                          <p:spTgt spid="614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8" presetClass="entr" presetSubtype="16" fill="hold" nodeType="clickEffect">
                                  <p:stCondLst>
                                    <p:cond delay="0"/>
                                  </p:stCondLst>
                                  <p:childTnLst>
                                    <p:set>
                                      <p:cBhvr additive="repl">
                                        <p:cTn id="26" dur="1" fill="hold">
                                          <p:stCondLst>
                                            <p:cond delay="0"/>
                                          </p:stCondLst>
                                        </p:cTn>
                                        <p:tgtEl>
                                          <p:spTgt spid="6146">
                                            <p:txEl>
                                              <p:pRg st="4" end="4"/>
                                            </p:txEl>
                                          </p:spTgt>
                                        </p:tgtEl>
                                        <p:attrNameLst>
                                          <p:attrName>style.visibility</p:attrName>
                                        </p:attrNameLst>
                                      </p:cBhvr>
                                      <p:to>
                                        <p:strVal val="visible"/>
                                      </p:to>
                                    </p:set>
                                    <p:animEffect transition="in" filter="diamond(in)">
                                      <p:cBhvr additive="repl">
                                        <p:cTn id="27" dur="2000"/>
                                        <p:tgtEl>
                                          <p:spTgt spid="614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8" presetClass="entr" presetSubtype="16" fill="hold" nodeType="clickEffect">
                                  <p:stCondLst>
                                    <p:cond delay="0"/>
                                  </p:stCondLst>
                                  <p:childTnLst>
                                    <p:set>
                                      <p:cBhvr additive="repl">
                                        <p:cTn id="31" dur="1" fill="hold">
                                          <p:stCondLst>
                                            <p:cond delay="0"/>
                                          </p:stCondLst>
                                        </p:cTn>
                                        <p:tgtEl>
                                          <p:spTgt spid="6146">
                                            <p:txEl>
                                              <p:pRg st="5" end="5"/>
                                            </p:txEl>
                                          </p:spTgt>
                                        </p:tgtEl>
                                        <p:attrNameLst>
                                          <p:attrName>style.visibility</p:attrName>
                                        </p:attrNameLst>
                                      </p:cBhvr>
                                      <p:to>
                                        <p:strVal val="visible"/>
                                      </p:to>
                                    </p:set>
                                    <p:animEffect transition="in" filter="diamond(in)">
                                      <p:cBhvr additive="repl">
                                        <p:cTn id="32" dur="2000"/>
                                        <p:tgtEl>
                                          <p:spTgt spid="614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CD5606ED-9002-465A-92B2-1287EF08C636}"/>
              </a:ext>
            </a:extLst>
          </p:cNvPr>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Conditional Statements</a:t>
            </a:r>
          </a:p>
        </p:txBody>
      </p:sp>
      <p:sp>
        <p:nvSpPr>
          <p:cNvPr id="3" name="Rectangle 3">
            <a:extLst>
              <a:ext uri="{FF2B5EF4-FFF2-40B4-BE49-F238E27FC236}">
                <a16:creationId xmlns:a16="http://schemas.microsoft.com/office/drawing/2014/main" id="{F83F3C91-CE6F-4B33-A7B8-F152BB2E13A6}"/>
              </a:ext>
            </a:extLst>
          </p:cNvPr>
          <p:cNvSpPr txBox="1">
            <a:spLocks noChangeArrowheads="1"/>
          </p:cNvSpPr>
          <p:nvPr/>
        </p:nvSpPr>
        <p:spPr>
          <a:xfrm>
            <a:off x="457200" y="802994"/>
            <a:ext cx="8229600" cy="4114800"/>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hangingPunct="1"/>
            <a:r>
              <a:rPr lang="en-US" altLang="en-US" sz="3200" dirty="0"/>
              <a:t>A conditional (Boolean) statement is an expression which tests the validity of a specified condition (True/False)</a:t>
            </a:r>
          </a:p>
          <a:p>
            <a:pPr algn="just" eaLnBrk="1" hangingPunct="1"/>
            <a:r>
              <a:rPr lang="en-US" altLang="en-US" sz="3200" dirty="0"/>
              <a:t>These are used in selection structures (conditional statements) to control the flow of a program.</a:t>
            </a:r>
          </a:p>
          <a:p>
            <a:pPr eaLnBrk="1" hangingPunct="1"/>
            <a:r>
              <a:rPr lang="en-US" altLang="en-US" dirty="0"/>
              <a:t>Understanding </a:t>
            </a:r>
            <a:r>
              <a:rPr lang="en-US" altLang="en-US" b="1" i="1" dirty="0"/>
              <a:t>IF-THEN-ELSE</a:t>
            </a:r>
            <a:r>
              <a:rPr lang="en-US" altLang="en-US" dirty="0"/>
              <a:t> logic is fundamental to all software development.</a:t>
            </a:r>
          </a:p>
        </p:txBody>
      </p:sp>
    </p:spTree>
    <p:extLst>
      <p:ext uri="{BB962C8B-B14F-4D97-AF65-F5344CB8AC3E}">
        <p14:creationId xmlns:p14="http://schemas.microsoft.com/office/powerpoint/2010/main" val="1885009033"/>
      </p:ext>
    </p:extLst>
  </p:cSld>
  <p:clrMapOvr>
    <a:masterClrMapping/>
  </p:clrMapOvr>
  <p:transition spd="med" advClick="0"/>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93B2587A-FFB1-4410-8DB3-44CBCEF616E6}"/>
              </a:ext>
            </a:extLst>
          </p:cNvPr>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Relational Operators</a:t>
            </a:r>
          </a:p>
        </p:txBody>
      </p:sp>
      <p:sp>
        <p:nvSpPr>
          <p:cNvPr id="3" name="Rectangle 3">
            <a:extLst>
              <a:ext uri="{FF2B5EF4-FFF2-40B4-BE49-F238E27FC236}">
                <a16:creationId xmlns:a16="http://schemas.microsoft.com/office/drawing/2014/main" id="{A4AF20F6-E64E-44DD-9EEC-4827EDC450FE}"/>
              </a:ext>
            </a:extLst>
          </p:cNvPr>
          <p:cNvSpPr txBox="1">
            <a:spLocks noChangeArrowheads="1"/>
          </p:cNvSpPr>
          <p:nvPr/>
        </p:nvSpPr>
        <p:spPr>
          <a:xfrm>
            <a:off x="468313" y="1052513"/>
            <a:ext cx="8229600" cy="4525962"/>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90000"/>
              </a:lnSpc>
            </a:pPr>
            <a:r>
              <a:rPr lang="en-US" altLang="en-US" sz="2800" dirty="0"/>
              <a:t>These are used to compare values and conditions. We have already used relational operators in previous examples but the following is a more comprehensive list</a:t>
            </a:r>
          </a:p>
          <a:p>
            <a:pPr lvl="3" eaLnBrk="1" hangingPunct="1">
              <a:lnSpc>
                <a:spcPct val="90000"/>
              </a:lnSpc>
              <a:buFontTx/>
              <a:buNone/>
            </a:pPr>
            <a:r>
              <a:rPr lang="en-US" altLang="en-US" b="1" dirty="0">
                <a:solidFill>
                  <a:srgbClr val="FF3300"/>
                </a:solidFill>
              </a:rPr>
              <a:t>==</a:t>
            </a:r>
            <a:r>
              <a:rPr lang="en-US" altLang="en-US" b="1" dirty="0"/>
              <a:t>	Is equal to</a:t>
            </a:r>
          </a:p>
          <a:p>
            <a:pPr lvl="3" eaLnBrk="1" hangingPunct="1">
              <a:lnSpc>
                <a:spcPct val="90000"/>
              </a:lnSpc>
              <a:buFontTx/>
              <a:buNone/>
            </a:pPr>
            <a:r>
              <a:rPr lang="en-US" altLang="en-US" b="1" dirty="0">
                <a:solidFill>
                  <a:srgbClr val="FF3300"/>
                </a:solidFill>
              </a:rPr>
              <a:t>~=</a:t>
            </a:r>
            <a:r>
              <a:rPr lang="en-US" altLang="en-US" b="1" dirty="0"/>
              <a:t>	Is not equal to</a:t>
            </a:r>
          </a:p>
          <a:p>
            <a:pPr lvl="3" eaLnBrk="1" hangingPunct="1">
              <a:lnSpc>
                <a:spcPct val="90000"/>
              </a:lnSpc>
              <a:buFontTx/>
              <a:buNone/>
            </a:pPr>
            <a:r>
              <a:rPr lang="en-US" altLang="en-US" b="1" dirty="0">
                <a:solidFill>
                  <a:srgbClr val="FF3300"/>
                </a:solidFill>
              </a:rPr>
              <a:t>&lt;</a:t>
            </a:r>
            <a:r>
              <a:rPr lang="en-US" altLang="en-US" b="1" dirty="0"/>
              <a:t> 		Less than</a:t>
            </a:r>
          </a:p>
          <a:p>
            <a:pPr lvl="3" eaLnBrk="1" hangingPunct="1">
              <a:lnSpc>
                <a:spcPct val="90000"/>
              </a:lnSpc>
              <a:buFontTx/>
              <a:buNone/>
            </a:pPr>
            <a:r>
              <a:rPr lang="en-US" altLang="en-US" b="1" dirty="0">
                <a:solidFill>
                  <a:srgbClr val="FF3300"/>
                </a:solidFill>
              </a:rPr>
              <a:t>&lt;=</a:t>
            </a:r>
            <a:r>
              <a:rPr lang="en-US" altLang="en-US" b="1" dirty="0"/>
              <a:t> 	Less than or equal to</a:t>
            </a:r>
          </a:p>
          <a:p>
            <a:pPr lvl="3" eaLnBrk="1" hangingPunct="1">
              <a:lnSpc>
                <a:spcPct val="90000"/>
              </a:lnSpc>
              <a:buFontTx/>
              <a:buNone/>
            </a:pPr>
            <a:r>
              <a:rPr lang="en-US" altLang="en-US" b="1" dirty="0">
                <a:solidFill>
                  <a:srgbClr val="FF3300"/>
                </a:solidFill>
              </a:rPr>
              <a:t>&gt;</a:t>
            </a:r>
            <a:r>
              <a:rPr lang="en-US" altLang="en-US" b="1" dirty="0"/>
              <a:t>		Greater than</a:t>
            </a:r>
          </a:p>
          <a:p>
            <a:pPr lvl="3" eaLnBrk="1" hangingPunct="1">
              <a:lnSpc>
                <a:spcPct val="90000"/>
              </a:lnSpc>
              <a:buFontTx/>
              <a:buNone/>
            </a:pPr>
            <a:r>
              <a:rPr lang="en-US" altLang="en-US" b="1" dirty="0">
                <a:solidFill>
                  <a:srgbClr val="FF3300"/>
                </a:solidFill>
              </a:rPr>
              <a:t>&gt;=</a:t>
            </a:r>
            <a:r>
              <a:rPr lang="en-US" altLang="en-US" b="1" dirty="0"/>
              <a:t>	Greater than or equal to</a:t>
            </a:r>
          </a:p>
          <a:p>
            <a:pPr lvl="3" eaLnBrk="1" hangingPunct="1">
              <a:lnSpc>
                <a:spcPct val="90000"/>
              </a:lnSpc>
              <a:buFontTx/>
              <a:buNone/>
            </a:pPr>
            <a:r>
              <a:rPr lang="en-US" altLang="en-US" b="1" dirty="0">
                <a:solidFill>
                  <a:srgbClr val="FF3300"/>
                </a:solidFill>
              </a:rPr>
              <a:t>&amp;</a:t>
            </a:r>
            <a:r>
              <a:rPr lang="en-US" altLang="en-US" b="1" dirty="0"/>
              <a:t>		And (</a:t>
            </a:r>
            <a:r>
              <a:rPr lang="en-US" altLang="en-US" b="1" i="1" dirty="0"/>
              <a:t>see also</a:t>
            </a:r>
            <a:r>
              <a:rPr lang="en-US" altLang="en-US" b="1" dirty="0"/>
              <a:t> &amp;&amp;)</a:t>
            </a:r>
          </a:p>
          <a:p>
            <a:pPr lvl="3" eaLnBrk="1" hangingPunct="1">
              <a:lnSpc>
                <a:spcPct val="90000"/>
              </a:lnSpc>
              <a:buFontTx/>
              <a:buNone/>
            </a:pPr>
            <a:r>
              <a:rPr lang="en-US" altLang="en-US" b="1" dirty="0">
                <a:solidFill>
                  <a:srgbClr val="FF3300"/>
                </a:solidFill>
              </a:rPr>
              <a:t>|	</a:t>
            </a:r>
            <a:r>
              <a:rPr lang="en-US" altLang="en-US" b="1" dirty="0"/>
              <a:t>	Or (</a:t>
            </a:r>
            <a:r>
              <a:rPr lang="en-US" altLang="en-US" b="1" i="1" dirty="0"/>
              <a:t>see also </a:t>
            </a:r>
            <a:r>
              <a:rPr lang="en-US" altLang="en-US" b="1" dirty="0"/>
              <a:t>||)</a:t>
            </a:r>
          </a:p>
          <a:p>
            <a:pPr eaLnBrk="1" hangingPunct="1">
              <a:lnSpc>
                <a:spcPct val="90000"/>
              </a:lnSpc>
            </a:pPr>
            <a:endParaRPr lang="en-GB" altLang="en-US" dirty="0"/>
          </a:p>
        </p:txBody>
      </p:sp>
    </p:spTree>
    <p:extLst>
      <p:ext uri="{BB962C8B-B14F-4D97-AF65-F5344CB8AC3E}">
        <p14:creationId xmlns:p14="http://schemas.microsoft.com/office/powerpoint/2010/main" val="1616726854"/>
      </p:ext>
    </p:extLst>
  </p:cSld>
  <p:clrMapOvr>
    <a:masterClrMapping/>
  </p:clrMapOvr>
  <p:transition spd="med"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42E22BA4-B4D9-4916-8D44-87C258CEB40B}"/>
              </a:ext>
            </a:extLst>
          </p:cNvPr>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Relational Operators (and/or)</a:t>
            </a:r>
          </a:p>
        </p:txBody>
      </p:sp>
      <p:sp>
        <p:nvSpPr>
          <p:cNvPr id="4" name="TextBox 3">
            <a:extLst>
              <a:ext uri="{FF2B5EF4-FFF2-40B4-BE49-F238E27FC236}">
                <a16:creationId xmlns:a16="http://schemas.microsoft.com/office/drawing/2014/main" id="{2D5E7AF7-0678-4A8B-83C2-7050C5C8BA30}"/>
              </a:ext>
            </a:extLst>
          </p:cNvPr>
          <p:cNvSpPr txBox="1"/>
          <p:nvPr/>
        </p:nvSpPr>
        <p:spPr>
          <a:xfrm>
            <a:off x="539552" y="812541"/>
            <a:ext cx="8064896" cy="5133713"/>
          </a:xfrm>
          <a:prstGeom prst="rect">
            <a:avLst/>
          </a:prstGeom>
          <a:noFill/>
        </p:spPr>
        <p:txBody>
          <a:bodyPr wrap="square">
            <a:spAutoFit/>
          </a:bodyPr>
          <a:lstStyle/>
          <a:p>
            <a:pPr eaLnBrk="1" hangingPunct="1">
              <a:lnSpc>
                <a:spcPct val="90000"/>
              </a:lnSpc>
            </a:pPr>
            <a:r>
              <a:rPr lang="en-US" altLang="en-US" sz="2800" dirty="0">
                <a:solidFill>
                  <a:schemeClr val="tx1"/>
                </a:solidFill>
              </a:rPr>
              <a:t>On the previous slide we showed the operators &amp; and |</a:t>
            </a:r>
          </a:p>
          <a:p>
            <a:pPr eaLnBrk="1" hangingPunct="1">
              <a:lnSpc>
                <a:spcPct val="90000"/>
              </a:lnSpc>
            </a:pPr>
            <a:endParaRPr lang="en-US" altLang="en-US" sz="2800" dirty="0">
              <a:solidFill>
                <a:schemeClr val="tx1"/>
              </a:solidFill>
            </a:endParaRPr>
          </a:p>
          <a:p>
            <a:pPr eaLnBrk="1" hangingPunct="1">
              <a:lnSpc>
                <a:spcPct val="90000"/>
              </a:lnSpc>
            </a:pPr>
            <a:r>
              <a:rPr lang="en-US" altLang="en-US" sz="2800" dirty="0">
                <a:solidFill>
                  <a:schemeClr val="tx1"/>
                </a:solidFill>
              </a:rPr>
              <a:t>These can be used to build logical tests. Try:</a:t>
            </a:r>
          </a:p>
          <a:p>
            <a:pPr eaLnBrk="1" hangingPunct="1">
              <a:lnSpc>
                <a:spcPct val="90000"/>
              </a:lnSpc>
            </a:pPr>
            <a:endParaRPr lang="en-US" altLang="en-US" sz="2800" dirty="0">
              <a:solidFill>
                <a:schemeClr val="tx1"/>
              </a:solidFill>
            </a:endParaRPr>
          </a:p>
          <a:p>
            <a:pPr eaLnBrk="1" hangingPunct="1">
              <a:lnSpc>
                <a:spcPct val="90000"/>
              </a:lnSpc>
            </a:pPr>
            <a:r>
              <a:rPr lang="en-US" altLang="en-US" sz="2800" dirty="0">
                <a:solidFill>
                  <a:schemeClr val="tx1"/>
                </a:solidFill>
              </a:rPr>
              <a:t>&gt;&gt; (3&gt;4) &amp; (4&gt;3)</a:t>
            </a:r>
          </a:p>
          <a:p>
            <a:pPr eaLnBrk="1" hangingPunct="1">
              <a:lnSpc>
                <a:spcPct val="90000"/>
              </a:lnSpc>
            </a:pPr>
            <a:r>
              <a:rPr lang="en-US" altLang="en-US" sz="2800" dirty="0">
                <a:solidFill>
                  <a:schemeClr val="tx1"/>
                </a:solidFill>
              </a:rPr>
              <a:t>&gt;&gt; (3&gt;4) | (4&gt;3)</a:t>
            </a:r>
          </a:p>
          <a:p>
            <a:pPr eaLnBrk="1" hangingPunct="1">
              <a:lnSpc>
                <a:spcPct val="90000"/>
              </a:lnSpc>
            </a:pPr>
            <a:endParaRPr lang="en-US" altLang="en-US" sz="2800" dirty="0">
              <a:solidFill>
                <a:schemeClr val="tx1"/>
              </a:solidFill>
            </a:endParaRPr>
          </a:p>
          <a:p>
            <a:pPr eaLnBrk="1" hangingPunct="1">
              <a:lnSpc>
                <a:spcPct val="90000"/>
              </a:lnSpc>
            </a:pPr>
            <a:r>
              <a:rPr lang="en-US" altLang="en-US" sz="2800" dirty="0">
                <a:solidFill>
                  <a:schemeClr val="tx1"/>
                </a:solidFill>
              </a:rPr>
              <a:t>These statements are similar to using the </a:t>
            </a:r>
            <a:r>
              <a:rPr lang="en-US" altLang="en-US" sz="2800" b="1" dirty="0">
                <a:solidFill>
                  <a:schemeClr val="accent6"/>
                </a:solidFill>
                <a:latin typeface="Courier New" panose="02070309020205020404" pitchFamily="49" charset="0"/>
                <a:cs typeface="Courier New" panose="02070309020205020404" pitchFamily="49" charset="0"/>
              </a:rPr>
              <a:t>or</a:t>
            </a:r>
            <a:r>
              <a:rPr lang="en-US" altLang="en-US" sz="2800" dirty="0">
                <a:solidFill>
                  <a:schemeClr val="tx1"/>
                </a:solidFill>
              </a:rPr>
              <a:t> and </a:t>
            </a:r>
            <a:r>
              <a:rPr lang="en-US" altLang="en-US" sz="2800" b="1" dirty="0" err="1">
                <a:solidFill>
                  <a:schemeClr val="accent6"/>
                </a:solidFill>
                <a:latin typeface="Courier New" panose="02070309020205020404" pitchFamily="49" charset="0"/>
                <a:cs typeface="Courier New" panose="02070309020205020404" pitchFamily="49" charset="0"/>
              </a:rPr>
              <a:t>and</a:t>
            </a:r>
            <a:r>
              <a:rPr lang="en-US" altLang="en-US" sz="2800" dirty="0">
                <a:solidFill>
                  <a:schemeClr val="tx1"/>
                </a:solidFill>
              </a:rPr>
              <a:t> functions: Try</a:t>
            </a:r>
          </a:p>
          <a:p>
            <a:pPr eaLnBrk="1" hangingPunct="1">
              <a:lnSpc>
                <a:spcPct val="90000"/>
              </a:lnSpc>
            </a:pPr>
            <a:endParaRPr lang="en-US" altLang="en-US" sz="2800" dirty="0">
              <a:solidFill>
                <a:schemeClr val="tx1"/>
              </a:solidFill>
            </a:endParaRPr>
          </a:p>
          <a:p>
            <a:pPr eaLnBrk="1" hangingPunct="1">
              <a:lnSpc>
                <a:spcPct val="90000"/>
              </a:lnSpc>
            </a:pPr>
            <a:r>
              <a:rPr lang="en-US" altLang="en-US" sz="2800" dirty="0">
                <a:solidFill>
                  <a:schemeClr val="tx1"/>
                </a:solidFill>
              </a:rPr>
              <a:t>&gt;&gt; and((3&gt;4),(4&gt;3))</a:t>
            </a:r>
          </a:p>
          <a:p>
            <a:pPr eaLnBrk="1" hangingPunct="1">
              <a:lnSpc>
                <a:spcPct val="90000"/>
              </a:lnSpc>
            </a:pPr>
            <a:r>
              <a:rPr lang="en-US" altLang="en-US" sz="2800" dirty="0">
                <a:solidFill>
                  <a:schemeClr val="tx1"/>
                </a:solidFill>
              </a:rPr>
              <a:t>&gt;&gt; or((3&gt;4),(4&gt;3))</a:t>
            </a:r>
          </a:p>
        </p:txBody>
      </p:sp>
    </p:spTree>
    <p:extLst>
      <p:ext uri="{BB962C8B-B14F-4D97-AF65-F5344CB8AC3E}">
        <p14:creationId xmlns:p14="http://schemas.microsoft.com/office/powerpoint/2010/main" val="2881026543"/>
      </p:ext>
    </p:extLst>
  </p:cSld>
  <p:clrMapOvr>
    <a:masterClrMapping/>
  </p:clrMapOvr>
  <p:transition spd="med"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a:extLst>
              <a:ext uri="{FF2B5EF4-FFF2-40B4-BE49-F238E27FC236}">
                <a16:creationId xmlns:a16="http://schemas.microsoft.com/office/drawing/2014/main" id="{DF128A31-A704-4B92-8A56-453993E93C00}"/>
              </a:ext>
            </a:extLst>
          </p:cNvPr>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IF-ELSE Example</a:t>
            </a:r>
          </a:p>
        </p:txBody>
      </p:sp>
      <p:sp>
        <p:nvSpPr>
          <p:cNvPr id="7" name="Rectangle 3">
            <a:extLst>
              <a:ext uri="{FF2B5EF4-FFF2-40B4-BE49-F238E27FC236}">
                <a16:creationId xmlns:a16="http://schemas.microsoft.com/office/drawing/2014/main" id="{833C6D18-09C1-4B42-A687-9ED727FB1D76}"/>
              </a:ext>
            </a:extLst>
          </p:cNvPr>
          <p:cNvSpPr txBox="1">
            <a:spLocks noChangeArrowheads="1"/>
          </p:cNvSpPr>
          <p:nvPr/>
        </p:nvSpPr>
        <p:spPr>
          <a:xfrm>
            <a:off x="381000" y="908720"/>
            <a:ext cx="8382000" cy="4489450"/>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90000"/>
              </a:lnSpc>
            </a:pPr>
            <a:r>
              <a:rPr lang="en-US" altLang="en-US" sz="2800" dirty="0"/>
              <a:t>Determine the value of </a:t>
            </a:r>
            <a:r>
              <a:rPr lang="en-US" altLang="en-US" sz="2800" b="1" dirty="0">
                <a:latin typeface="Courier New" panose="02070309020205020404" pitchFamily="49" charset="0"/>
              </a:rPr>
              <a:t>y</a:t>
            </a:r>
            <a:r>
              <a:rPr lang="en-US" altLang="en-US" sz="2800" dirty="0"/>
              <a:t> in the MATLAB code shown below</a:t>
            </a:r>
          </a:p>
          <a:p>
            <a:pPr eaLnBrk="1" hangingPunct="1">
              <a:lnSpc>
                <a:spcPct val="90000"/>
              </a:lnSpc>
              <a:buFontTx/>
              <a:buNone/>
            </a:pPr>
            <a:r>
              <a:rPr lang="en-US" altLang="en-US" sz="2800" dirty="0"/>
              <a:t>		</a:t>
            </a:r>
            <a:r>
              <a:rPr lang="en-US" altLang="en-US" sz="2800" b="1" dirty="0">
                <a:latin typeface="Courier New" panose="02070309020205020404" pitchFamily="49" charset="0"/>
              </a:rPr>
              <a:t>x = 10;</a:t>
            </a:r>
          </a:p>
          <a:p>
            <a:pPr eaLnBrk="1" hangingPunct="1">
              <a:lnSpc>
                <a:spcPct val="90000"/>
              </a:lnSpc>
              <a:buFontTx/>
              <a:buNone/>
            </a:pPr>
            <a:r>
              <a:rPr lang="en-US" altLang="en-US" sz="2800" b="1" dirty="0">
                <a:latin typeface="Courier New" panose="02070309020205020404" pitchFamily="49" charset="0"/>
              </a:rPr>
              <a:t>		if x &gt;= 12</a:t>
            </a:r>
          </a:p>
          <a:p>
            <a:pPr eaLnBrk="1" hangingPunct="1">
              <a:lnSpc>
                <a:spcPct val="90000"/>
              </a:lnSpc>
              <a:buFontTx/>
              <a:buNone/>
            </a:pPr>
            <a:r>
              <a:rPr lang="en-US" altLang="en-US" sz="2800" b="1" dirty="0">
                <a:latin typeface="Courier New" panose="02070309020205020404" pitchFamily="49" charset="0"/>
              </a:rPr>
              <a:t>		   y = sqrt(x);</a:t>
            </a:r>
          </a:p>
          <a:p>
            <a:pPr eaLnBrk="1" hangingPunct="1">
              <a:lnSpc>
                <a:spcPct val="90000"/>
              </a:lnSpc>
              <a:buFontTx/>
              <a:buNone/>
            </a:pPr>
            <a:r>
              <a:rPr lang="en-US" altLang="en-US" sz="2800" b="1" dirty="0">
                <a:latin typeface="Courier New" panose="02070309020205020404" pitchFamily="49" charset="0"/>
              </a:rPr>
              <a:t>		else</a:t>
            </a:r>
          </a:p>
          <a:p>
            <a:pPr eaLnBrk="1" hangingPunct="1">
              <a:lnSpc>
                <a:spcPct val="90000"/>
              </a:lnSpc>
              <a:buFontTx/>
              <a:buNone/>
            </a:pPr>
            <a:r>
              <a:rPr lang="en-US" altLang="en-US" sz="2800" b="1" dirty="0">
                <a:latin typeface="Courier New" panose="02070309020205020404" pitchFamily="49" charset="0"/>
              </a:rPr>
              <a:t>		   y = x^2;</a:t>
            </a:r>
          </a:p>
          <a:p>
            <a:pPr eaLnBrk="1" hangingPunct="1">
              <a:lnSpc>
                <a:spcPct val="90000"/>
              </a:lnSpc>
              <a:buFontTx/>
              <a:buNone/>
            </a:pPr>
            <a:r>
              <a:rPr lang="en-US" altLang="en-US" sz="2800" b="1" dirty="0">
                <a:latin typeface="Courier New" panose="02070309020205020404" pitchFamily="49" charset="0"/>
              </a:rPr>
              <a:t>		end</a:t>
            </a:r>
          </a:p>
          <a:p>
            <a:pPr eaLnBrk="1" hangingPunct="1">
              <a:lnSpc>
                <a:spcPct val="90000"/>
              </a:lnSpc>
              <a:buFontTx/>
              <a:buNone/>
            </a:pPr>
            <a:endParaRPr lang="en-US" altLang="en-US" sz="2800" b="1" dirty="0">
              <a:latin typeface="Courier New" panose="02070309020205020404" pitchFamily="49" charset="0"/>
            </a:endParaRPr>
          </a:p>
        </p:txBody>
      </p:sp>
    </p:spTree>
    <p:extLst>
      <p:ext uri="{BB962C8B-B14F-4D97-AF65-F5344CB8AC3E}">
        <p14:creationId xmlns:p14="http://schemas.microsoft.com/office/powerpoint/2010/main" val="2882181253"/>
      </p:ext>
    </p:extLst>
  </p:cSld>
  <p:clrMapOvr>
    <a:masterClrMapping/>
  </p:clrMapOvr>
  <p:transition spd="med"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02498DD1-FE89-4339-90EB-7A44F71D0579}"/>
              </a:ext>
            </a:extLst>
          </p:cNvPr>
          <p:cNvSpPr txBox="1">
            <a:spLocks noChangeArrowheads="1"/>
          </p:cNvSpPr>
          <p:nvPr/>
        </p:nvSpPr>
        <p:spPr>
          <a:xfrm>
            <a:off x="611560" y="260648"/>
            <a:ext cx="8151812" cy="4637088"/>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90000"/>
              </a:lnSpc>
            </a:pPr>
            <a:r>
              <a:rPr lang="en-US" altLang="en-US" sz="2400" dirty="0"/>
              <a:t>MATLAB  starts at the beginning of the </a:t>
            </a:r>
            <a:r>
              <a:rPr lang="en-US" altLang="en-US" sz="2400" b="1" dirty="0">
                <a:solidFill>
                  <a:schemeClr val="accent6"/>
                </a:solidFill>
                <a:latin typeface="Courier New" panose="02070309020205020404" pitchFamily="49" charset="0"/>
              </a:rPr>
              <a:t>if</a:t>
            </a:r>
            <a:r>
              <a:rPr lang="en-US" altLang="en-US" sz="2400" b="1" dirty="0">
                <a:latin typeface="Courier New" panose="02070309020205020404" pitchFamily="49" charset="0"/>
              </a:rPr>
              <a:t> </a:t>
            </a:r>
            <a:r>
              <a:rPr lang="en-US" altLang="en-US" sz="2400" dirty="0"/>
              <a:t>sequence.</a:t>
            </a:r>
          </a:p>
          <a:p>
            <a:pPr eaLnBrk="1" hangingPunct="1">
              <a:lnSpc>
                <a:spcPct val="90000"/>
              </a:lnSpc>
            </a:pPr>
            <a:endParaRPr lang="en-US" altLang="en-US" sz="2400" dirty="0"/>
          </a:p>
          <a:p>
            <a:pPr eaLnBrk="1" hangingPunct="1">
              <a:lnSpc>
                <a:spcPct val="90000"/>
              </a:lnSpc>
            </a:pPr>
            <a:r>
              <a:rPr lang="en-US" altLang="en-US" sz="2400" dirty="0"/>
              <a:t>It proceeds from one condition to the next.</a:t>
            </a:r>
          </a:p>
          <a:p>
            <a:pPr eaLnBrk="1" hangingPunct="1">
              <a:lnSpc>
                <a:spcPct val="90000"/>
              </a:lnSpc>
            </a:pPr>
            <a:endParaRPr lang="en-US" altLang="en-US" sz="2400" dirty="0"/>
          </a:p>
          <a:p>
            <a:pPr eaLnBrk="1" hangingPunct="1">
              <a:lnSpc>
                <a:spcPct val="90000"/>
              </a:lnSpc>
            </a:pPr>
            <a:r>
              <a:rPr lang="en-US" altLang="en-US" sz="2400" dirty="0"/>
              <a:t>When it finds a true statement, the appropriate section of the code is executed.</a:t>
            </a:r>
          </a:p>
          <a:p>
            <a:pPr eaLnBrk="1" hangingPunct="1">
              <a:lnSpc>
                <a:spcPct val="90000"/>
              </a:lnSpc>
            </a:pPr>
            <a:endParaRPr lang="en-US" altLang="en-US" sz="2400" dirty="0"/>
          </a:p>
          <a:p>
            <a:pPr eaLnBrk="1" hangingPunct="1">
              <a:lnSpc>
                <a:spcPct val="90000"/>
              </a:lnSpc>
            </a:pPr>
            <a:r>
              <a:rPr lang="en-US" altLang="en-US" sz="2400" dirty="0"/>
              <a:t>Nothing else is executed, so it provides a “one-time use” functionality.</a:t>
            </a:r>
          </a:p>
          <a:p>
            <a:pPr eaLnBrk="1" hangingPunct="1">
              <a:lnSpc>
                <a:spcPct val="90000"/>
              </a:lnSpc>
            </a:pPr>
            <a:endParaRPr lang="en-US" altLang="en-US" sz="2400" dirty="0"/>
          </a:p>
          <a:p>
            <a:pPr eaLnBrk="1" hangingPunct="1">
              <a:lnSpc>
                <a:spcPct val="90000"/>
              </a:lnSpc>
            </a:pPr>
            <a:r>
              <a:rPr lang="en-US" altLang="en-US" sz="2400" dirty="0"/>
              <a:t>The last section of code is closed using the keyword </a:t>
            </a:r>
            <a:r>
              <a:rPr lang="en-US" altLang="en-US" sz="2400" b="1" dirty="0">
                <a:solidFill>
                  <a:schemeClr val="accent6"/>
                </a:solidFill>
                <a:latin typeface="Courier New" panose="02070309020205020404" pitchFamily="49" charset="0"/>
              </a:rPr>
              <a:t>end</a:t>
            </a:r>
            <a:r>
              <a:rPr lang="en-US" altLang="en-US" sz="2400" b="1" dirty="0">
                <a:latin typeface="Courier New" panose="02070309020205020404" pitchFamily="49" charset="0"/>
              </a:rPr>
              <a:t>.</a:t>
            </a:r>
            <a:endParaRPr lang="en-US" altLang="en-US" sz="2400" dirty="0"/>
          </a:p>
          <a:p>
            <a:pPr eaLnBrk="1" hangingPunct="1">
              <a:lnSpc>
                <a:spcPct val="90000"/>
              </a:lnSpc>
            </a:pPr>
            <a:r>
              <a:rPr lang="en-US" altLang="en-US" sz="2400" dirty="0"/>
              <a:t>If two mutually exclusive actions can occur as a result of a decision, use the </a:t>
            </a:r>
            <a:r>
              <a:rPr lang="en-US" altLang="en-US" sz="2400" b="1" dirty="0">
                <a:solidFill>
                  <a:schemeClr val="accent6"/>
                </a:solidFill>
                <a:latin typeface="Courier New" panose="02070309020205020404" pitchFamily="49" charset="0"/>
                <a:cs typeface="Courier New" panose="02070309020205020404" pitchFamily="49" charset="0"/>
              </a:rPr>
              <a:t>else</a:t>
            </a:r>
            <a:r>
              <a:rPr lang="en-US" altLang="en-US" sz="2400" dirty="0"/>
              <a:t> statement.</a:t>
            </a:r>
          </a:p>
          <a:p>
            <a:pPr eaLnBrk="1" hangingPunct="1">
              <a:lnSpc>
                <a:spcPct val="90000"/>
              </a:lnSpc>
              <a:buFontTx/>
              <a:buNone/>
            </a:pPr>
            <a:endParaRPr lang="en-US" altLang="en-US" sz="2400" dirty="0"/>
          </a:p>
        </p:txBody>
      </p:sp>
    </p:spTree>
    <p:extLst>
      <p:ext uri="{BB962C8B-B14F-4D97-AF65-F5344CB8AC3E}">
        <p14:creationId xmlns:p14="http://schemas.microsoft.com/office/powerpoint/2010/main" val="1911570949"/>
      </p:ext>
    </p:extLst>
  </p:cSld>
  <p:clrMapOvr>
    <a:masterClrMapping/>
  </p:clrMapOvr>
  <p:transition spd="med"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0" y="0"/>
            <a:ext cx="9144000" cy="981075"/>
          </a:xfrm>
        </p:spPr>
        <p:txBody>
          <a:bodyPr/>
          <a:lstStyle/>
          <a:p>
            <a:pPr eaLnBrk="1" hangingPunct="1"/>
            <a:r>
              <a:rPr lang="en-US" altLang="zh-CN" dirty="0">
                <a:ea typeface="宋体" panose="02010600030101010101" pitchFamily="2" charset="-122"/>
              </a:rPr>
              <a:t>Program </a:t>
            </a:r>
            <a:r>
              <a:rPr lang="en-US" altLang="zh-CN" dirty="0">
                <a:solidFill>
                  <a:schemeClr val="accent6"/>
                </a:solidFill>
                <a:ea typeface="宋体" panose="02010600030101010101" pitchFamily="2" charset="-122"/>
              </a:rPr>
              <a:t>Control</a:t>
            </a:r>
            <a:r>
              <a:rPr lang="en-US" altLang="zh-CN" dirty="0">
                <a:ea typeface="宋体" panose="02010600030101010101" pitchFamily="2" charset="-122"/>
              </a:rPr>
              <a:t> Statements</a:t>
            </a:r>
          </a:p>
        </p:txBody>
      </p:sp>
      <p:sp>
        <p:nvSpPr>
          <p:cNvPr id="24579" name="Text Box 4"/>
          <p:cNvSpPr txBox="1">
            <a:spLocks noChangeArrowheads="1"/>
          </p:cNvSpPr>
          <p:nvPr/>
        </p:nvSpPr>
        <p:spPr bwMode="auto">
          <a:xfrm>
            <a:off x="542925" y="1196975"/>
            <a:ext cx="8058150" cy="415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if</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evaluates a logical expression—if logical expression is true, MATLAB executes all the statements between</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if</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and</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end</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lines.</a:t>
            </a:r>
          </a:p>
          <a:p>
            <a:pPr eaLnBrk="1" hangingPunct="1">
              <a:spcBef>
                <a:spcPct val="0"/>
              </a:spcBef>
              <a:buFontTx/>
              <a:buNone/>
            </a:pPr>
            <a:endParaRPr lang="en-US" altLang="zh-CN" sz="2400" dirty="0">
              <a:solidFill>
                <a:schemeClr val="folHlink"/>
              </a:solidFill>
              <a:ea typeface="宋体" panose="02010600030101010101" pitchFamily="2" charset="-122"/>
              <a:cs typeface="Courier New" panose="02070309020205020404" pitchFamily="49" charset="0"/>
            </a:endParaRPr>
          </a:p>
          <a:p>
            <a:pPr eaLnBrk="1" hangingPunct="1">
              <a:spcBef>
                <a:spcPct val="0"/>
              </a:spcBef>
              <a:buFontTx/>
              <a:buNone/>
            </a:pP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else</a:t>
            </a:r>
            <a:r>
              <a:rPr lang="en-US" altLang="zh-CN" sz="2400" dirty="0">
                <a:solidFill>
                  <a:schemeClr val="folHlink"/>
                </a:solidFill>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has no logical condition, it executes when the preceding </a:t>
            </a: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if</a:t>
            </a:r>
            <a:r>
              <a:rPr lang="en-US" altLang="zh-CN" sz="2400" dirty="0">
                <a:solidFill>
                  <a:schemeClr val="folHlink"/>
                </a:solidFill>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(possibly</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elseif</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condition) evaluates to false.</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p>
          <a:p>
            <a:pPr eaLnBrk="1" hangingPunct="1">
              <a:spcBef>
                <a:spcPct val="0"/>
              </a:spcBef>
              <a:buSzPct val="60000"/>
              <a:buFont typeface="Wingdings" panose="05000000000000000000" pitchFamily="2" charset="2"/>
              <a:buNone/>
            </a:pPr>
            <a:endParaRPr lang="en-US" altLang="zh-CN" sz="2400" dirty="0">
              <a:solidFill>
                <a:schemeClr val="folHlink"/>
              </a:solidFill>
              <a:latin typeface="Times New Roman" panose="02020603050405020304" pitchFamily="18" charset="0"/>
              <a:ea typeface="宋体" panose="02010600030101010101" pitchFamily="2" charset="-122"/>
              <a:cs typeface="Courier New" panose="02070309020205020404" pitchFamily="49" charset="0"/>
            </a:endParaRPr>
          </a:p>
          <a:p>
            <a:pPr eaLnBrk="1" hangingPunct="1">
              <a:spcBef>
                <a:spcPct val="0"/>
              </a:spcBef>
              <a:buSzPct val="60000"/>
              <a:buFont typeface="Wingdings" panose="05000000000000000000" pitchFamily="2" charset="2"/>
              <a:buNone/>
            </a:pP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elseif</a:t>
            </a:r>
            <a:r>
              <a:rPr lang="en-US" altLang="zh-CN" sz="2400" dirty="0">
                <a:solidFill>
                  <a:schemeClr val="folHlink"/>
                </a:solidFill>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has a logical condition, it evaluates if the preceding</a:t>
            </a: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 if</a:t>
            </a:r>
            <a:r>
              <a:rPr lang="en-US" altLang="zh-CN" sz="2400" dirty="0">
                <a:solidFill>
                  <a:schemeClr val="folHlink"/>
                </a:solidFill>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(possibly</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b="1" dirty="0">
                <a:solidFill>
                  <a:schemeClr val="accent2"/>
                </a:solidFill>
                <a:latin typeface="Courier New" panose="02070309020205020404" pitchFamily="49" charset="0"/>
                <a:ea typeface="宋体" panose="02010600030101010101" pitchFamily="2" charset="-122"/>
                <a:cs typeface="Courier New" panose="02070309020205020404" pitchFamily="49" charset="0"/>
              </a:rPr>
              <a:t>elseif</a:t>
            </a:r>
            <a:r>
              <a:rPr lang="en-US" altLang="zh-CN" sz="2400" dirty="0">
                <a:latin typeface="Times New Roman" panose="02020603050405020304" pitchFamily="18" charset="0"/>
                <a:ea typeface="宋体" panose="02010600030101010101" pitchFamily="2" charset="-122"/>
                <a:cs typeface="Courier New" panose="02070309020205020404" pitchFamily="49" charset="0"/>
              </a:rPr>
              <a:t> </a:t>
            </a:r>
            <a:r>
              <a:rPr lang="en-US" altLang="zh-CN" sz="2400" dirty="0">
                <a:ea typeface="宋体" panose="02010600030101010101" pitchFamily="2" charset="-122"/>
                <a:cs typeface="Courier New" panose="02070309020205020404" pitchFamily="49" charset="0"/>
              </a:rPr>
              <a:t>condition) is false. It executes when its logical condition evaluates to true.</a:t>
            </a:r>
            <a:endParaRPr lang="zh-CN" altLang="en-US" sz="2400" i="1" dirty="0">
              <a:ea typeface="宋体" panose="02010600030101010101" pitchFamily="2" charset="-122"/>
              <a:cs typeface="Courier New" panose="02070309020205020404" pitchFamily="49" charset="0"/>
            </a:endParaRPr>
          </a:p>
        </p:txBody>
      </p:sp>
      <p:sp>
        <p:nvSpPr>
          <p:cNvPr id="24580" name="Footer Placeholder 1"/>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r>
              <a:rPr lang="en-GB" altLang="en-US" sz="1800"/>
              <a:t>Introduction to MATLAB</a:t>
            </a:r>
          </a:p>
        </p:txBody>
      </p:sp>
      <p:sp>
        <p:nvSpPr>
          <p:cNvPr id="24581"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fld id="{7735B4AE-10A8-4FFB-8064-D66AD1107E58}" type="slidenum">
              <a:rPr lang="en-GB" altLang="en-US" sz="1200"/>
              <a:pPr eaLnBrk="1" hangingPunct="1"/>
              <a:t>35</a:t>
            </a:fld>
            <a:endParaRPr lang="en-GB" altLang="en-US" sz="1200"/>
          </a:p>
        </p:txBody>
      </p:sp>
    </p:spTree>
  </p:cSld>
  <p:clrMapOvr>
    <a:masterClrMapping/>
  </p:clrMapOvr>
  <p:transition spd="med" advClick="0"/>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B55D56AB-B91E-425B-BB08-6A40FB660FCF}"/>
              </a:ext>
            </a:extLst>
          </p:cNvPr>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Syntax of the IF Statement</a:t>
            </a:r>
          </a:p>
        </p:txBody>
      </p:sp>
      <p:pic>
        <p:nvPicPr>
          <p:cNvPr id="8" name="Picture 6" descr="pal48185_0401_2">
            <a:extLst>
              <a:ext uri="{FF2B5EF4-FFF2-40B4-BE49-F238E27FC236}">
                <a16:creationId xmlns:a16="http://schemas.microsoft.com/office/drawing/2014/main" id="{CD7764E4-CD93-4448-ABF2-7E64A3BC6A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908050"/>
            <a:ext cx="2659062" cy="4465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
            <a:extLst>
              <a:ext uri="{FF2B5EF4-FFF2-40B4-BE49-F238E27FC236}">
                <a16:creationId xmlns:a16="http://schemas.microsoft.com/office/drawing/2014/main" id="{FE7ADF52-0AB8-40EF-AC58-B43C322FFD4E}"/>
              </a:ext>
            </a:extLst>
          </p:cNvPr>
          <p:cNvSpPr txBox="1">
            <a:spLocks noChangeArrowheads="1"/>
          </p:cNvSpPr>
          <p:nvPr/>
        </p:nvSpPr>
        <p:spPr>
          <a:xfrm>
            <a:off x="611560" y="2117092"/>
            <a:ext cx="3745111" cy="2623815"/>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FontTx/>
              <a:buNone/>
            </a:pPr>
            <a:r>
              <a:rPr lang="en-US" altLang="en-US" sz="2400" dirty="0">
                <a:solidFill>
                  <a:schemeClr val="folHlink"/>
                </a:solidFill>
              </a:rPr>
              <a:t>	</a:t>
            </a:r>
            <a:endParaRPr lang="en-US" altLang="en-US" sz="2000" dirty="0">
              <a:solidFill>
                <a:schemeClr val="folHlink"/>
              </a:solidFill>
            </a:endParaRPr>
          </a:p>
          <a:p>
            <a:pPr eaLnBrk="1" hangingPunct="1">
              <a:buFontTx/>
              <a:buNone/>
            </a:pPr>
            <a:r>
              <a:rPr lang="en-US" altLang="en-US" sz="2000" dirty="0">
                <a:solidFill>
                  <a:schemeClr val="folHlink"/>
                </a:solidFill>
              </a:rPr>
              <a:t>   </a:t>
            </a:r>
            <a:r>
              <a:rPr lang="en-US" altLang="en-US" sz="2000" b="1" dirty="0">
                <a:solidFill>
                  <a:schemeClr val="tx1"/>
                </a:solidFill>
                <a:latin typeface="Courier New" panose="02070309020205020404" pitchFamily="49" charset="0"/>
              </a:rPr>
              <a:t>if </a:t>
            </a:r>
            <a:r>
              <a:rPr lang="en-US" altLang="en-US" sz="2000" b="1" i="1" dirty="0">
                <a:solidFill>
                  <a:schemeClr val="tx1"/>
                </a:solidFill>
                <a:latin typeface="Courier New" panose="02070309020205020404" pitchFamily="49" charset="0"/>
              </a:rPr>
              <a:t>logical expression</a:t>
            </a:r>
          </a:p>
          <a:p>
            <a:pPr lvl="1" eaLnBrk="1" hangingPunct="1">
              <a:buFontTx/>
              <a:buNone/>
            </a:pPr>
            <a:r>
              <a:rPr lang="en-US" altLang="en-US" sz="2000" b="1" i="1" dirty="0">
                <a:solidFill>
                  <a:schemeClr val="tx1"/>
                </a:solidFill>
                <a:latin typeface="Courier New" panose="02070309020205020404" pitchFamily="49" charset="0"/>
              </a:rPr>
              <a:t>	statement(s)</a:t>
            </a:r>
          </a:p>
          <a:p>
            <a:pPr eaLnBrk="1" hangingPunct="1">
              <a:buFontTx/>
              <a:buNone/>
            </a:pPr>
            <a:r>
              <a:rPr lang="en-US" altLang="en-US" sz="2000" b="1" dirty="0">
                <a:solidFill>
                  <a:schemeClr val="tx1"/>
                </a:solidFill>
                <a:latin typeface="Courier New" panose="02070309020205020404" pitchFamily="49" charset="0"/>
              </a:rPr>
              <a:t>	end</a:t>
            </a:r>
          </a:p>
        </p:txBody>
      </p:sp>
    </p:spTree>
    <p:extLst>
      <p:ext uri="{BB962C8B-B14F-4D97-AF65-F5344CB8AC3E}">
        <p14:creationId xmlns:p14="http://schemas.microsoft.com/office/powerpoint/2010/main" val="3782077670"/>
      </p:ext>
    </p:extLst>
  </p:cSld>
  <p:clrMapOvr>
    <a:masterClrMapping/>
  </p:clrMapOvr>
  <p:transition spd="med"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
            <a:extLst>
              <a:ext uri="{FF2B5EF4-FFF2-40B4-BE49-F238E27FC236}">
                <a16:creationId xmlns:a16="http://schemas.microsoft.com/office/drawing/2014/main" id="{FEC5D513-AF4B-4AD4-B4B5-4756CCAC2CD8}"/>
              </a:ext>
            </a:extLst>
          </p:cNvPr>
          <p:cNvSpPr txBox="1">
            <a:spLocks noChangeArrowheads="1"/>
          </p:cNvSpPr>
          <p:nvPr/>
        </p:nvSpPr>
        <p:spPr bwMode="auto">
          <a:xfrm>
            <a:off x="846138" y="14288"/>
            <a:ext cx="7451725"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Syntax of IF-ELSE Statement</a:t>
            </a:r>
          </a:p>
        </p:txBody>
      </p:sp>
      <p:pic>
        <p:nvPicPr>
          <p:cNvPr id="5" name="Picture 2" descr="pal48185_0404_2">
            <a:extLst>
              <a:ext uri="{FF2B5EF4-FFF2-40B4-BE49-F238E27FC236}">
                <a16:creationId xmlns:a16="http://schemas.microsoft.com/office/drawing/2014/main" id="{15BF47C8-15BA-4D36-A633-3A368C513C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1268760"/>
            <a:ext cx="4211221" cy="4247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365E5B18-785A-487D-ADA1-92562F4690B4}"/>
              </a:ext>
            </a:extLst>
          </p:cNvPr>
          <p:cNvSpPr txBox="1"/>
          <p:nvPr/>
        </p:nvSpPr>
        <p:spPr>
          <a:xfrm>
            <a:off x="467544" y="2276872"/>
            <a:ext cx="4968552" cy="1621791"/>
          </a:xfrm>
          <a:prstGeom prst="rect">
            <a:avLst/>
          </a:prstGeom>
          <a:noFill/>
        </p:spPr>
        <p:txBody>
          <a:bodyPr wrap="square">
            <a:spAutoFit/>
          </a:bodyPr>
          <a:lstStyle/>
          <a:p>
            <a:pPr eaLnBrk="1" hangingPunct="1">
              <a:lnSpc>
                <a:spcPct val="90000"/>
              </a:lnSpc>
              <a:buFontTx/>
              <a:buNone/>
            </a:pPr>
            <a:endParaRPr lang="en-US" altLang="en-US" sz="1800" dirty="0">
              <a:solidFill>
                <a:schemeClr val="tx1"/>
              </a:solidFill>
            </a:endParaRPr>
          </a:p>
          <a:p>
            <a:pPr eaLnBrk="1" hangingPunct="1">
              <a:lnSpc>
                <a:spcPct val="90000"/>
              </a:lnSpc>
              <a:buFontTx/>
              <a:buNone/>
            </a:pPr>
            <a:r>
              <a:rPr lang="en-US" altLang="en-US" sz="1800" b="1" dirty="0">
                <a:solidFill>
                  <a:schemeClr val="tx1"/>
                </a:solidFill>
                <a:latin typeface="Courier New" panose="02070309020205020404" pitchFamily="49" charset="0"/>
              </a:rPr>
              <a:t>  if </a:t>
            </a:r>
            <a:r>
              <a:rPr lang="en-US" altLang="en-US" sz="1800" b="1" i="1" dirty="0">
                <a:solidFill>
                  <a:schemeClr val="tx1"/>
                </a:solidFill>
                <a:latin typeface="Courier New" panose="02070309020205020404" pitchFamily="49" charset="0"/>
              </a:rPr>
              <a:t>logical expression</a:t>
            </a:r>
          </a:p>
          <a:p>
            <a:pPr eaLnBrk="1" hangingPunct="1">
              <a:lnSpc>
                <a:spcPct val="90000"/>
              </a:lnSpc>
              <a:buFontTx/>
              <a:buNone/>
            </a:pPr>
            <a:r>
              <a:rPr lang="en-US" altLang="en-US" sz="1800" b="1" i="1" dirty="0">
                <a:solidFill>
                  <a:schemeClr val="tx1"/>
                </a:solidFill>
                <a:latin typeface="Courier New" panose="02070309020205020404" pitchFamily="49" charset="0"/>
              </a:rPr>
              <a:t>	  statement </a:t>
            </a:r>
            <a:r>
              <a:rPr lang="en-US" altLang="en-US" sz="2000" b="1" i="1" dirty="0">
                <a:solidFill>
                  <a:schemeClr val="tx1"/>
                </a:solidFill>
                <a:latin typeface="Courier New" panose="02070309020205020404" pitchFamily="49" charset="0"/>
              </a:rPr>
              <a:t>group</a:t>
            </a:r>
            <a:r>
              <a:rPr lang="en-US" altLang="en-US" sz="1800" b="1" i="1" dirty="0">
                <a:solidFill>
                  <a:schemeClr val="tx1"/>
                </a:solidFill>
                <a:latin typeface="Courier New" panose="02070309020205020404" pitchFamily="49" charset="0"/>
              </a:rPr>
              <a:t> 1</a:t>
            </a:r>
          </a:p>
          <a:p>
            <a:pPr eaLnBrk="1" hangingPunct="1">
              <a:lnSpc>
                <a:spcPct val="90000"/>
              </a:lnSpc>
              <a:buFontTx/>
              <a:buNone/>
            </a:pPr>
            <a:r>
              <a:rPr lang="en-US" altLang="en-US" sz="1800" b="1" dirty="0">
                <a:solidFill>
                  <a:schemeClr val="tx1"/>
                </a:solidFill>
                <a:latin typeface="Courier New" panose="02070309020205020404" pitchFamily="49" charset="0"/>
              </a:rPr>
              <a:t>  else</a:t>
            </a:r>
          </a:p>
          <a:p>
            <a:pPr eaLnBrk="1" hangingPunct="1">
              <a:lnSpc>
                <a:spcPct val="90000"/>
              </a:lnSpc>
              <a:buFontTx/>
              <a:buNone/>
            </a:pPr>
            <a:r>
              <a:rPr lang="en-US" altLang="en-US" sz="1800" b="1" dirty="0">
                <a:solidFill>
                  <a:schemeClr val="tx1"/>
                </a:solidFill>
                <a:latin typeface="Courier New" panose="02070309020205020404" pitchFamily="49" charset="0"/>
              </a:rPr>
              <a:t>	  </a:t>
            </a:r>
            <a:r>
              <a:rPr lang="en-US" altLang="en-US" sz="1800" b="1" i="1" dirty="0">
                <a:solidFill>
                  <a:schemeClr val="tx1"/>
                </a:solidFill>
                <a:latin typeface="Courier New" panose="02070309020205020404" pitchFamily="49" charset="0"/>
              </a:rPr>
              <a:t>statement group 2</a:t>
            </a:r>
          </a:p>
          <a:p>
            <a:pPr eaLnBrk="1" hangingPunct="1">
              <a:lnSpc>
                <a:spcPct val="90000"/>
              </a:lnSpc>
              <a:buFontTx/>
              <a:buNone/>
            </a:pPr>
            <a:r>
              <a:rPr lang="en-US" altLang="en-US" sz="1800" b="1" dirty="0">
                <a:solidFill>
                  <a:schemeClr val="tx1"/>
                </a:solidFill>
                <a:latin typeface="Courier New" panose="02070309020205020404" pitchFamily="49" charset="0"/>
              </a:rPr>
              <a:t>  end</a:t>
            </a:r>
            <a:endParaRPr lang="en-US" altLang="en-US" sz="1800" dirty="0">
              <a:solidFill>
                <a:schemeClr val="tx1"/>
              </a:solidFill>
            </a:endParaRPr>
          </a:p>
        </p:txBody>
      </p:sp>
    </p:spTree>
    <p:extLst>
      <p:ext uri="{BB962C8B-B14F-4D97-AF65-F5344CB8AC3E}">
        <p14:creationId xmlns:p14="http://schemas.microsoft.com/office/powerpoint/2010/main" val="1741361652"/>
      </p:ext>
    </p:extLst>
  </p:cSld>
  <p:clrMapOvr>
    <a:masterClrMapping/>
  </p:clrMapOvr>
  <p:transition spd="med"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DE4A700-379E-4229-8FB6-3C5B5AED6598}"/>
              </a:ext>
            </a:extLst>
          </p:cNvPr>
          <p:cNvSpPr txBox="1"/>
          <p:nvPr/>
        </p:nvSpPr>
        <p:spPr>
          <a:xfrm>
            <a:off x="2195736" y="1916832"/>
            <a:ext cx="5238328" cy="2428357"/>
          </a:xfrm>
          <a:prstGeom prst="rect">
            <a:avLst/>
          </a:prstGeom>
          <a:noFill/>
        </p:spPr>
        <p:txBody>
          <a:bodyPr wrap="square">
            <a:spAutoFit/>
          </a:bodyPr>
          <a:lstStyle/>
          <a:p>
            <a:pPr eaLnBrk="1" hangingPunct="1">
              <a:lnSpc>
                <a:spcPct val="90000"/>
              </a:lnSpc>
              <a:buFontTx/>
              <a:buNone/>
            </a:pPr>
            <a:r>
              <a:rPr lang="en-US" altLang="en-US" b="1" dirty="0">
                <a:solidFill>
                  <a:schemeClr val="accent2"/>
                </a:solidFill>
                <a:latin typeface="Courier New" panose="02070309020205020404" pitchFamily="49" charset="0"/>
              </a:rPr>
              <a:t>if </a:t>
            </a:r>
            <a:r>
              <a:rPr lang="en-US" altLang="en-US" b="1" i="1" dirty="0">
                <a:solidFill>
                  <a:schemeClr val="accent2"/>
                </a:solidFill>
                <a:latin typeface="Courier New" panose="02070309020205020404" pitchFamily="49" charset="0"/>
              </a:rPr>
              <a:t>logical expression 1</a:t>
            </a:r>
          </a:p>
          <a:p>
            <a:pPr eaLnBrk="1" hangingPunct="1">
              <a:lnSpc>
                <a:spcPct val="90000"/>
              </a:lnSpc>
              <a:buFontTx/>
              <a:buNone/>
            </a:pPr>
            <a:r>
              <a:rPr lang="en-US" altLang="en-US" b="1" i="1" dirty="0">
                <a:solidFill>
                  <a:schemeClr val="accent2"/>
                </a:solidFill>
                <a:latin typeface="Courier New" panose="02070309020205020404" pitchFamily="49" charset="0"/>
              </a:rPr>
              <a:t>  statement group1</a:t>
            </a:r>
          </a:p>
          <a:p>
            <a:pPr eaLnBrk="1" hangingPunct="1">
              <a:lnSpc>
                <a:spcPct val="90000"/>
              </a:lnSpc>
              <a:buFontTx/>
              <a:buNone/>
            </a:pPr>
            <a:r>
              <a:rPr lang="en-US" altLang="en-US" b="1" dirty="0">
                <a:solidFill>
                  <a:schemeClr val="accent2"/>
                </a:solidFill>
                <a:latin typeface="Courier New" panose="02070309020205020404" pitchFamily="49" charset="0"/>
              </a:rPr>
              <a:t>elseif </a:t>
            </a:r>
            <a:r>
              <a:rPr lang="en-US" altLang="en-US" b="1" i="1" dirty="0">
                <a:solidFill>
                  <a:schemeClr val="accent2"/>
                </a:solidFill>
                <a:latin typeface="Courier New" panose="02070309020205020404" pitchFamily="49" charset="0"/>
              </a:rPr>
              <a:t>logical expression 2</a:t>
            </a:r>
          </a:p>
          <a:p>
            <a:pPr eaLnBrk="1" hangingPunct="1">
              <a:lnSpc>
                <a:spcPct val="90000"/>
              </a:lnSpc>
              <a:buFontTx/>
              <a:buNone/>
            </a:pPr>
            <a:r>
              <a:rPr lang="en-US" altLang="en-US" b="1" i="1" dirty="0">
                <a:solidFill>
                  <a:schemeClr val="accent2"/>
                </a:solidFill>
                <a:latin typeface="Courier New" panose="02070309020205020404" pitchFamily="49" charset="0"/>
              </a:rPr>
              <a:t>  statement group 2</a:t>
            </a:r>
          </a:p>
          <a:p>
            <a:pPr eaLnBrk="1" hangingPunct="1">
              <a:lnSpc>
                <a:spcPct val="90000"/>
              </a:lnSpc>
              <a:buFontTx/>
              <a:buNone/>
            </a:pPr>
            <a:r>
              <a:rPr lang="en-US" altLang="en-US" b="1" dirty="0">
                <a:solidFill>
                  <a:schemeClr val="accent2"/>
                </a:solidFill>
                <a:latin typeface="Courier New" panose="02070309020205020404" pitchFamily="49" charset="0"/>
              </a:rPr>
              <a:t>else</a:t>
            </a:r>
          </a:p>
          <a:p>
            <a:pPr eaLnBrk="1" hangingPunct="1">
              <a:lnSpc>
                <a:spcPct val="90000"/>
              </a:lnSpc>
              <a:buFontTx/>
              <a:buNone/>
            </a:pPr>
            <a:r>
              <a:rPr lang="en-US" altLang="en-US" b="1" i="1" dirty="0">
                <a:solidFill>
                  <a:schemeClr val="accent2"/>
                </a:solidFill>
                <a:latin typeface="Courier New" panose="02070309020205020404" pitchFamily="49" charset="0"/>
              </a:rPr>
              <a:t>  statement group 3</a:t>
            </a:r>
          </a:p>
          <a:p>
            <a:pPr eaLnBrk="1" hangingPunct="1">
              <a:lnSpc>
                <a:spcPct val="90000"/>
              </a:lnSpc>
              <a:buFontTx/>
              <a:buNone/>
            </a:pPr>
            <a:r>
              <a:rPr lang="en-US" altLang="en-US" b="1" dirty="0">
                <a:solidFill>
                  <a:schemeClr val="accent2"/>
                </a:solidFill>
                <a:latin typeface="Courier New" panose="02070309020205020404" pitchFamily="49" charset="0"/>
              </a:rPr>
              <a:t>end</a:t>
            </a:r>
          </a:p>
        </p:txBody>
      </p:sp>
      <p:sp>
        <p:nvSpPr>
          <p:cNvPr id="3" name="Text Box 1">
            <a:extLst>
              <a:ext uri="{FF2B5EF4-FFF2-40B4-BE49-F238E27FC236}">
                <a16:creationId xmlns:a16="http://schemas.microsoft.com/office/drawing/2014/main" id="{EE412B75-AE96-4CB4-AD66-666A3E1893C6}"/>
              </a:ext>
            </a:extLst>
          </p:cNvPr>
          <p:cNvSpPr txBox="1">
            <a:spLocks noChangeArrowheads="1"/>
          </p:cNvSpPr>
          <p:nvPr/>
        </p:nvSpPr>
        <p:spPr bwMode="auto">
          <a:xfrm>
            <a:off x="251520" y="14288"/>
            <a:ext cx="864096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Syntax of IF-ELSEIF-ELSE Statement</a:t>
            </a:r>
          </a:p>
        </p:txBody>
      </p:sp>
    </p:spTree>
    <p:extLst>
      <p:ext uri="{BB962C8B-B14F-4D97-AF65-F5344CB8AC3E}">
        <p14:creationId xmlns:p14="http://schemas.microsoft.com/office/powerpoint/2010/main" val="85038515"/>
      </p:ext>
    </p:extLst>
  </p:cSld>
  <p:clrMapOvr>
    <a:masterClrMapping/>
  </p:clrMapOvr>
  <p:transition spd="med"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4888" y="1044575"/>
            <a:ext cx="4594225" cy="4768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867" name="Rectangle 9"/>
          <p:cNvSpPr>
            <a:spLocks noGrp="1" noChangeArrowheads="1"/>
          </p:cNvSpPr>
          <p:nvPr>
            <p:ph type="title"/>
          </p:nvPr>
        </p:nvSpPr>
        <p:spPr>
          <a:xfrm>
            <a:off x="0" y="0"/>
            <a:ext cx="9144000" cy="765175"/>
          </a:xfrm>
        </p:spPr>
        <p:txBody>
          <a:bodyPr/>
          <a:lstStyle/>
          <a:p>
            <a:pPr eaLnBrk="1" hangingPunct="1"/>
            <a:r>
              <a:rPr lang="en-US" altLang="en-US"/>
              <a:t>The </a:t>
            </a:r>
            <a:r>
              <a:rPr lang="en-US" altLang="en-US">
                <a:latin typeface="Courier New" panose="02070309020205020404" pitchFamily="49" charset="0"/>
                <a:cs typeface="Courier New" panose="02070309020205020404" pitchFamily="49" charset="0"/>
              </a:rPr>
              <a:t>elseif</a:t>
            </a:r>
            <a:r>
              <a:rPr lang="en-US" altLang="en-US"/>
              <a:t> Statement</a:t>
            </a:r>
            <a:endParaRPr lang="en-GB" altLang="en-US"/>
          </a:p>
        </p:txBody>
      </p:sp>
      <p:sp>
        <p:nvSpPr>
          <p:cNvPr id="36868" name="Footer Placeholder 1"/>
          <p:cNvSpPr>
            <a:spLocks noGrp="1"/>
          </p:cNvSpPr>
          <p:nvPr>
            <p:ph type="ftr" sz="quarter" idx="11"/>
          </p:nvPr>
        </p:nvSpPr>
        <p:spPr bwMode="auto">
          <a:xfrm>
            <a:off x="2987824" y="6245225"/>
            <a:ext cx="4832176"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l" rtl="0" fontAlgn="base">
              <a:spcBef>
                <a:spcPct val="20000"/>
              </a:spcBef>
              <a:spcAft>
                <a:spcPct val="0"/>
              </a:spcAft>
              <a:buChar char="•"/>
              <a:defRPr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GB" dirty="0"/>
              <a:t>Introduction to MATLAB</a:t>
            </a:r>
            <a:endParaRPr lang="en-GB" altLang="en-US" sz="1800" dirty="0"/>
          </a:p>
        </p:txBody>
      </p:sp>
      <p:sp>
        <p:nvSpPr>
          <p:cNvPr id="36869" name="Slide Number Placeholder 2"/>
          <p:cNvSpPr>
            <a:spLocks noGrp="1"/>
          </p:cNvSpPr>
          <p:nvPr>
            <p:ph type="sldNum" sz="quarter" idx="12"/>
          </p:nvPr>
        </p:nvSpPr>
        <p:spPr bwMode="auto">
          <a:xfrm>
            <a:off x="65532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GB"/>
            </a:defPPr>
            <a:lvl1pPr algn="r" rtl="0" fontAlgn="base">
              <a:spcBef>
                <a:spcPct val="20000"/>
              </a:spcBef>
              <a:spcAft>
                <a:spcPct val="0"/>
              </a:spcAft>
              <a:buChar char="•"/>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638CF37C-6DE0-4861-BAA2-7C8B91414134}" type="slidenum">
              <a:rPr lang="en-GB" altLang="en-US" smtClean="0"/>
              <a:pPr eaLnBrk="1" hangingPunct="1"/>
              <a:t>39</a:t>
            </a:fld>
            <a:endParaRPr lang="en-GB" altLang="en-US" sz="1200"/>
          </a:p>
        </p:txBody>
      </p:sp>
      <p:sp>
        <p:nvSpPr>
          <p:cNvPr id="6" name="Text Box 1">
            <a:extLst>
              <a:ext uri="{FF2B5EF4-FFF2-40B4-BE49-F238E27FC236}">
                <a16:creationId xmlns:a16="http://schemas.microsoft.com/office/drawing/2014/main" id="{CCC2E970-9116-4B25-9DEC-9368F161ACAB}"/>
              </a:ext>
            </a:extLst>
          </p:cNvPr>
          <p:cNvSpPr txBox="1">
            <a:spLocks noChangeArrowheads="1"/>
          </p:cNvSpPr>
          <p:nvPr/>
        </p:nvSpPr>
        <p:spPr bwMode="auto">
          <a:xfrm>
            <a:off x="251520" y="14288"/>
            <a:ext cx="864096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Syntax of IF-ELSEIF-ELSE Statement</a:t>
            </a:r>
          </a:p>
        </p:txBody>
      </p:sp>
    </p:spTree>
  </p:cSld>
  <p:clrMapOvr>
    <a:masterClrMapping/>
  </p:clrMapOvr>
  <p:transition spd="med"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ext Box 1"/>
          <p:cNvSpPr txBox="1">
            <a:spLocks noChangeArrowheads="1"/>
          </p:cNvSpPr>
          <p:nvPr/>
        </p:nvSpPr>
        <p:spPr bwMode="auto">
          <a:xfrm>
            <a:off x="857250" y="28575"/>
            <a:ext cx="7451725" cy="1096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Why Use </a:t>
            </a:r>
            <a:r>
              <a:rPr lang="en-GB" altLang="en-US" sz="3600" b="1" dirty="0" err="1">
                <a:solidFill>
                  <a:schemeClr val="accent6">
                    <a:lumMod val="50000"/>
                  </a:schemeClr>
                </a:solidFill>
                <a:effectLst>
                  <a:outerShdw blurRad="38100" dist="38100" dir="2700000" algn="tl">
                    <a:srgbClr val="C0C0C0"/>
                  </a:outerShdw>
                </a:effectLst>
              </a:rPr>
              <a:t>Matlab</a:t>
            </a:r>
            <a:r>
              <a:rPr lang="en-GB" altLang="en-US" sz="3600" b="1" dirty="0">
                <a:solidFill>
                  <a:schemeClr val="accent6">
                    <a:lumMod val="50000"/>
                  </a:schemeClr>
                </a:solidFill>
                <a:effectLst>
                  <a:outerShdw blurRad="38100" dist="38100" dir="2700000" algn="tl">
                    <a:srgbClr val="C0C0C0"/>
                  </a:outerShdw>
                </a:effectLst>
              </a:rPr>
              <a:t> on this Course?</a:t>
            </a:r>
          </a:p>
        </p:txBody>
      </p:sp>
      <p:sp>
        <p:nvSpPr>
          <p:cNvPr id="9219" name="Text Box 2"/>
          <p:cNvSpPr txBox="1">
            <a:spLocks noChangeArrowheads="1"/>
          </p:cNvSpPr>
          <p:nvPr/>
        </p:nvSpPr>
        <p:spPr bwMode="auto">
          <a:xfrm>
            <a:off x="468313" y="1484313"/>
            <a:ext cx="82296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lnSpc>
                <a:spcPct val="90000"/>
              </a:lnSpc>
              <a:spcBef>
                <a:spcPts val="800"/>
              </a:spcBef>
              <a:buClr>
                <a:srgbClr val="000000"/>
              </a:buClr>
              <a:buSzPct val="100000"/>
              <a:buFont typeface="Arial" charset="0"/>
              <a:buChar char="•"/>
            </a:pPr>
            <a:r>
              <a:rPr lang="en-GB" altLang="en-US" dirty="0" err="1">
                <a:solidFill>
                  <a:srgbClr val="000000"/>
                </a:solidFill>
              </a:rPr>
              <a:t>Matlab</a:t>
            </a:r>
            <a:r>
              <a:rPr lang="en-GB" altLang="en-US" dirty="0">
                <a:solidFill>
                  <a:srgbClr val="000000"/>
                </a:solidFill>
              </a:rPr>
              <a:t> has many built in functions and is </a:t>
            </a:r>
            <a:r>
              <a:rPr lang="en-GB" altLang="en-US" u="sng" dirty="0">
                <a:solidFill>
                  <a:srgbClr val="000000"/>
                </a:solidFill>
              </a:rPr>
              <a:t>relatively easy to learn</a:t>
            </a:r>
            <a:r>
              <a:rPr lang="en-GB" altLang="en-US" dirty="0">
                <a:solidFill>
                  <a:srgbClr val="000000"/>
                </a:solidFill>
              </a:rPr>
              <a:t> compared to modern computer programming languages.</a:t>
            </a:r>
          </a:p>
          <a:p>
            <a:pPr eaLnBrk="1" hangingPunct="1">
              <a:lnSpc>
                <a:spcPct val="90000"/>
              </a:lnSpc>
              <a:spcBef>
                <a:spcPts val="800"/>
              </a:spcBef>
              <a:buClr>
                <a:srgbClr val="000000"/>
              </a:buClr>
              <a:buSzPct val="100000"/>
              <a:buFont typeface="Arial" charset="0"/>
              <a:buChar char="•"/>
            </a:pPr>
            <a:r>
              <a:rPr lang="en-GB" altLang="en-US" dirty="0">
                <a:solidFill>
                  <a:srgbClr val="000000"/>
                </a:solidFill>
              </a:rPr>
              <a:t>Once you have a grasp of </a:t>
            </a:r>
            <a:r>
              <a:rPr lang="en-GB" altLang="en-US" dirty="0" err="1">
                <a:solidFill>
                  <a:srgbClr val="000000"/>
                </a:solidFill>
              </a:rPr>
              <a:t>Matlab</a:t>
            </a:r>
            <a:r>
              <a:rPr lang="en-GB" altLang="en-US" dirty="0">
                <a:solidFill>
                  <a:srgbClr val="000000"/>
                </a:solidFill>
              </a:rPr>
              <a:t>, learning any other language such as Java or C++ is MUCH easier as the techniques used in solving problems and developing algorithms can be transferred</a:t>
            </a:r>
          </a:p>
          <a:p>
            <a:pPr marL="342900" indent="-342900" eaLnBrk="1" hangingPunct="1">
              <a:lnSpc>
                <a:spcPct val="90000"/>
              </a:lnSpc>
              <a:spcBef>
                <a:spcPts val="800"/>
              </a:spcBef>
              <a:buClr>
                <a:srgbClr val="000000"/>
              </a:buClr>
              <a:buSzPct val="100000"/>
              <a:buFont typeface="Arial" panose="020B0604020202020204" pitchFamily="34" charset="0"/>
              <a:buChar char="•"/>
            </a:pPr>
            <a:r>
              <a:rPr lang="en-GB" altLang="en-US" dirty="0">
                <a:solidFill>
                  <a:srgbClr val="000000"/>
                </a:solidFill>
              </a:rPr>
              <a:t>Alternatively, MATLAB’s internal functions can be used to do tasks that eliminate much of the programming that would be required in a traditional language. It is useful, however, to know the basics of programming to identify when this is appropriate.  </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idx="1"/>
          </p:nvPr>
        </p:nvSpPr>
        <p:spPr>
          <a:xfrm>
            <a:off x="4932040" y="1340768"/>
            <a:ext cx="3960440" cy="4565650"/>
          </a:xfrm>
        </p:spPr>
        <p:txBody>
          <a:bodyPr/>
          <a:lstStyle/>
          <a:p>
            <a:pPr eaLnBrk="1" hangingPunct="1">
              <a:lnSpc>
                <a:spcPct val="80000"/>
              </a:lnSpc>
              <a:buFontTx/>
              <a:buNone/>
            </a:pPr>
            <a:r>
              <a:rPr lang="en-US" altLang="en-US" sz="2100" b="1" dirty="0">
                <a:solidFill>
                  <a:schemeClr val="accent6"/>
                </a:solidFill>
                <a:latin typeface="Courier New" panose="02070309020205020404" pitchFamily="49" charset="0"/>
              </a:rPr>
              <a:t>if </a:t>
            </a:r>
            <a:r>
              <a:rPr lang="en-US" altLang="en-US" sz="2100" b="1" dirty="0" err="1">
                <a:solidFill>
                  <a:schemeClr val="accent6"/>
                </a:solidFill>
                <a:latin typeface="Courier New" panose="02070309020205020404" pitchFamily="49" charset="0"/>
              </a:rPr>
              <a:t>test_score</a:t>
            </a:r>
            <a:r>
              <a:rPr lang="en-US" altLang="en-US" sz="2100" b="1" dirty="0">
                <a:solidFill>
                  <a:schemeClr val="accent6"/>
                </a:solidFill>
                <a:latin typeface="Courier New" panose="02070309020205020404" pitchFamily="49" charset="0"/>
              </a:rPr>
              <a:t> &gt;=90</a:t>
            </a:r>
          </a:p>
          <a:p>
            <a:pPr eaLnBrk="1" hangingPunct="1">
              <a:lnSpc>
                <a:spcPct val="80000"/>
              </a:lnSpc>
              <a:buFontTx/>
              <a:buNone/>
            </a:pPr>
            <a:r>
              <a:rPr lang="en-US" altLang="en-US" sz="2100" b="1" dirty="0">
                <a:solidFill>
                  <a:schemeClr val="accent6"/>
                </a:solidFill>
                <a:latin typeface="Courier New" panose="02070309020205020404" pitchFamily="49" charset="0"/>
              </a:rPr>
              <a:t>  grade = 'A'</a:t>
            </a:r>
          </a:p>
          <a:p>
            <a:pPr eaLnBrk="1" hangingPunct="1">
              <a:lnSpc>
                <a:spcPct val="80000"/>
              </a:lnSpc>
              <a:buFontTx/>
              <a:buNone/>
            </a:pPr>
            <a:r>
              <a:rPr lang="en-US" altLang="en-US" sz="2100" b="1" dirty="0">
                <a:solidFill>
                  <a:schemeClr val="accent6"/>
                </a:solidFill>
                <a:latin typeface="Courier New" panose="02070309020205020404" pitchFamily="49" charset="0"/>
              </a:rPr>
              <a:t>elseif </a:t>
            </a:r>
            <a:r>
              <a:rPr lang="en-US" altLang="en-US" sz="2100" b="1" dirty="0" err="1">
                <a:solidFill>
                  <a:schemeClr val="accent6"/>
                </a:solidFill>
                <a:latin typeface="Courier New" panose="02070309020205020404" pitchFamily="49" charset="0"/>
              </a:rPr>
              <a:t>test_score</a:t>
            </a:r>
            <a:r>
              <a:rPr lang="en-US" altLang="en-US" sz="2100" b="1" dirty="0">
                <a:solidFill>
                  <a:schemeClr val="accent6"/>
                </a:solidFill>
                <a:latin typeface="Courier New" panose="02070309020205020404" pitchFamily="49" charset="0"/>
              </a:rPr>
              <a:t> &gt;= 80 </a:t>
            </a:r>
          </a:p>
          <a:p>
            <a:pPr eaLnBrk="1" hangingPunct="1">
              <a:lnSpc>
                <a:spcPct val="80000"/>
              </a:lnSpc>
              <a:buFontTx/>
              <a:buNone/>
            </a:pPr>
            <a:r>
              <a:rPr lang="en-US" altLang="en-US" sz="2100" b="1" dirty="0">
                <a:solidFill>
                  <a:schemeClr val="accent6"/>
                </a:solidFill>
                <a:latin typeface="Courier New" panose="02070309020205020404" pitchFamily="49" charset="0"/>
              </a:rPr>
              <a:t> 	grade = 'B'</a:t>
            </a:r>
          </a:p>
          <a:p>
            <a:pPr eaLnBrk="1" hangingPunct="1">
              <a:lnSpc>
                <a:spcPct val="80000"/>
              </a:lnSpc>
              <a:buFontTx/>
              <a:buNone/>
            </a:pPr>
            <a:r>
              <a:rPr lang="en-US" altLang="en-US" sz="2100" b="1" dirty="0">
                <a:solidFill>
                  <a:schemeClr val="accent6"/>
                </a:solidFill>
                <a:latin typeface="Courier New" panose="02070309020205020404" pitchFamily="49" charset="0"/>
              </a:rPr>
              <a:t>elseif </a:t>
            </a:r>
            <a:r>
              <a:rPr lang="en-US" altLang="en-US" sz="2100" b="1" dirty="0" err="1">
                <a:solidFill>
                  <a:schemeClr val="accent6"/>
                </a:solidFill>
                <a:latin typeface="Courier New" panose="02070309020205020404" pitchFamily="49" charset="0"/>
              </a:rPr>
              <a:t>test_score</a:t>
            </a:r>
            <a:r>
              <a:rPr lang="en-US" altLang="en-US" sz="2100" b="1" dirty="0">
                <a:solidFill>
                  <a:schemeClr val="accent6"/>
                </a:solidFill>
                <a:latin typeface="Courier New" panose="02070309020205020404" pitchFamily="49" charset="0"/>
              </a:rPr>
              <a:t> &gt;= 70</a:t>
            </a:r>
          </a:p>
          <a:p>
            <a:pPr eaLnBrk="1" hangingPunct="1">
              <a:lnSpc>
                <a:spcPct val="80000"/>
              </a:lnSpc>
              <a:buFontTx/>
              <a:buNone/>
            </a:pPr>
            <a:r>
              <a:rPr lang="en-US" altLang="en-US" sz="2100" b="1" dirty="0">
                <a:solidFill>
                  <a:schemeClr val="accent6"/>
                </a:solidFill>
                <a:latin typeface="Courier New" panose="02070309020205020404" pitchFamily="49" charset="0"/>
              </a:rPr>
              <a:t> 	grade = 'C'</a:t>
            </a:r>
          </a:p>
          <a:p>
            <a:pPr eaLnBrk="1" hangingPunct="1">
              <a:lnSpc>
                <a:spcPct val="80000"/>
              </a:lnSpc>
              <a:buFontTx/>
              <a:buNone/>
            </a:pPr>
            <a:r>
              <a:rPr lang="en-US" altLang="en-US" sz="2100" b="1" dirty="0">
                <a:solidFill>
                  <a:schemeClr val="accent6"/>
                </a:solidFill>
                <a:latin typeface="Courier New" panose="02070309020205020404" pitchFamily="49" charset="0"/>
              </a:rPr>
              <a:t>elseif </a:t>
            </a:r>
            <a:r>
              <a:rPr lang="en-US" altLang="en-US" sz="2100" b="1" dirty="0" err="1">
                <a:solidFill>
                  <a:schemeClr val="accent6"/>
                </a:solidFill>
                <a:latin typeface="Courier New" panose="02070309020205020404" pitchFamily="49" charset="0"/>
              </a:rPr>
              <a:t>test_score</a:t>
            </a:r>
            <a:r>
              <a:rPr lang="en-US" altLang="en-US" sz="2100" b="1" dirty="0">
                <a:solidFill>
                  <a:schemeClr val="accent6"/>
                </a:solidFill>
                <a:latin typeface="Courier New" panose="02070309020205020404" pitchFamily="49" charset="0"/>
              </a:rPr>
              <a:t> &gt;= 60</a:t>
            </a:r>
          </a:p>
          <a:p>
            <a:pPr eaLnBrk="1" hangingPunct="1">
              <a:lnSpc>
                <a:spcPct val="80000"/>
              </a:lnSpc>
              <a:buFontTx/>
              <a:buNone/>
            </a:pPr>
            <a:r>
              <a:rPr lang="en-US" altLang="en-US" sz="2100" b="1" dirty="0">
                <a:solidFill>
                  <a:schemeClr val="accent6"/>
                </a:solidFill>
                <a:latin typeface="Courier New" panose="02070309020205020404" pitchFamily="49" charset="0"/>
              </a:rPr>
              <a:t> 	grade = 'D'</a:t>
            </a:r>
          </a:p>
          <a:p>
            <a:pPr eaLnBrk="1" hangingPunct="1">
              <a:lnSpc>
                <a:spcPct val="80000"/>
              </a:lnSpc>
              <a:buFontTx/>
              <a:buNone/>
            </a:pPr>
            <a:r>
              <a:rPr lang="en-US" altLang="en-US" sz="2100" b="1" dirty="0">
                <a:solidFill>
                  <a:schemeClr val="accent6"/>
                </a:solidFill>
                <a:latin typeface="Courier New" panose="02070309020205020404" pitchFamily="49" charset="0"/>
              </a:rPr>
              <a:t>else</a:t>
            </a:r>
          </a:p>
          <a:p>
            <a:pPr eaLnBrk="1" hangingPunct="1">
              <a:lnSpc>
                <a:spcPct val="80000"/>
              </a:lnSpc>
              <a:buFontTx/>
              <a:buNone/>
            </a:pPr>
            <a:r>
              <a:rPr lang="en-US" altLang="en-US" sz="2100" b="1" dirty="0">
                <a:solidFill>
                  <a:schemeClr val="accent6"/>
                </a:solidFill>
                <a:latin typeface="Courier New" panose="02070309020205020404" pitchFamily="49" charset="0"/>
              </a:rPr>
              <a:t> 	grade = 'F'</a:t>
            </a:r>
          </a:p>
          <a:p>
            <a:pPr eaLnBrk="1" hangingPunct="1">
              <a:lnSpc>
                <a:spcPct val="80000"/>
              </a:lnSpc>
              <a:buFontTx/>
              <a:buNone/>
            </a:pPr>
            <a:r>
              <a:rPr lang="en-US" altLang="en-US" sz="2100" b="1" dirty="0">
                <a:solidFill>
                  <a:schemeClr val="accent6"/>
                </a:solidFill>
                <a:latin typeface="Courier New" panose="02070309020205020404" pitchFamily="49" charset="0"/>
              </a:rPr>
              <a:t>end</a:t>
            </a:r>
          </a:p>
        </p:txBody>
      </p:sp>
      <p:sp>
        <p:nvSpPr>
          <p:cNvPr id="38916" name="Footer Placeholder 1"/>
          <p:cNvSpPr>
            <a:spLocks noGrp="1"/>
          </p:cNvSpPr>
          <p:nvPr>
            <p:ph type="ftr" sz="quarter" idx="11"/>
          </p:nvPr>
        </p:nvSpPr>
        <p:spPr bwMode="auto">
          <a:xfrm>
            <a:off x="3124200" y="6245225"/>
            <a:ext cx="4904184"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l" rtl="0" fontAlgn="base">
              <a:spcBef>
                <a:spcPct val="20000"/>
              </a:spcBef>
              <a:spcAft>
                <a:spcPct val="0"/>
              </a:spcAft>
              <a:buChar char="•"/>
              <a:defRPr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GB" dirty="0"/>
              <a:t>Introduction to MATLAB</a:t>
            </a:r>
            <a:endParaRPr lang="en-GB" altLang="en-US" sz="1800" dirty="0"/>
          </a:p>
        </p:txBody>
      </p:sp>
      <p:sp>
        <p:nvSpPr>
          <p:cNvPr id="38917" name="Slide Number Placeholder 2"/>
          <p:cNvSpPr>
            <a:spLocks noGrp="1"/>
          </p:cNvSpPr>
          <p:nvPr>
            <p:ph type="sldNum" sz="quarter" idx="12"/>
          </p:nvPr>
        </p:nvSpPr>
        <p:spPr bwMode="auto">
          <a:xfrm>
            <a:off x="65532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GB"/>
            </a:defPPr>
            <a:lvl1pPr algn="r" rtl="0" fontAlgn="base">
              <a:spcBef>
                <a:spcPct val="20000"/>
              </a:spcBef>
              <a:spcAft>
                <a:spcPct val="0"/>
              </a:spcAft>
              <a:buChar char="•"/>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623BFCB6-6BC7-4B19-B08A-F59F1183CD4F}" type="slidenum">
              <a:rPr lang="en-GB" altLang="en-US" smtClean="0"/>
              <a:pPr eaLnBrk="1" hangingPunct="1"/>
              <a:t>40</a:t>
            </a:fld>
            <a:endParaRPr lang="en-GB" altLang="en-US" sz="1200"/>
          </a:p>
        </p:txBody>
      </p:sp>
      <p:sp>
        <p:nvSpPr>
          <p:cNvPr id="8" name="TextBox 7">
            <a:extLst>
              <a:ext uri="{FF2B5EF4-FFF2-40B4-BE49-F238E27FC236}">
                <a16:creationId xmlns:a16="http://schemas.microsoft.com/office/drawing/2014/main" id="{4D0112B7-E7B7-4AAA-A242-A00A475CC15A}"/>
              </a:ext>
            </a:extLst>
          </p:cNvPr>
          <p:cNvSpPr txBox="1"/>
          <p:nvPr/>
        </p:nvSpPr>
        <p:spPr>
          <a:xfrm>
            <a:off x="539552" y="1340768"/>
            <a:ext cx="4572000" cy="3046988"/>
          </a:xfrm>
          <a:prstGeom prst="rect">
            <a:avLst/>
          </a:prstGeom>
          <a:noFill/>
        </p:spPr>
        <p:txBody>
          <a:bodyPr wrap="square">
            <a:spAutoFit/>
          </a:bodyPr>
          <a:lstStyle/>
          <a:p>
            <a:pPr marL="463550" indent="-463550" eaLnBrk="1" hangingPunct="1"/>
            <a:r>
              <a:rPr lang="en-US" altLang="en-US" dirty="0">
                <a:solidFill>
                  <a:schemeClr val="tx1"/>
                </a:solidFill>
              </a:rPr>
              <a:t>This section of code takes</a:t>
            </a:r>
            <a:r>
              <a:rPr lang="en-US" altLang="en-US" sz="2400" dirty="0">
                <a:solidFill>
                  <a:schemeClr val="tx1"/>
                </a:solidFill>
              </a:rPr>
              <a:t> a numerical test score and assigns a letter grade </a:t>
            </a:r>
            <a:r>
              <a:rPr lang="en-US" altLang="en-US" sz="2400">
                <a:solidFill>
                  <a:schemeClr val="tx1"/>
                </a:solidFill>
              </a:rPr>
              <a:t>to it. </a:t>
            </a:r>
            <a:endParaRPr lang="en-US" altLang="en-US" sz="2400" dirty="0">
              <a:solidFill>
                <a:schemeClr val="tx1"/>
              </a:solidFill>
            </a:endParaRPr>
          </a:p>
          <a:p>
            <a:pPr marL="463550" indent="-463550" eaLnBrk="1" hangingPunct="1">
              <a:buFontTx/>
              <a:buNone/>
            </a:pPr>
            <a:r>
              <a:rPr lang="en-US" altLang="en-US" sz="2400" dirty="0">
                <a:solidFill>
                  <a:schemeClr val="tx1"/>
                </a:solidFill>
              </a:rPr>
              <a:t>	(90 –100) – A</a:t>
            </a:r>
          </a:p>
          <a:p>
            <a:pPr marL="463550" indent="-463550" eaLnBrk="1" hangingPunct="1">
              <a:buFontTx/>
              <a:buNone/>
            </a:pPr>
            <a:r>
              <a:rPr lang="en-US" altLang="en-US" sz="2400" dirty="0">
                <a:solidFill>
                  <a:schemeClr val="tx1"/>
                </a:solidFill>
              </a:rPr>
              <a:t>	(80 – 89) – B</a:t>
            </a:r>
          </a:p>
          <a:p>
            <a:pPr marL="463550" indent="-463550" eaLnBrk="1" hangingPunct="1">
              <a:buFontTx/>
              <a:buNone/>
            </a:pPr>
            <a:r>
              <a:rPr lang="en-US" altLang="en-US" sz="2400" dirty="0">
                <a:solidFill>
                  <a:schemeClr val="tx1"/>
                </a:solidFill>
              </a:rPr>
              <a:t>	(70 – 79) – C</a:t>
            </a:r>
          </a:p>
          <a:p>
            <a:pPr marL="463550" indent="-463550" eaLnBrk="1" hangingPunct="1">
              <a:buFontTx/>
              <a:buNone/>
            </a:pPr>
            <a:r>
              <a:rPr lang="en-US" altLang="en-US" sz="2400" dirty="0">
                <a:solidFill>
                  <a:schemeClr val="tx1"/>
                </a:solidFill>
              </a:rPr>
              <a:t>	(60 – 69) – D</a:t>
            </a:r>
          </a:p>
          <a:p>
            <a:pPr marL="463550" indent="-463550" eaLnBrk="1" hangingPunct="1">
              <a:buFontTx/>
              <a:buNone/>
            </a:pPr>
            <a:r>
              <a:rPr lang="en-US" altLang="en-US" sz="2400" dirty="0">
                <a:solidFill>
                  <a:schemeClr val="tx1"/>
                </a:solidFill>
              </a:rPr>
              <a:t>	Less than 60 – F</a:t>
            </a:r>
          </a:p>
        </p:txBody>
      </p:sp>
      <p:sp>
        <p:nvSpPr>
          <p:cNvPr id="6" name="Text Box 1">
            <a:extLst>
              <a:ext uri="{FF2B5EF4-FFF2-40B4-BE49-F238E27FC236}">
                <a16:creationId xmlns:a16="http://schemas.microsoft.com/office/drawing/2014/main" id="{AD1A2DEA-A8B2-43BE-AA37-88FA61A64967}"/>
              </a:ext>
            </a:extLst>
          </p:cNvPr>
          <p:cNvSpPr txBox="1">
            <a:spLocks noChangeArrowheads="1"/>
          </p:cNvSpPr>
          <p:nvPr/>
        </p:nvSpPr>
        <p:spPr bwMode="auto">
          <a:xfrm>
            <a:off x="251520" y="14288"/>
            <a:ext cx="864096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IF-ELSEIF-ELSE Example</a:t>
            </a:r>
          </a:p>
        </p:txBody>
      </p:sp>
    </p:spTree>
  </p:cSld>
  <p:clrMapOvr>
    <a:masterClrMapping/>
  </p:clrMapOvr>
  <p:transition spd="med" advClick="0"/>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3175" y="0"/>
            <a:ext cx="9144000" cy="765175"/>
          </a:xfrm>
        </p:spPr>
        <p:txBody>
          <a:bodyPr/>
          <a:lstStyle/>
          <a:p>
            <a:pPr eaLnBrk="1" hangingPunct="1"/>
            <a:r>
              <a:rPr lang="en-US" altLang="en-US" dirty="0">
                <a:solidFill>
                  <a:schemeClr val="tx1"/>
                </a:solidFill>
              </a:rPr>
              <a:t>The </a:t>
            </a:r>
            <a:r>
              <a:rPr lang="en-US" altLang="en-US" dirty="0">
                <a:solidFill>
                  <a:schemeClr val="tx1"/>
                </a:solidFill>
                <a:latin typeface="Courier New" panose="02070309020205020404" pitchFamily="49" charset="0"/>
                <a:cs typeface="Courier New" panose="02070309020205020404" pitchFamily="49" charset="0"/>
              </a:rPr>
              <a:t>switch</a:t>
            </a:r>
            <a:r>
              <a:rPr lang="en-US" altLang="en-US" dirty="0">
                <a:solidFill>
                  <a:schemeClr val="tx1"/>
                </a:solidFill>
              </a:rPr>
              <a:t> Structure</a:t>
            </a:r>
          </a:p>
        </p:txBody>
      </p:sp>
      <p:sp>
        <p:nvSpPr>
          <p:cNvPr id="39939" name="Rectangle 3"/>
          <p:cNvSpPr>
            <a:spLocks noGrp="1" noChangeArrowheads="1"/>
          </p:cNvSpPr>
          <p:nvPr>
            <p:ph type="body" idx="1"/>
          </p:nvPr>
        </p:nvSpPr>
        <p:spPr>
          <a:xfrm>
            <a:off x="457200" y="908720"/>
            <a:ext cx="8229600" cy="1224136"/>
          </a:xfrm>
        </p:spPr>
        <p:txBody>
          <a:bodyPr/>
          <a:lstStyle/>
          <a:p>
            <a:pPr eaLnBrk="1" hangingPunct="1">
              <a:lnSpc>
                <a:spcPct val="90000"/>
              </a:lnSpc>
            </a:pPr>
            <a:r>
              <a:rPr lang="en-US" altLang="en-US" sz="2400" dirty="0"/>
              <a:t>Provides a convenient way to execute conditional code when there are many cases to choose from and can replace a series of </a:t>
            </a:r>
            <a:r>
              <a:rPr lang="en-US" altLang="en-US" sz="2400" i="1" dirty="0"/>
              <a:t>if-elseif-else-end</a:t>
            </a:r>
            <a:r>
              <a:rPr lang="en-US" altLang="en-US" sz="2400" dirty="0"/>
              <a:t> statements</a:t>
            </a:r>
          </a:p>
        </p:txBody>
      </p:sp>
      <p:sp>
        <p:nvSpPr>
          <p:cNvPr id="39940" name="Footer Placeholder 1"/>
          <p:cNvSpPr>
            <a:spLocks noGrp="1"/>
          </p:cNvSpPr>
          <p:nvPr>
            <p:ph type="ftr" sz="quarter" idx="11"/>
          </p:nvPr>
        </p:nvSpPr>
        <p:spPr bwMode="auto">
          <a:xfrm>
            <a:off x="3124200" y="6245225"/>
            <a:ext cx="360804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l" rtl="0" fontAlgn="base">
              <a:spcBef>
                <a:spcPct val="20000"/>
              </a:spcBef>
              <a:spcAft>
                <a:spcPct val="0"/>
              </a:spcAft>
              <a:buChar char="•"/>
              <a:defRPr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GB" dirty="0"/>
              <a:t>Introduction to MATLAB</a:t>
            </a:r>
            <a:endParaRPr lang="en-GB" altLang="en-US" sz="1800" dirty="0"/>
          </a:p>
        </p:txBody>
      </p:sp>
      <p:sp>
        <p:nvSpPr>
          <p:cNvPr id="39941" name="Slide Number Placeholder 2"/>
          <p:cNvSpPr>
            <a:spLocks noGrp="1"/>
          </p:cNvSpPr>
          <p:nvPr>
            <p:ph type="sldNum" sz="quarter" idx="12"/>
          </p:nvPr>
        </p:nvSpPr>
        <p:spPr bwMode="auto">
          <a:xfrm>
            <a:off x="65532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GB"/>
            </a:defPPr>
            <a:lvl1pPr algn="r" rtl="0" fontAlgn="base">
              <a:spcBef>
                <a:spcPct val="20000"/>
              </a:spcBef>
              <a:spcAft>
                <a:spcPct val="0"/>
              </a:spcAft>
              <a:buChar char="•"/>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623BFCB6-6BC7-4B19-B08A-F59F1183CD4F}" type="slidenum">
              <a:rPr lang="en-GB" altLang="en-US" smtClean="0"/>
              <a:pPr eaLnBrk="1" hangingPunct="1"/>
              <a:t>41</a:t>
            </a:fld>
            <a:endParaRPr lang="en-GB" altLang="en-US" sz="1200"/>
          </a:p>
        </p:txBody>
      </p:sp>
      <p:sp>
        <p:nvSpPr>
          <p:cNvPr id="6" name="Rectangle 3">
            <a:extLst>
              <a:ext uri="{FF2B5EF4-FFF2-40B4-BE49-F238E27FC236}">
                <a16:creationId xmlns:a16="http://schemas.microsoft.com/office/drawing/2014/main" id="{BF34702D-BF48-410A-92BB-586B550E363C}"/>
              </a:ext>
            </a:extLst>
          </p:cNvPr>
          <p:cNvSpPr txBox="1">
            <a:spLocks noChangeArrowheads="1"/>
          </p:cNvSpPr>
          <p:nvPr/>
        </p:nvSpPr>
        <p:spPr>
          <a:xfrm>
            <a:off x="1111796" y="2276401"/>
            <a:ext cx="7632848" cy="2818465"/>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FontTx/>
              <a:buNone/>
            </a:pPr>
            <a:r>
              <a:rPr lang="en-US" altLang="en-US" sz="1600" b="1" dirty="0">
                <a:solidFill>
                  <a:schemeClr val="accent2"/>
                </a:solidFill>
                <a:latin typeface="Courier New" panose="02070309020205020404" pitchFamily="49" charset="0"/>
              </a:rPr>
              <a:t>switch </a:t>
            </a:r>
            <a:r>
              <a:rPr lang="en-US" altLang="en-US" sz="1600" b="1" i="1" dirty="0">
                <a:solidFill>
                  <a:schemeClr val="accent2"/>
                </a:solidFill>
                <a:latin typeface="Courier New" panose="02070309020205020404" pitchFamily="49" charset="0"/>
              </a:rPr>
              <a:t>expression</a:t>
            </a:r>
            <a:r>
              <a:rPr lang="en-US" altLang="en-US" sz="1600" b="1" dirty="0">
                <a:solidFill>
                  <a:schemeClr val="accent2"/>
                </a:solidFill>
                <a:latin typeface="Courier New" panose="02070309020205020404" pitchFamily="49" charset="0"/>
              </a:rPr>
              <a:t> </a:t>
            </a:r>
            <a:r>
              <a:rPr lang="en-US" altLang="en-US" sz="1600" b="1" dirty="0">
                <a:solidFill>
                  <a:srgbClr val="00FF00"/>
                </a:solidFill>
                <a:latin typeface="Courier New" panose="02070309020205020404" pitchFamily="49" charset="0"/>
              </a:rPr>
              <a:t>%can be scalar or string</a:t>
            </a:r>
          </a:p>
          <a:p>
            <a:pPr eaLnBrk="1" hangingPunct="1">
              <a:buFontTx/>
              <a:buNone/>
            </a:pPr>
            <a:r>
              <a:rPr lang="en-US" altLang="en-US" sz="1600" b="1" dirty="0">
                <a:solidFill>
                  <a:schemeClr val="accent2"/>
                </a:solidFill>
                <a:latin typeface="Courier New" panose="02070309020205020404" pitchFamily="49" charset="0"/>
              </a:rPr>
              <a:t>  case </a:t>
            </a:r>
            <a:r>
              <a:rPr lang="en-US" altLang="en-US" sz="1600" b="1" i="1" dirty="0">
                <a:solidFill>
                  <a:schemeClr val="accent2"/>
                </a:solidFill>
                <a:latin typeface="Courier New" panose="02070309020205020404" pitchFamily="49" charset="0"/>
              </a:rPr>
              <a:t>value1</a:t>
            </a:r>
          </a:p>
          <a:p>
            <a:pPr eaLnBrk="1" hangingPunct="1">
              <a:buFontTx/>
              <a:buNone/>
            </a:pPr>
            <a:r>
              <a:rPr lang="en-US" altLang="en-US" sz="1600" b="1" i="1" dirty="0">
                <a:solidFill>
                  <a:schemeClr val="accent2"/>
                </a:solidFill>
                <a:latin typeface="Courier New" panose="02070309020205020404" pitchFamily="49" charset="0"/>
              </a:rPr>
              <a:t>    statement group 1</a:t>
            </a:r>
          </a:p>
          <a:p>
            <a:pPr eaLnBrk="1" hangingPunct="1">
              <a:buFontTx/>
              <a:buNone/>
            </a:pPr>
            <a:r>
              <a:rPr lang="en-US" altLang="en-US" sz="1600" b="1" dirty="0">
                <a:solidFill>
                  <a:schemeClr val="accent2"/>
                </a:solidFill>
                <a:latin typeface="Courier New" panose="02070309020205020404" pitchFamily="49" charset="0"/>
              </a:rPr>
              <a:t>  case </a:t>
            </a:r>
            <a:r>
              <a:rPr lang="en-US" altLang="en-US" sz="1600" b="1" i="1" dirty="0">
                <a:solidFill>
                  <a:schemeClr val="accent2"/>
                </a:solidFill>
                <a:latin typeface="Courier New" panose="02070309020205020404" pitchFamily="49" charset="0"/>
              </a:rPr>
              <a:t>value2</a:t>
            </a:r>
          </a:p>
          <a:p>
            <a:pPr eaLnBrk="1" hangingPunct="1">
              <a:buFontTx/>
              <a:buNone/>
            </a:pPr>
            <a:r>
              <a:rPr lang="en-US" altLang="en-US" sz="1600" b="1" i="1" dirty="0">
                <a:solidFill>
                  <a:schemeClr val="accent2"/>
                </a:solidFill>
                <a:latin typeface="Courier New" panose="02070309020205020404" pitchFamily="49" charset="0"/>
              </a:rPr>
              <a:t>    statement group 2</a:t>
            </a:r>
          </a:p>
          <a:p>
            <a:pPr eaLnBrk="1" hangingPunct="1">
              <a:buFontTx/>
              <a:buNone/>
            </a:pPr>
            <a:r>
              <a:rPr lang="en-US" altLang="en-US" sz="1600" b="1" dirty="0">
                <a:solidFill>
                  <a:schemeClr val="accent2"/>
                </a:solidFill>
                <a:latin typeface="Courier New" panose="02070309020205020404" pitchFamily="49" charset="0"/>
              </a:rPr>
              <a:t>  …</a:t>
            </a:r>
          </a:p>
          <a:p>
            <a:pPr eaLnBrk="1" hangingPunct="1">
              <a:buFontTx/>
              <a:buNone/>
            </a:pPr>
            <a:r>
              <a:rPr lang="en-US" altLang="en-US" sz="1600" b="1" dirty="0">
                <a:solidFill>
                  <a:schemeClr val="accent2"/>
                </a:solidFill>
                <a:latin typeface="Courier New" panose="02070309020205020404" pitchFamily="49" charset="0"/>
              </a:rPr>
              <a:t>  otherwise</a:t>
            </a:r>
          </a:p>
          <a:p>
            <a:pPr eaLnBrk="1" hangingPunct="1">
              <a:buFontTx/>
              <a:buNone/>
            </a:pPr>
            <a:r>
              <a:rPr lang="en-US" altLang="en-US" sz="1600" b="1" i="1" dirty="0">
                <a:solidFill>
                  <a:schemeClr val="accent2"/>
                </a:solidFill>
                <a:latin typeface="Courier New" panose="02070309020205020404" pitchFamily="49" charset="0"/>
              </a:rPr>
              <a:t>    statement group n</a:t>
            </a:r>
          </a:p>
          <a:p>
            <a:pPr eaLnBrk="1" hangingPunct="1">
              <a:buFontTx/>
              <a:buNone/>
            </a:pPr>
            <a:r>
              <a:rPr lang="en-US" altLang="en-US" sz="1600" b="1" dirty="0">
                <a:solidFill>
                  <a:schemeClr val="accent2"/>
                </a:solidFill>
                <a:latin typeface="Courier New" panose="02070309020205020404" pitchFamily="49" charset="0"/>
              </a:rPr>
              <a:t>end</a:t>
            </a:r>
          </a:p>
        </p:txBody>
      </p:sp>
    </p:spTree>
  </p:cSld>
  <p:clrMapOvr>
    <a:masterClrMapping/>
  </p:clrMapOvr>
  <p:transition spd="med"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3175" y="0"/>
            <a:ext cx="9144000" cy="765175"/>
          </a:xfrm>
        </p:spPr>
        <p:txBody>
          <a:bodyPr/>
          <a:lstStyle/>
          <a:p>
            <a:pPr eaLnBrk="1" hangingPunct="1"/>
            <a:r>
              <a:rPr lang="en-US" altLang="en-US" dirty="0">
                <a:solidFill>
                  <a:schemeClr val="accent6"/>
                </a:solidFill>
              </a:rPr>
              <a:t>A </a:t>
            </a:r>
            <a:r>
              <a:rPr lang="en-US" altLang="en-US" dirty="0">
                <a:solidFill>
                  <a:schemeClr val="accent6"/>
                </a:solidFill>
                <a:latin typeface="Courier New" panose="02070309020205020404" pitchFamily="49" charset="0"/>
                <a:cs typeface="Courier New" panose="02070309020205020404" pitchFamily="49" charset="0"/>
              </a:rPr>
              <a:t>switch</a:t>
            </a:r>
            <a:r>
              <a:rPr lang="en-US" altLang="en-US" dirty="0">
                <a:solidFill>
                  <a:schemeClr val="accent6"/>
                </a:solidFill>
              </a:rPr>
              <a:t> Example</a:t>
            </a:r>
          </a:p>
        </p:txBody>
      </p:sp>
      <p:sp>
        <p:nvSpPr>
          <p:cNvPr id="43011" name="Rectangle 3"/>
          <p:cNvSpPr>
            <a:spLocks noGrp="1" noChangeArrowheads="1"/>
          </p:cNvSpPr>
          <p:nvPr>
            <p:ph type="body" idx="1"/>
          </p:nvPr>
        </p:nvSpPr>
        <p:spPr>
          <a:xfrm>
            <a:off x="755576" y="1028700"/>
            <a:ext cx="7632848" cy="4800600"/>
          </a:xfrm>
        </p:spPr>
        <p:txBody>
          <a:bodyPr/>
          <a:lstStyle/>
          <a:p>
            <a:pPr eaLnBrk="1" hangingPunct="1">
              <a:lnSpc>
                <a:spcPct val="80000"/>
              </a:lnSpc>
              <a:buFontTx/>
              <a:buNone/>
            </a:pPr>
            <a:r>
              <a:rPr lang="en-US" altLang="en-US" sz="2000" b="1" dirty="0">
                <a:latin typeface="Courier New" panose="02070309020205020404" pitchFamily="49" charset="0"/>
              </a:rPr>
              <a:t>switch units  </a:t>
            </a:r>
            <a:r>
              <a:rPr lang="en-US" altLang="en-US" sz="2000" b="1" dirty="0">
                <a:solidFill>
                  <a:srgbClr val="33CC33"/>
                </a:solidFill>
                <a:latin typeface="Courier New" panose="02070309020205020404" pitchFamily="49" charset="0"/>
              </a:rPr>
              <a:t>% units contains type of input</a:t>
            </a:r>
          </a:p>
          <a:p>
            <a:pPr eaLnBrk="1" hangingPunct="1">
              <a:lnSpc>
                <a:spcPct val="80000"/>
              </a:lnSpc>
              <a:buFontTx/>
              <a:buNone/>
            </a:pPr>
            <a:r>
              <a:rPr lang="en-US" altLang="en-US" sz="2000" b="1" dirty="0">
                <a:latin typeface="Courier New" panose="02070309020205020404" pitchFamily="49" charset="0"/>
              </a:rPr>
              <a:t>case {'</a:t>
            </a:r>
            <a:r>
              <a:rPr lang="en-US" altLang="en-US" sz="2000" b="1" dirty="0" err="1">
                <a:latin typeface="Courier New" panose="02070309020205020404" pitchFamily="49" charset="0"/>
              </a:rPr>
              <a:t>inch','in</a:t>
            </a:r>
            <a:r>
              <a:rPr lang="en-US" altLang="en-US" sz="2000" b="1" dirty="0">
                <a:latin typeface="Courier New" panose="02070309020205020404" pitchFamily="49" charset="0"/>
              </a:rPr>
              <a:t>'}</a:t>
            </a:r>
          </a:p>
          <a:p>
            <a:pPr eaLnBrk="1" hangingPunct="1">
              <a:lnSpc>
                <a:spcPct val="80000"/>
              </a:lnSpc>
              <a:buFontTx/>
              <a:buNone/>
            </a:pPr>
            <a:r>
              <a:rPr lang="en-US" altLang="en-US" sz="2000" b="1" dirty="0">
                <a:latin typeface="Courier New" panose="02070309020205020404" pitchFamily="49" charset="0"/>
              </a:rPr>
              <a:t>     y = x*2.54</a:t>
            </a:r>
          </a:p>
          <a:p>
            <a:pPr eaLnBrk="1" hangingPunct="1">
              <a:lnSpc>
                <a:spcPct val="80000"/>
              </a:lnSpc>
              <a:buFontTx/>
              <a:buNone/>
            </a:pPr>
            <a:r>
              <a:rPr lang="en-US" altLang="en-US" sz="2000" b="1" dirty="0">
                <a:latin typeface="Courier New" panose="02070309020205020404" pitchFamily="49" charset="0"/>
              </a:rPr>
              <a:t>case {'</a:t>
            </a:r>
            <a:r>
              <a:rPr lang="en-US" altLang="en-US" sz="2000" b="1" dirty="0" err="1">
                <a:latin typeface="Courier New" panose="02070309020205020404" pitchFamily="49" charset="0"/>
              </a:rPr>
              <a:t>feet','ft</a:t>
            </a:r>
            <a:r>
              <a:rPr lang="en-US" altLang="en-US" sz="2000" b="1" dirty="0">
                <a:latin typeface="Courier New" panose="02070309020205020404" pitchFamily="49" charset="0"/>
              </a:rPr>
              <a:t>'}</a:t>
            </a:r>
          </a:p>
          <a:p>
            <a:pPr eaLnBrk="1" hangingPunct="1">
              <a:lnSpc>
                <a:spcPct val="80000"/>
              </a:lnSpc>
              <a:buFontTx/>
              <a:buNone/>
            </a:pPr>
            <a:r>
              <a:rPr lang="en-US" altLang="en-US" sz="2000" b="1" dirty="0">
                <a:latin typeface="Courier New" panose="02070309020205020404" pitchFamily="49" charset="0"/>
              </a:rPr>
              <a:t>     y = x*2.54*12</a:t>
            </a:r>
          </a:p>
          <a:p>
            <a:pPr eaLnBrk="1" hangingPunct="1">
              <a:lnSpc>
                <a:spcPct val="80000"/>
              </a:lnSpc>
              <a:buFontTx/>
              <a:buNone/>
            </a:pPr>
            <a:r>
              <a:rPr lang="en-US" altLang="en-US" sz="2000" b="1" dirty="0">
                <a:latin typeface="Courier New" panose="02070309020205020404" pitchFamily="49" charset="0"/>
              </a:rPr>
              <a:t>case {'</a:t>
            </a:r>
            <a:r>
              <a:rPr lang="en-US" altLang="en-US" sz="2000" b="1" dirty="0" err="1">
                <a:latin typeface="Courier New" panose="02070309020205020404" pitchFamily="49" charset="0"/>
              </a:rPr>
              <a:t>metre</a:t>
            </a:r>
            <a:r>
              <a:rPr lang="en-US" altLang="en-US" sz="2000" b="1" dirty="0">
                <a:latin typeface="Courier New" panose="02070309020205020404" pitchFamily="49" charset="0"/>
              </a:rPr>
              <a:t>','</a:t>
            </a:r>
            <a:r>
              <a:rPr lang="en-US" altLang="en-US" sz="2000" b="1" dirty="0" err="1">
                <a:latin typeface="Courier New" panose="02070309020205020404" pitchFamily="49" charset="0"/>
              </a:rPr>
              <a:t>meter','m</a:t>
            </a:r>
            <a:r>
              <a:rPr lang="en-US" altLang="en-US" sz="2000" b="1" dirty="0">
                <a:latin typeface="Courier New" panose="02070309020205020404" pitchFamily="49" charset="0"/>
              </a:rPr>
              <a:t>'}</a:t>
            </a:r>
          </a:p>
          <a:p>
            <a:pPr eaLnBrk="1" hangingPunct="1">
              <a:lnSpc>
                <a:spcPct val="80000"/>
              </a:lnSpc>
              <a:buFontTx/>
              <a:buNone/>
            </a:pPr>
            <a:r>
              <a:rPr lang="en-US" altLang="en-US" sz="2000" b="1" dirty="0">
                <a:latin typeface="Courier New" panose="02070309020205020404" pitchFamily="49" charset="0"/>
              </a:rPr>
              <a:t>     y = x*100</a:t>
            </a:r>
          </a:p>
          <a:p>
            <a:pPr eaLnBrk="1" hangingPunct="1">
              <a:lnSpc>
                <a:spcPct val="80000"/>
              </a:lnSpc>
              <a:buFontTx/>
              <a:buNone/>
            </a:pPr>
            <a:r>
              <a:rPr lang="en-US" altLang="en-US" sz="2000" b="1" dirty="0">
                <a:latin typeface="Courier New" panose="02070309020205020404" pitchFamily="49" charset="0"/>
              </a:rPr>
              <a:t>case {'</a:t>
            </a:r>
            <a:r>
              <a:rPr lang="en-US" altLang="en-US" sz="2000" b="1" dirty="0" err="1">
                <a:latin typeface="Courier New" panose="02070309020205020404" pitchFamily="49" charset="0"/>
              </a:rPr>
              <a:t>centimetre</a:t>
            </a:r>
            <a:r>
              <a:rPr lang="en-US" altLang="en-US" sz="2000" b="1" dirty="0">
                <a:latin typeface="Courier New" panose="02070309020205020404" pitchFamily="49" charset="0"/>
              </a:rPr>
              <a:t>','</a:t>
            </a:r>
            <a:r>
              <a:rPr lang="en-US" altLang="en-US" sz="2000" b="1" dirty="0" err="1">
                <a:latin typeface="Courier New" panose="02070309020205020404" pitchFamily="49" charset="0"/>
              </a:rPr>
              <a:t>centimeter','cm</a:t>
            </a:r>
            <a:r>
              <a:rPr lang="en-US" altLang="en-US" sz="2000" b="1" dirty="0">
                <a:latin typeface="Courier New" panose="02070309020205020404" pitchFamily="49" charset="0"/>
              </a:rPr>
              <a:t>'}</a:t>
            </a:r>
          </a:p>
          <a:p>
            <a:pPr eaLnBrk="1" hangingPunct="1">
              <a:lnSpc>
                <a:spcPct val="80000"/>
              </a:lnSpc>
              <a:buFontTx/>
              <a:buNone/>
            </a:pPr>
            <a:r>
              <a:rPr lang="en-US" altLang="en-US" sz="2000" b="1" dirty="0">
                <a:latin typeface="Courier New" panose="02070309020205020404" pitchFamily="49" charset="0"/>
              </a:rPr>
              <a:t>     y = x</a:t>
            </a:r>
          </a:p>
          <a:p>
            <a:pPr eaLnBrk="1" hangingPunct="1">
              <a:lnSpc>
                <a:spcPct val="80000"/>
              </a:lnSpc>
              <a:buFontTx/>
              <a:buNone/>
            </a:pPr>
            <a:r>
              <a:rPr lang="en-US" altLang="en-US" sz="2000" b="1" dirty="0">
                <a:latin typeface="Courier New" panose="02070309020205020404" pitchFamily="49" charset="0"/>
              </a:rPr>
              <a:t>case {'</a:t>
            </a:r>
            <a:r>
              <a:rPr lang="en-US" altLang="en-US" sz="2000" b="1" dirty="0" err="1">
                <a:latin typeface="Courier New" panose="02070309020205020404" pitchFamily="49" charset="0"/>
              </a:rPr>
              <a:t>millimetre</a:t>
            </a:r>
            <a:r>
              <a:rPr lang="en-US" altLang="en-US" sz="2000" b="1" dirty="0">
                <a:latin typeface="Courier New" panose="02070309020205020404" pitchFamily="49" charset="0"/>
              </a:rPr>
              <a:t>','</a:t>
            </a:r>
            <a:r>
              <a:rPr lang="en-US" altLang="en-US" sz="2000" b="1" dirty="0" err="1">
                <a:latin typeface="Courier New" panose="02070309020205020404" pitchFamily="49" charset="0"/>
              </a:rPr>
              <a:t>millimeter','mm</a:t>
            </a:r>
            <a:r>
              <a:rPr lang="en-US" altLang="en-US" sz="2000" b="1" dirty="0">
                <a:latin typeface="Courier New" panose="02070309020205020404" pitchFamily="49" charset="0"/>
              </a:rPr>
              <a:t>'}</a:t>
            </a:r>
          </a:p>
          <a:p>
            <a:pPr eaLnBrk="1" hangingPunct="1">
              <a:lnSpc>
                <a:spcPct val="80000"/>
              </a:lnSpc>
              <a:buFontTx/>
              <a:buNone/>
            </a:pPr>
            <a:r>
              <a:rPr lang="en-US" altLang="en-US" sz="2000" b="1" dirty="0">
                <a:latin typeface="Courier New" panose="02070309020205020404" pitchFamily="49" charset="0"/>
              </a:rPr>
              <a:t>     y = x/10</a:t>
            </a:r>
          </a:p>
          <a:p>
            <a:pPr eaLnBrk="1" hangingPunct="1">
              <a:lnSpc>
                <a:spcPct val="80000"/>
              </a:lnSpc>
              <a:buFontTx/>
              <a:buNone/>
            </a:pPr>
            <a:r>
              <a:rPr lang="en-US" altLang="en-US" sz="2000" b="1" dirty="0">
                <a:latin typeface="Courier New" panose="02070309020205020404" pitchFamily="49" charset="0"/>
              </a:rPr>
              <a:t>otherwise</a:t>
            </a:r>
          </a:p>
          <a:p>
            <a:pPr eaLnBrk="1" hangingPunct="1">
              <a:lnSpc>
                <a:spcPct val="80000"/>
              </a:lnSpc>
              <a:buFontTx/>
              <a:buNone/>
            </a:pPr>
            <a:r>
              <a:rPr lang="en-US" altLang="en-US" sz="2000" b="1" dirty="0">
                <a:latin typeface="Courier New" panose="02070309020205020404" pitchFamily="49" charset="0"/>
              </a:rPr>
              <a:t>     </a:t>
            </a:r>
            <a:r>
              <a:rPr lang="en-US" altLang="en-US" sz="2000" b="1" dirty="0" err="1">
                <a:latin typeface="Courier New" panose="02070309020205020404" pitchFamily="49" charset="0"/>
              </a:rPr>
              <a:t>disp</a:t>
            </a:r>
            <a:r>
              <a:rPr lang="en-US" altLang="en-US" sz="2000" b="1" dirty="0">
                <a:latin typeface="Courier New" panose="02070309020205020404" pitchFamily="49" charset="0"/>
              </a:rPr>
              <a:t>(['Unknown Units: ' units])</a:t>
            </a:r>
          </a:p>
          <a:p>
            <a:pPr eaLnBrk="1" hangingPunct="1">
              <a:lnSpc>
                <a:spcPct val="80000"/>
              </a:lnSpc>
              <a:buFontTx/>
              <a:buNone/>
            </a:pPr>
            <a:r>
              <a:rPr lang="en-US" altLang="en-US" sz="2000" b="1" dirty="0">
                <a:latin typeface="Courier New" panose="02070309020205020404" pitchFamily="49" charset="0"/>
              </a:rPr>
              <a:t>end</a:t>
            </a:r>
          </a:p>
          <a:p>
            <a:pPr eaLnBrk="1" hangingPunct="1">
              <a:lnSpc>
                <a:spcPct val="80000"/>
              </a:lnSpc>
              <a:buFontTx/>
              <a:buNone/>
            </a:pPr>
            <a:endParaRPr lang="en-US" altLang="en-US" sz="2000" b="1" dirty="0">
              <a:latin typeface="Courier New" panose="02070309020205020404" pitchFamily="49" charset="0"/>
            </a:endParaRPr>
          </a:p>
        </p:txBody>
      </p:sp>
      <p:sp>
        <p:nvSpPr>
          <p:cNvPr id="43012" name="Footer Placeholder 1"/>
          <p:cNvSpPr>
            <a:spLocks noGrp="1"/>
          </p:cNvSpPr>
          <p:nvPr>
            <p:ph type="ftr" sz="quarter" idx="11"/>
          </p:nvPr>
        </p:nvSpPr>
        <p:spPr bwMode="auto">
          <a:xfrm>
            <a:off x="2483768" y="6245225"/>
            <a:ext cx="4616152"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l" rtl="0" fontAlgn="base">
              <a:spcBef>
                <a:spcPct val="20000"/>
              </a:spcBef>
              <a:spcAft>
                <a:spcPct val="0"/>
              </a:spcAft>
              <a:buChar char="•"/>
              <a:defRPr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buNone/>
            </a:pPr>
            <a:r>
              <a:rPr lang="en-GB" dirty="0"/>
              <a:t>Introduction to MATLAB</a:t>
            </a:r>
            <a:endParaRPr lang="en-GB" altLang="en-US" sz="1800" dirty="0"/>
          </a:p>
        </p:txBody>
      </p:sp>
      <p:sp>
        <p:nvSpPr>
          <p:cNvPr id="43013" name="Slide Number Placeholder 2"/>
          <p:cNvSpPr>
            <a:spLocks noGrp="1"/>
          </p:cNvSpPr>
          <p:nvPr>
            <p:ph type="sldNum" sz="quarter" idx="12"/>
          </p:nvPr>
        </p:nvSpPr>
        <p:spPr bwMode="auto">
          <a:xfrm>
            <a:off x="6553200" y="6245225"/>
            <a:ext cx="2133600" cy="4762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defPPr>
              <a:defRPr lang="en-GB"/>
            </a:defPPr>
            <a:lvl1pPr algn="r" rtl="0" fontAlgn="base">
              <a:spcBef>
                <a:spcPct val="20000"/>
              </a:spcBef>
              <a:spcAft>
                <a:spcPct val="0"/>
              </a:spcAft>
              <a:buChar char="•"/>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623BFCB6-6BC7-4B19-B08A-F59F1183CD4F}" type="slidenum">
              <a:rPr lang="en-GB" altLang="en-US" smtClean="0"/>
              <a:pPr eaLnBrk="1" hangingPunct="1"/>
              <a:t>42</a:t>
            </a:fld>
            <a:endParaRPr lang="en-GB" altLang="en-US" sz="1200"/>
          </a:p>
        </p:txBody>
      </p:sp>
    </p:spTree>
  </p:cSld>
  <p:clrMapOvr>
    <a:masterClrMapping/>
  </p:clrMapOvr>
  <p:transition spd="med"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DDA97F7-AFE1-4B45-B3EB-42F6E5255478}"/>
              </a:ext>
            </a:extLst>
          </p:cNvPr>
          <p:cNvSpPr>
            <a:spLocks noGrp="1" noChangeArrowheads="1"/>
          </p:cNvSpPr>
          <p:nvPr>
            <p:ph type="title"/>
          </p:nvPr>
        </p:nvSpPr>
        <p:spPr>
          <a:xfrm>
            <a:off x="0" y="1"/>
            <a:ext cx="9142413" cy="764704"/>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User input</a:t>
            </a:r>
          </a:p>
        </p:txBody>
      </p:sp>
      <p:sp>
        <p:nvSpPr>
          <p:cNvPr id="21507" name="Rectangle 3">
            <a:extLst>
              <a:ext uri="{FF2B5EF4-FFF2-40B4-BE49-F238E27FC236}">
                <a16:creationId xmlns:a16="http://schemas.microsoft.com/office/drawing/2014/main" id="{4D16A103-282D-47B6-B3D6-A6B520265804}"/>
              </a:ext>
            </a:extLst>
          </p:cNvPr>
          <p:cNvSpPr>
            <a:spLocks noGrp="1" noChangeArrowheads="1"/>
          </p:cNvSpPr>
          <p:nvPr>
            <p:ph type="body" idx="1"/>
          </p:nvPr>
        </p:nvSpPr>
        <p:spPr>
          <a:xfrm>
            <a:off x="539750" y="908050"/>
            <a:ext cx="8229600" cy="1114425"/>
          </a:xfrm>
        </p:spPr>
        <p:txBody>
          <a:bodyPr/>
          <a:lstStyle/>
          <a:p>
            <a:r>
              <a:rPr lang="en-GB" altLang="en-US" dirty="0">
                <a:ea typeface="ＭＳ Ｐゴシック" panose="020B0600070205080204" pitchFamily="34" charset="-128"/>
              </a:rPr>
              <a:t>The function </a:t>
            </a:r>
            <a:r>
              <a:rPr lang="en-GB" altLang="en-US" b="1" dirty="0">
                <a:latin typeface="Courier New" panose="02070309020205020404" pitchFamily="49" charset="0"/>
                <a:ea typeface="ＭＳ Ｐゴシック" panose="020B0600070205080204" pitchFamily="34" charset="-128"/>
              </a:rPr>
              <a:t>input</a:t>
            </a:r>
            <a:r>
              <a:rPr lang="en-GB" altLang="en-US" dirty="0">
                <a:ea typeface="ＭＳ Ｐゴシック" panose="020B0600070205080204" pitchFamily="34" charset="-128"/>
              </a:rPr>
              <a:t> displays a prompt and waits for a user response (number):</a:t>
            </a:r>
          </a:p>
        </p:txBody>
      </p:sp>
      <p:sp>
        <p:nvSpPr>
          <p:cNvPr id="21508" name="Text Box 7">
            <a:extLst>
              <a:ext uri="{FF2B5EF4-FFF2-40B4-BE49-F238E27FC236}">
                <a16:creationId xmlns:a16="http://schemas.microsoft.com/office/drawing/2014/main" id="{2426502A-0FC1-4BA0-8F5D-4D178570EF8D}"/>
              </a:ext>
            </a:extLst>
          </p:cNvPr>
          <p:cNvSpPr txBox="1">
            <a:spLocks noChangeArrowheads="1"/>
          </p:cNvSpPr>
          <p:nvPr/>
        </p:nvSpPr>
        <p:spPr bwMode="auto">
          <a:xfrm>
            <a:off x="936625" y="2007071"/>
            <a:ext cx="5616575" cy="1508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a:solidFill>
                  <a:schemeClr val="accent6"/>
                </a:solidFill>
                <a:latin typeface="Courier New" panose="02070309020205020404" pitchFamily="49" charset="0"/>
                <a:cs typeface="Courier New" panose="02070309020205020404" pitchFamily="49" charset="0"/>
              </a:rPr>
              <a:t>x = input(</a:t>
            </a:r>
            <a:r>
              <a:rPr lang="en-US" altLang="en-US" sz="2000" b="1" dirty="0">
                <a:solidFill>
                  <a:srgbClr val="CC00CC"/>
                </a:solidFill>
                <a:latin typeface="Courier New" panose="02070309020205020404" pitchFamily="49" charset="0"/>
              </a:rPr>
              <a:t>'</a:t>
            </a:r>
            <a:r>
              <a:rPr lang="en-US" altLang="en-US" sz="1800" dirty="0">
                <a:solidFill>
                  <a:srgbClr val="CC00CC"/>
                </a:solidFill>
              </a:rPr>
              <a:t> </a:t>
            </a:r>
            <a:r>
              <a:rPr lang="en-US" altLang="en-US" sz="2000" b="1" dirty="0">
                <a:solidFill>
                  <a:srgbClr val="CC00CC"/>
                </a:solidFill>
                <a:latin typeface="Courier New" panose="02070309020205020404" pitchFamily="49" charset="0"/>
                <a:cs typeface="Courier New" panose="02070309020205020404" pitchFamily="49" charset="0"/>
              </a:rPr>
              <a:t>Enter value of x: </a:t>
            </a:r>
            <a:r>
              <a:rPr lang="en-US" altLang="en-US" sz="2000" b="1" dirty="0">
                <a:solidFill>
                  <a:srgbClr val="CC00CC"/>
                </a:solidFill>
                <a:latin typeface="Courier New" panose="02070309020205020404" pitchFamily="49" charset="0"/>
              </a:rPr>
              <a:t>'</a:t>
            </a:r>
            <a:r>
              <a:rPr lang="en-GB" altLang="en-US" sz="2000" b="1" dirty="0">
                <a:solidFill>
                  <a:schemeClr val="accent6"/>
                </a:solidFill>
                <a:latin typeface="Courier New" panose="02070309020205020404" pitchFamily="49" charset="0"/>
                <a:cs typeface="Courier New" panose="02070309020205020404" pitchFamily="49" charset="0"/>
              </a:rPr>
              <a:t>)</a:t>
            </a:r>
          </a:p>
          <a:p>
            <a:pPr eaLnBrk="1" hangingPunct="1">
              <a:buFontTx/>
              <a:buNone/>
            </a:pPr>
            <a:r>
              <a:rPr lang="en-GB" altLang="en-US" sz="2000" b="1" dirty="0">
                <a:latin typeface="Courier New" panose="02070309020205020404" pitchFamily="49" charset="0"/>
                <a:cs typeface="Courier New" panose="02070309020205020404" pitchFamily="49" charset="0"/>
              </a:rPr>
              <a:t>Enter value of x: 0.75</a:t>
            </a:r>
          </a:p>
          <a:p>
            <a:pPr eaLnBrk="1" hangingPunct="1">
              <a:buFontTx/>
              <a:buNone/>
            </a:pPr>
            <a:r>
              <a:rPr lang="en-GB" altLang="en-US" sz="2000" b="1" dirty="0">
                <a:latin typeface="Courier New" panose="02070309020205020404" pitchFamily="49" charset="0"/>
                <a:cs typeface="Courier New" panose="02070309020205020404" pitchFamily="49" charset="0"/>
              </a:rPr>
              <a:t>x=0.7500</a:t>
            </a:r>
          </a:p>
          <a:p>
            <a:pPr eaLnBrk="1" hangingPunct="1">
              <a:buFontTx/>
              <a:buNone/>
            </a:pPr>
            <a:endParaRPr lang="en-GB" altLang="en-US" sz="2000" b="1" dirty="0">
              <a:latin typeface="Courier New" panose="02070309020205020404" pitchFamily="49" charset="0"/>
              <a:cs typeface="Courier New" panose="02070309020205020404" pitchFamily="49" charset="0"/>
            </a:endParaRPr>
          </a:p>
        </p:txBody>
      </p:sp>
      <p:sp>
        <p:nvSpPr>
          <p:cNvPr id="7" name="Rectangle 3">
            <a:extLst>
              <a:ext uri="{FF2B5EF4-FFF2-40B4-BE49-F238E27FC236}">
                <a16:creationId xmlns:a16="http://schemas.microsoft.com/office/drawing/2014/main" id="{B5CA8B85-04B8-4676-AB29-E34A85A8F198}"/>
              </a:ext>
            </a:extLst>
          </p:cNvPr>
          <p:cNvSpPr txBox="1">
            <a:spLocks noChangeArrowheads="1"/>
          </p:cNvSpPr>
          <p:nvPr/>
        </p:nvSpPr>
        <p:spPr bwMode="auto">
          <a:xfrm>
            <a:off x="511175" y="3451225"/>
            <a:ext cx="8229600" cy="642938"/>
          </a:xfrm>
          <a:prstGeom prst="rect">
            <a:avLst/>
          </a:prstGeom>
          <a:noFill/>
          <a:ln w="9525">
            <a:noFill/>
            <a:miter lim="800000"/>
            <a:headEnd/>
            <a:tailEnd/>
          </a:ln>
        </p:spPr>
        <p:txBody>
          <a:bodyPr/>
          <a:lstStyle/>
          <a:p>
            <a:pPr marL="342900" indent="-342900">
              <a:spcBef>
                <a:spcPct val="20000"/>
              </a:spcBef>
              <a:buFontTx/>
              <a:buChar char="•"/>
              <a:defRPr/>
            </a:pPr>
            <a:r>
              <a:rPr lang="en-GB" sz="2400" kern="0" dirty="0">
                <a:latin typeface="+mn-lt"/>
                <a:ea typeface="+mn-ea"/>
              </a:rPr>
              <a:t>A string is expected when an argument </a:t>
            </a:r>
            <a:r>
              <a:rPr lang="en-US" sz="2400" b="1" kern="0" dirty="0">
                <a:latin typeface="+mn-lt"/>
                <a:ea typeface="+mn-ea"/>
              </a:rPr>
              <a:t>'s'</a:t>
            </a:r>
            <a:r>
              <a:rPr lang="en-GB" sz="2400" kern="0" dirty="0">
                <a:latin typeface="+mn-lt"/>
                <a:ea typeface="+mn-ea"/>
              </a:rPr>
              <a:t> is appended:</a:t>
            </a:r>
          </a:p>
        </p:txBody>
      </p:sp>
      <p:sp>
        <p:nvSpPr>
          <p:cNvPr id="8" name="Text Box 7">
            <a:extLst>
              <a:ext uri="{FF2B5EF4-FFF2-40B4-BE49-F238E27FC236}">
                <a16:creationId xmlns:a16="http://schemas.microsoft.com/office/drawing/2014/main" id="{372463C7-9EEB-419D-9481-EF764333345C}"/>
              </a:ext>
            </a:extLst>
          </p:cNvPr>
          <p:cNvSpPr txBox="1">
            <a:spLocks noChangeArrowheads="1"/>
          </p:cNvSpPr>
          <p:nvPr/>
        </p:nvSpPr>
        <p:spPr bwMode="auto">
          <a:xfrm>
            <a:off x="936625" y="3327401"/>
            <a:ext cx="7143750"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dirty="0">
                <a:latin typeface="Courier New" panose="02070309020205020404" pitchFamily="49" charset="0"/>
              </a:rPr>
              <a:t>&gt;&gt; </a:t>
            </a:r>
            <a:r>
              <a:rPr lang="en-US" altLang="en-US" sz="2000" b="1" dirty="0">
                <a:solidFill>
                  <a:schemeClr val="accent6"/>
                </a:solidFill>
                <a:latin typeface="Courier New" panose="02070309020205020404" pitchFamily="49" charset="0"/>
              </a:rPr>
              <a:t>filename = input(</a:t>
            </a:r>
            <a:r>
              <a:rPr lang="en-US" altLang="en-US" sz="2000" b="1" dirty="0">
                <a:solidFill>
                  <a:srgbClr val="CC00CC"/>
                </a:solidFill>
                <a:latin typeface="Courier New" panose="02070309020205020404" pitchFamily="49" charset="0"/>
              </a:rPr>
              <a:t>'Enter filename: '</a:t>
            </a:r>
            <a:r>
              <a:rPr lang="en-US" altLang="en-US" sz="2000" b="1" dirty="0">
                <a:latin typeface="Courier New" panose="02070309020205020404" pitchFamily="49" charset="0"/>
              </a:rPr>
              <a:t>, </a:t>
            </a:r>
            <a:r>
              <a:rPr lang="en-US" altLang="en-US" sz="2000" b="1" dirty="0">
                <a:solidFill>
                  <a:srgbClr val="CC00CC"/>
                </a:solidFill>
                <a:latin typeface="Courier New" panose="02070309020205020404" pitchFamily="49" charset="0"/>
              </a:rPr>
              <a:t>'s'</a:t>
            </a:r>
            <a:r>
              <a:rPr lang="en-US" altLang="en-US" sz="2000" b="1" dirty="0">
                <a:solidFill>
                  <a:schemeClr val="accent6"/>
                </a:solidFill>
                <a:latin typeface="Courier New" panose="02070309020205020404" pitchFamily="49" charset="0"/>
              </a:rPr>
              <a:t>)</a:t>
            </a:r>
          </a:p>
          <a:p>
            <a:pPr eaLnBrk="1" hangingPunct="1">
              <a:buFontTx/>
              <a:buNone/>
            </a:pPr>
            <a:r>
              <a:rPr lang="en-US" altLang="en-US" sz="2000" b="1" dirty="0">
                <a:latin typeface="Courier New" panose="02070309020205020404" pitchFamily="49" charset="0"/>
              </a:rPr>
              <a:t>Enter filename: </a:t>
            </a:r>
            <a:r>
              <a:rPr lang="en-US" altLang="en-US" sz="2000" b="1" dirty="0" err="1">
                <a:latin typeface="Courier New" panose="02070309020205020404" pitchFamily="49" charset="0"/>
              </a:rPr>
              <a:t>my_file.m</a:t>
            </a:r>
            <a:endParaRPr lang="en-US" altLang="en-US" sz="2000" b="1" dirty="0">
              <a:latin typeface="Courier New" panose="02070309020205020404" pitchFamily="49" charset="0"/>
            </a:endParaRPr>
          </a:p>
          <a:p>
            <a:pPr eaLnBrk="1" hangingPunct="1">
              <a:buFontTx/>
              <a:buNone/>
            </a:pPr>
            <a:r>
              <a:rPr lang="en-US" altLang="en-US" sz="2000" b="1" dirty="0">
                <a:latin typeface="Courier New" panose="02070309020205020404" pitchFamily="49" charset="0"/>
              </a:rPr>
              <a:t>filename = </a:t>
            </a:r>
          </a:p>
          <a:p>
            <a:pPr eaLnBrk="1" hangingPunct="1">
              <a:buFontTx/>
              <a:buNone/>
            </a:pPr>
            <a:r>
              <a:rPr lang="en-US" altLang="en-US" sz="2000" b="1" dirty="0" err="1">
                <a:latin typeface="Courier New" panose="02070309020205020404" pitchFamily="49" charset="0"/>
              </a:rPr>
              <a:t>my_file.m</a:t>
            </a:r>
            <a:endParaRPr lang="en-US" altLang="en-US" sz="2000" b="1" dirty="0">
              <a:latin typeface="Courier New" panose="02070309020205020404" pitchFamily="49" charset="0"/>
            </a:endParaRPr>
          </a:p>
        </p:txBody>
      </p:sp>
      <p:sp>
        <p:nvSpPr>
          <p:cNvPr id="2" name="Footer Placeholder 1">
            <a:extLst>
              <a:ext uri="{FF2B5EF4-FFF2-40B4-BE49-F238E27FC236}">
                <a16:creationId xmlns:a16="http://schemas.microsoft.com/office/drawing/2014/main" id="{785FDEB8-F57A-4E8E-90E1-4E0C3E263AE1}"/>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404FCEFE-202B-498A-8AD9-99ED2FA14EE2}"/>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43</a:t>
            </a:fld>
            <a:endParaRPr lang="en-GB" altLang="en-US">
              <a:solidFill>
                <a:srgbClr val="262673"/>
              </a:solidFill>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F6095C68-4A5B-4E03-BDA6-6E822C8DF417}"/>
              </a:ext>
            </a:extLst>
          </p:cNvPr>
          <p:cNvSpPr>
            <a:spLocks noGrp="1" noChangeArrowheads="1"/>
          </p:cNvSpPr>
          <p:nvPr>
            <p:ph type="title"/>
          </p:nvPr>
        </p:nvSpPr>
        <p:spPr>
          <a:xfrm>
            <a:off x="0" y="1"/>
            <a:ext cx="9142413" cy="764704"/>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Output methods</a:t>
            </a:r>
          </a:p>
        </p:txBody>
      </p:sp>
      <p:sp>
        <p:nvSpPr>
          <p:cNvPr id="25603" name="Rectangle 3">
            <a:extLst>
              <a:ext uri="{FF2B5EF4-FFF2-40B4-BE49-F238E27FC236}">
                <a16:creationId xmlns:a16="http://schemas.microsoft.com/office/drawing/2014/main" id="{A24331CC-4124-4574-A880-A2424DC86264}"/>
              </a:ext>
            </a:extLst>
          </p:cNvPr>
          <p:cNvSpPr>
            <a:spLocks noGrp="1" noChangeArrowheads="1"/>
          </p:cNvSpPr>
          <p:nvPr>
            <p:ph type="body" idx="1"/>
          </p:nvPr>
        </p:nvSpPr>
        <p:spPr>
          <a:xfrm>
            <a:off x="539750" y="981075"/>
            <a:ext cx="8229600" cy="4525963"/>
          </a:xfrm>
        </p:spPr>
        <p:txBody>
          <a:bodyPr/>
          <a:lstStyle/>
          <a:p>
            <a:pPr>
              <a:lnSpc>
                <a:spcPct val="90000"/>
              </a:lnSpc>
            </a:pPr>
            <a:r>
              <a:rPr lang="en-GB" altLang="en-US" dirty="0">
                <a:ea typeface="ＭＳ Ｐゴシック" panose="020B0600070205080204" pitchFamily="34" charset="-128"/>
              </a:rPr>
              <a:t>As we have seen, the simplest method to print on screen the results of a computation is to omit the semicolon at the end of the line:</a:t>
            </a:r>
          </a:p>
          <a:p>
            <a:pPr>
              <a:lnSpc>
                <a:spcPct val="90000"/>
              </a:lnSpc>
            </a:pPr>
            <a:endParaRPr lang="en-GB" altLang="en-US" dirty="0">
              <a:ea typeface="ＭＳ Ｐゴシック" panose="020B0600070205080204" pitchFamily="34" charset="-128"/>
            </a:endParaRPr>
          </a:p>
          <a:p>
            <a:pPr>
              <a:lnSpc>
                <a:spcPct val="90000"/>
              </a:lnSpc>
            </a:pPr>
            <a:endParaRPr lang="en-GB" altLang="en-US" dirty="0">
              <a:ea typeface="ＭＳ Ｐゴシック" panose="020B0600070205080204" pitchFamily="34" charset="-128"/>
            </a:endParaRPr>
          </a:p>
          <a:p>
            <a:pPr>
              <a:lnSpc>
                <a:spcPct val="90000"/>
              </a:lnSpc>
            </a:pPr>
            <a:r>
              <a:rPr lang="en-GB" altLang="en-US" dirty="0">
                <a:ea typeface="ＭＳ Ｐゴシック" panose="020B0600070205080204" pitchFamily="34" charset="-128"/>
              </a:rPr>
              <a:t>MATLAB offers a set of functions to print on the screen or to write in a file.</a:t>
            </a:r>
          </a:p>
          <a:p>
            <a:pPr lvl="1">
              <a:lnSpc>
                <a:spcPct val="90000"/>
              </a:lnSpc>
            </a:pPr>
            <a:r>
              <a:rPr lang="en-GB" altLang="en-US" b="1" dirty="0" err="1">
                <a:latin typeface="Courier New" panose="02070309020205020404" pitchFamily="49" charset="0"/>
                <a:ea typeface="Arial" panose="020B0604020202020204" pitchFamily="34" charset="0"/>
              </a:rPr>
              <a:t>disp</a:t>
            </a:r>
            <a:endParaRPr lang="en-GB" altLang="en-US" b="1" dirty="0">
              <a:latin typeface="Courier New" panose="02070309020205020404" pitchFamily="49" charset="0"/>
              <a:ea typeface="Arial" panose="020B0604020202020204" pitchFamily="34" charset="0"/>
            </a:endParaRPr>
          </a:p>
          <a:p>
            <a:pPr lvl="1">
              <a:lnSpc>
                <a:spcPct val="90000"/>
              </a:lnSpc>
            </a:pPr>
            <a:r>
              <a:rPr lang="en-GB" altLang="en-US" b="1" dirty="0" err="1">
                <a:latin typeface="Courier New" panose="02070309020205020404" pitchFamily="49" charset="0"/>
                <a:ea typeface="Arial" panose="020B0604020202020204" pitchFamily="34" charset="0"/>
              </a:rPr>
              <a:t>fprintf</a:t>
            </a:r>
            <a:endParaRPr lang="en-GB" altLang="en-US" b="1" dirty="0">
              <a:latin typeface="Courier New" panose="02070309020205020404" pitchFamily="49" charset="0"/>
              <a:ea typeface="Arial" panose="020B0604020202020204" pitchFamily="34" charset="0"/>
            </a:endParaRPr>
          </a:p>
        </p:txBody>
      </p:sp>
      <p:sp>
        <p:nvSpPr>
          <p:cNvPr id="25604" name="Text Box 7">
            <a:extLst>
              <a:ext uri="{FF2B5EF4-FFF2-40B4-BE49-F238E27FC236}">
                <a16:creationId xmlns:a16="http://schemas.microsoft.com/office/drawing/2014/main" id="{A4D46A72-3E26-4DD3-ACE9-A57027E976AA}"/>
              </a:ext>
            </a:extLst>
          </p:cNvPr>
          <p:cNvSpPr txBox="1">
            <a:spLocks noChangeArrowheads="1"/>
          </p:cNvSpPr>
          <p:nvPr/>
        </p:nvSpPr>
        <p:spPr bwMode="auto">
          <a:xfrm>
            <a:off x="2411760" y="2863056"/>
            <a:ext cx="39592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a:solidFill>
                  <a:schemeClr val="accent6"/>
                </a:solidFill>
                <a:latin typeface="Courier New" panose="02070309020205020404" pitchFamily="49" charset="0"/>
                <a:cs typeface="Courier New" panose="02070309020205020404" pitchFamily="49" charset="0"/>
              </a:rPr>
              <a:t>result = 2^3 + 1</a:t>
            </a:r>
          </a:p>
          <a:p>
            <a:pPr eaLnBrk="1" hangingPunct="1">
              <a:buFontTx/>
              <a:buNone/>
            </a:pPr>
            <a:r>
              <a:rPr lang="en-GB" altLang="en-US" sz="2000" b="1" dirty="0">
                <a:latin typeface="Courier New" panose="02070309020205020404" pitchFamily="49" charset="0"/>
                <a:cs typeface="Courier New" panose="02070309020205020404" pitchFamily="49" charset="0"/>
              </a:rPr>
              <a:t>result  =  9</a:t>
            </a:r>
          </a:p>
        </p:txBody>
      </p:sp>
      <p:sp>
        <p:nvSpPr>
          <p:cNvPr id="2" name="Footer Placeholder 1">
            <a:extLst>
              <a:ext uri="{FF2B5EF4-FFF2-40B4-BE49-F238E27FC236}">
                <a16:creationId xmlns:a16="http://schemas.microsoft.com/office/drawing/2014/main" id="{3E885586-141E-46AF-B63B-DA0D16BE644B}"/>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581D76ED-B792-40F1-A7DF-983F5B09B7E8}"/>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44</a:t>
            </a:fld>
            <a:endParaRPr lang="en-GB" altLang="en-US">
              <a:solidFill>
                <a:srgbClr val="262673"/>
              </a:solidFill>
            </a:endParaRPr>
          </a:p>
        </p:txBody>
      </p:sp>
    </p:spTree>
  </p:cSld>
  <p:clrMapOvr>
    <a:masterClrMapping/>
  </p:clrMapOvr>
  <p:transition spd="med"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61645E-E111-4A61-80E9-179D32C897E1}"/>
              </a:ext>
            </a:extLst>
          </p:cNvPr>
          <p:cNvSpPr txBox="1"/>
          <p:nvPr/>
        </p:nvSpPr>
        <p:spPr>
          <a:xfrm>
            <a:off x="503040" y="2492896"/>
            <a:ext cx="8640960" cy="3046988"/>
          </a:xfrm>
          <a:prstGeom prst="rect">
            <a:avLst/>
          </a:prstGeom>
          <a:noFill/>
        </p:spPr>
        <p:txBody>
          <a:bodyPr wrap="square">
            <a:spAutoFit/>
          </a:bodyPr>
          <a:lstStyle/>
          <a:p>
            <a:r>
              <a:rPr lang="en-GB" sz="1600" b="1" i="0" u="none" strike="noStrike" baseline="0" dirty="0">
                <a:solidFill>
                  <a:srgbClr val="028009"/>
                </a:solidFill>
                <a:latin typeface="Courier New" panose="02070309020205020404" pitchFamily="49" charset="0"/>
              </a:rPr>
              <a:t>%get a value using input</a:t>
            </a:r>
            <a:endParaRPr lang="en-GB" sz="1600" b="0" i="0" u="none" strike="noStrike" baseline="0" dirty="0">
              <a:solidFill>
                <a:srgbClr val="028009"/>
              </a:solidFill>
              <a:latin typeface="Courier New" panose="02070309020205020404" pitchFamily="49" charset="0"/>
            </a:endParaRPr>
          </a:p>
          <a:p>
            <a:r>
              <a:rPr lang="en-GB" sz="1600" b="1" i="0" u="none" strike="noStrike" baseline="0" dirty="0" err="1">
                <a:solidFill>
                  <a:srgbClr val="000000"/>
                </a:solidFill>
                <a:latin typeface="Courier New" panose="02070309020205020404" pitchFamily="49" charset="0"/>
              </a:rPr>
              <a:t>temp_celsius</a:t>
            </a:r>
            <a:r>
              <a:rPr lang="en-GB" sz="1600" b="1" i="0" u="none" strike="noStrike" baseline="0" dirty="0">
                <a:solidFill>
                  <a:srgbClr val="000000"/>
                </a:solidFill>
                <a:latin typeface="Courier New" panose="02070309020205020404" pitchFamily="49" charset="0"/>
              </a:rPr>
              <a:t>=input(</a:t>
            </a:r>
            <a:r>
              <a:rPr lang="en-GB" sz="1600" b="1" i="0" u="none" strike="noStrike" baseline="0" dirty="0">
                <a:solidFill>
                  <a:srgbClr val="AA04F9"/>
                </a:solidFill>
                <a:latin typeface="Courier New" panose="02070309020205020404" pitchFamily="49" charset="0"/>
              </a:rPr>
              <a:t>'Enter Celsius value : '</a:t>
            </a:r>
            <a:r>
              <a:rPr lang="en-GB" sz="1600" b="1" i="0" u="none" strike="noStrike" baseline="0" dirty="0">
                <a:solidFill>
                  <a:srgbClr val="000000"/>
                </a:solidFill>
                <a:latin typeface="Courier New" panose="02070309020205020404" pitchFamily="49" charset="0"/>
              </a:rPr>
              <a:t>);</a:t>
            </a:r>
            <a:endParaRPr lang="en-GB" sz="1600" b="0" i="0" u="none" strike="noStrike" baseline="0" dirty="0">
              <a:solidFill>
                <a:srgbClr val="000000"/>
              </a:solidFill>
              <a:latin typeface="Courier New" panose="02070309020205020404" pitchFamily="49" charset="0"/>
            </a:endParaRPr>
          </a:p>
          <a:p>
            <a:r>
              <a:rPr lang="en-GB" sz="1600" b="1" i="0" u="none" strike="noStrike" baseline="0" dirty="0">
                <a:solidFill>
                  <a:srgbClr val="028009"/>
                </a:solidFill>
                <a:latin typeface="Courier New" panose="02070309020205020404" pitchFamily="49" charset="0"/>
              </a:rPr>
              <a:t>%use a function to return a value</a:t>
            </a:r>
            <a:endParaRPr lang="en-GB" sz="1600" b="0" i="0" u="none" strike="noStrike" baseline="0" dirty="0">
              <a:solidFill>
                <a:srgbClr val="028009"/>
              </a:solidFill>
              <a:latin typeface="Courier New" panose="02070309020205020404" pitchFamily="49" charset="0"/>
            </a:endParaRPr>
          </a:p>
          <a:p>
            <a:r>
              <a:rPr lang="en-GB" sz="1600" b="1" i="0" u="none" strike="noStrike" baseline="0" dirty="0" err="1">
                <a:solidFill>
                  <a:srgbClr val="000000"/>
                </a:solidFill>
                <a:latin typeface="Courier New" panose="02070309020205020404" pitchFamily="49" charset="0"/>
              </a:rPr>
              <a:t>temp_fahrenheit</a:t>
            </a:r>
            <a:r>
              <a:rPr lang="en-GB" sz="1600" b="1" i="0" u="none" strike="noStrike" baseline="0" dirty="0">
                <a:solidFill>
                  <a:srgbClr val="000000"/>
                </a:solidFill>
                <a:latin typeface="Courier New" panose="02070309020205020404" pitchFamily="49" charset="0"/>
              </a:rPr>
              <a:t> = </a:t>
            </a:r>
            <a:r>
              <a:rPr lang="en-GB" sz="1600" b="1" i="0" u="none" strike="noStrike" baseline="0" dirty="0" err="1">
                <a:solidFill>
                  <a:srgbClr val="000000"/>
                </a:solidFill>
                <a:latin typeface="Courier New" panose="02070309020205020404" pitchFamily="49" charset="0"/>
              </a:rPr>
              <a:t>temp_convert</a:t>
            </a:r>
            <a:r>
              <a:rPr lang="en-GB" sz="1600" b="1" i="0" u="none" strike="noStrike" baseline="0" dirty="0">
                <a:solidFill>
                  <a:srgbClr val="000000"/>
                </a:solidFill>
                <a:latin typeface="Courier New" panose="02070309020205020404" pitchFamily="49" charset="0"/>
              </a:rPr>
              <a:t>(</a:t>
            </a:r>
            <a:r>
              <a:rPr lang="en-GB" sz="1600" b="1" i="0" u="none" strike="noStrike" baseline="0" dirty="0" err="1">
                <a:solidFill>
                  <a:srgbClr val="000000"/>
                </a:solidFill>
                <a:latin typeface="Courier New" panose="02070309020205020404" pitchFamily="49" charset="0"/>
              </a:rPr>
              <a:t>temp_celsius</a:t>
            </a:r>
            <a:r>
              <a:rPr lang="en-GB" sz="1600" b="1" i="0" u="none" strike="noStrike" baseline="0" dirty="0">
                <a:solidFill>
                  <a:srgbClr val="000000"/>
                </a:solidFill>
                <a:latin typeface="Courier New" panose="02070309020205020404" pitchFamily="49" charset="0"/>
              </a:rPr>
              <a:t>)</a:t>
            </a:r>
            <a:endParaRPr lang="en-GB" sz="1600" b="0" i="0" u="none" strike="noStrike" baseline="0" dirty="0">
              <a:solidFill>
                <a:srgbClr val="000000"/>
              </a:solidFill>
              <a:latin typeface="Courier New" panose="02070309020205020404" pitchFamily="49" charset="0"/>
            </a:endParaRPr>
          </a:p>
          <a:p>
            <a:r>
              <a:rPr lang="en-GB" sz="1600" b="1" i="0" u="none" strike="noStrike" baseline="0" dirty="0">
                <a:solidFill>
                  <a:srgbClr val="028009"/>
                </a:solidFill>
                <a:latin typeface="Courier New" panose="02070309020205020404" pitchFamily="49" charset="0"/>
              </a:rPr>
              <a:t>%simplest form of output (no semi-colon)</a:t>
            </a:r>
            <a:endParaRPr lang="en-GB" sz="1600" b="0" i="0" u="none" strike="noStrike" baseline="0" dirty="0">
              <a:solidFill>
                <a:srgbClr val="028009"/>
              </a:solidFill>
              <a:latin typeface="Courier New" panose="02070309020205020404" pitchFamily="49" charset="0"/>
            </a:endParaRPr>
          </a:p>
          <a:p>
            <a:r>
              <a:rPr lang="en-GB" sz="1600" b="1" i="0" u="none" strike="noStrike" baseline="0" dirty="0" err="1">
                <a:solidFill>
                  <a:srgbClr val="000000"/>
                </a:solidFill>
                <a:latin typeface="Courier New" panose="02070309020205020404" pitchFamily="49" charset="0"/>
              </a:rPr>
              <a:t>temp_fahrenheit</a:t>
            </a:r>
            <a:r>
              <a:rPr lang="en-GB" sz="1600" b="1" i="0" u="none" strike="noStrike" baseline="0" dirty="0">
                <a:solidFill>
                  <a:srgbClr val="000000"/>
                </a:solidFill>
                <a:latin typeface="Courier New" panose="02070309020205020404" pitchFamily="49" charset="0"/>
              </a:rPr>
              <a:t> </a:t>
            </a:r>
            <a:endParaRPr lang="en-GB" sz="1600" b="0" i="0" u="none" strike="noStrike" baseline="0" dirty="0">
              <a:solidFill>
                <a:srgbClr val="000000"/>
              </a:solidFill>
              <a:latin typeface="Courier New" panose="02070309020205020404" pitchFamily="49" charset="0"/>
            </a:endParaRPr>
          </a:p>
          <a:p>
            <a:r>
              <a:rPr lang="en-GB" sz="1600" b="1" i="0" u="none" strike="noStrike" baseline="0" dirty="0">
                <a:solidFill>
                  <a:srgbClr val="028009"/>
                </a:solidFill>
                <a:latin typeface="Courier New" panose="02070309020205020404" pitchFamily="49" charset="0"/>
              </a:rPr>
              <a:t>%display (</a:t>
            </a:r>
            <a:r>
              <a:rPr lang="en-GB" sz="1600" b="1" i="0" u="none" strike="noStrike" baseline="0" dirty="0" err="1">
                <a:solidFill>
                  <a:srgbClr val="028009"/>
                </a:solidFill>
                <a:latin typeface="Courier New" panose="02070309020205020404" pitchFamily="49" charset="0"/>
              </a:rPr>
              <a:t>disp</a:t>
            </a:r>
            <a:r>
              <a:rPr lang="en-GB" sz="1600" b="1" i="0" u="none" strike="noStrike" baseline="0" dirty="0">
                <a:solidFill>
                  <a:srgbClr val="028009"/>
                </a:solidFill>
                <a:latin typeface="Courier New" panose="02070309020205020404" pitchFamily="49" charset="0"/>
              </a:rPr>
              <a:t>) string and numeric variable</a:t>
            </a:r>
            <a:endParaRPr lang="en-GB" sz="1600" b="0" i="0" u="none" strike="noStrike" baseline="0" dirty="0">
              <a:solidFill>
                <a:srgbClr val="028009"/>
              </a:solidFill>
              <a:latin typeface="Courier New" panose="02070309020205020404" pitchFamily="49" charset="0"/>
            </a:endParaRPr>
          </a:p>
          <a:p>
            <a:r>
              <a:rPr lang="de-DE" sz="1600" b="1" i="0" u="none" strike="noStrike" baseline="0" dirty="0">
                <a:solidFill>
                  <a:srgbClr val="000000"/>
                </a:solidFill>
                <a:latin typeface="Courier New" panose="02070309020205020404" pitchFamily="49" charset="0"/>
              </a:rPr>
              <a:t>disp(</a:t>
            </a:r>
            <a:r>
              <a:rPr lang="de-DE" sz="1600" b="1" i="0" u="none" strike="noStrike" baseline="0" dirty="0">
                <a:solidFill>
                  <a:srgbClr val="AA04F9"/>
                </a:solidFill>
                <a:latin typeface="Courier New" panose="02070309020205020404" pitchFamily="49" charset="0"/>
              </a:rPr>
              <a:t>'temperature in fahrenheit'</a:t>
            </a:r>
            <a:r>
              <a:rPr lang="de-DE" sz="1600" b="1" i="0" u="none" strike="noStrike" baseline="0" dirty="0">
                <a:solidFill>
                  <a:srgbClr val="000000"/>
                </a:solidFill>
                <a:latin typeface="Courier New" panose="02070309020205020404" pitchFamily="49" charset="0"/>
              </a:rPr>
              <a:t>), disp(temp_fahrenheit);</a:t>
            </a:r>
            <a:endParaRPr lang="de-DE" sz="1600" b="0" i="0" u="none" strike="noStrike" baseline="0" dirty="0">
              <a:solidFill>
                <a:srgbClr val="000000"/>
              </a:solidFill>
              <a:latin typeface="Courier New" panose="02070309020205020404" pitchFamily="49" charset="0"/>
            </a:endParaRPr>
          </a:p>
          <a:p>
            <a:r>
              <a:rPr lang="en-GB" sz="1600" b="1" i="0" u="none" strike="noStrike" baseline="0" dirty="0">
                <a:solidFill>
                  <a:srgbClr val="028009"/>
                </a:solidFill>
                <a:latin typeface="Courier New" panose="02070309020205020404" pitchFamily="49" charset="0"/>
              </a:rPr>
              <a:t>%formatted output (</a:t>
            </a:r>
            <a:r>
              <a:rPr lang="en-GB" sz="1600" b="1" i="0" u="none" strike="noStrike" baseline="0" dirty="0" err="1">
                <a:solidFill>
                  <a:srgbClr val="028009"/>
                </a:solidFill>
                <a:latin typeface="Courier New" panose="02070309020205020404" pitchFamily="49" charset="0"/>
              </a:rPr>
              <a:t>fprintf</a:t>
            </a:r>
            <a:r>
              <a:rPr lang="en-GB" sz="1600" b="1" i="0" u="none" strike="noStrike" baseline="0" dirty="0">
                <a:solidFill>
                  <a:srgbClr val="028009"/>
                </a:solidFill>
                <a:latin typeface="Courier New" panose="02070309020205020404" pitchFamily="49" charset="0"/>
              </a:rPr>
              <a:t>)</a:t>
            </a:r>
            <a:endParaRPr lang="en-GB" sz="1600" b="0" i="0" u="none" strike="noStrike" baseline="0" dirty="0">
              <a:solidFill>
                <a:srgbClr val="028009"/>
              </a:solidFill>
              <a:latin typeface="Courier New" panose="02070309020205020404" pitchFamily="49" charset="0"/>
            </a:endParaRPr>
          </a:p>
          <a:p>
            <a:r>
              <a:rPr lang="de-DE" sz="1600" b="1" i="0" u="none" strike="noStrike" baseline="0" dirty="0">
                <a:solidFill>
                  <a:srgbClr val="000000"/>
                </a:solidFill>
                <a:latin typeface="Courier New" panose="02070309020205020404" pitchFamily="49" charset="0"/>
              </a:rPr>
              <a:t>fprintf(</a:t>
            </a:r>
            <a:r>
              <a:rPr lang="de-DE" sz="1600" b="1" i="0" u="none" strike="noStrike" baseline="0" dirty="0">
                <a:solidFill>
                  <a:srgbClr val="AA04F9"/>
                </a:solidFill>
                <a:latin typeface="Courier New" panose="02070309020205020404" pitchFamily="49" charset="0"/>
              </a:rPr>
              <a:t>'temperature in fahrenheit is %5.2f\n'</a:t>
            </a:r>
            <a:r>
              <a:rPr lang="de-DE" sz="1600" b="1" i="0" u="none" strike="noStrike" baseline="0" dirty="0">
                <a:solidFill>
                  <a:srgbClr val="000000"/>
                </a:solidFill>
                <a:latin typeface="Courier New" panose="02070309020205020404" pitchFamily="49" charset="0"/>
              </a:rPr>
              <a:t>, temp_fahrenheit');</a:t>
            </a:r>
            <a:endParaRPr lang="de-DE" sz="1600" b="0" i="0" u="none" strike="noStrike" baseline="0" dirty="0">
              <a:solidFill>
                <a:srgbClr val="000000"/>
              </a:solidFill>
              <a:latin typeface="Courier New" panose="02070309020205020404" pitchFamily="49" charset="0"/>
            </a:endParaRPr>
          </a:p>
          <a:p>
            <a:endParaRPr lang="en-GB" sz="1600" b="0" i="0" u="none" strike="noStrike" baseline="0" dirty="0"/>
          </a:p>
          <a:p>
            <a:endParaRPr lang="en-GB" sz="1600" b="0" i="0" u="none" strike="noStrike" baseline="0" dirty="0"/>
          </a:p>
        </p:txBody>
      </p:sp>
      <p:sp>
        <p:nvSpPr>
          <p:cNvPr id="6" name="Rectangle 3">
            <a:extLst>
              <a:ext uri="{FF2B5EF4-FFF2-40B4-BE49-F238E27FC236}">
                <a16:creationId xmlns:a16="http://schemas.microsoft.com/office/drawing/2014/main" id="{8580E1EE-4218-4EA5-AEBA-5BECBCB1BB9B}"/>
              </a:ext>
            </a:extLst>
          </p:cNvPr>
          <p:cNvSpPr txBox="1">
            <a:spLocks noChangeArrowheads="1"/>
          </p:cNvSpPr>
          <p:nvPr/>
        </p:nvSpPr>
        <p:spPr>
          <a:xfrm>
            <a:off x="457200" y="535538"/>
            <a:ext cx="8229600" cy="1512694"/>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ea typeface="ＭＳ Ｐゴシック" panose="020B0600070205080204" pitchFamily="34" charset="-128"/>
              </a:rPr>
              <a:t>Create a script file (or edit a previous one) and save it… DO NOT call it by the function name </a:t>
            </a:r>
            <a:r>
              <a:rPr lang="en-US" altLang="en-US" b="1" dirty="0" err="1">
                <a:solidFill>
                  <a:schemeClr val="accent6"/>
                </a:solidFill>
                <a:latin typeface="Courier New" panose="02070309020205020404" pitchFamily="49" charset="0"/>
                <a:ea typeface="ＭＳ Ｐゴシック" panose="020B0600070205080204" pitchFamily="34" charset="-128"/>
                <a:cs typeface="Courier New" panose="02070309020205020404" pitchFamily="49" charset="0"/>
              </a:rPr>
              <a:t>temp_convert</a:t>
            </a:r>
            <a:endParaRPr lang="en-GB" altLang="en-US" b="1" dirty="0">
              <a:solidFill>
                <a:schemeClr val="accent6"/>
              </a:solidFill>
              <a:latin typeface="Courier New" panose="02070309020205020404" pitchFamily="49" charset="0"/>
              <a:ea typeface="ＭＳ Ｐゴシック" panose="020B0600070205080204" pitchFamily="34" charset="-128"/>
              <a:cs typeface="Courier New" panose="02070309020205020404" pitchFamily="49" charset="0"/>
            </a:endParaRPr>
          </a:p>
        </p:txBody>
      </p:sp>
    </p:spTree>
    <p:extLst>
      <p:ext uri="{BB962C8B-B14F-4D97-AF65-F5344CB8AC3E}">
        <p14:creationId xmlns:p14="http://schemas.microsoft.com/office/powerpoint/2010/main" val="200507140"/>
      </p:ext>
    </p:extLst>
  </p:cSld>
  <p:clrMapOvr>
    <a:masterClrMapping/>
  </p:clrMapOvr>
  <p:transition spd="med"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DEFA3BDA-D149-499D-9BE2-CF2CB80F8B82}"/>
              </a:ext>
            </a:extLst>
          </p:cNvPr>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Lst>
        </p:spPr>
        <p:txBody>
          <a:bodyPr/>
          <a:lstStyle/>
          <a:p>
            <a:r>
              <a:rPr lang="en-GB" altLang="en-US">
                <a:effectLst/>
                <a:ea typeface="ＭＳ Ｐゴシック" panose="020B0600070205080204" pitchFamily="34" charset="-128"/>
              </a:rPr>
              <a:t>Output to screen</a:t>
            </a:r>
          </a:p>
        </p:txBody>
      </p:sp>
      <p:sp>
        <p:nvSpPr>
          <p:cNvPr id="27651" name="Rectangle 3">
            <a:extLst>
              <a:ext uri="{FF2B5EF4-FFF2-40B4-BE49-F238E27FC236}">
                <a16:creationId xmlns:a16="http://schemas.microsoft.com/office/drawing/2014/main" id="{3222E61F-B39A-4620-94B3-5FFCD5551A1F}"/>
              </a:ext>
            </a:extLst>
          </p:cNvPr>
          <p:cNvSpPr>
            <a:spLocks noGrp="1" noChangeArrowheads="1"/>
          </p:cNvSpPr>
          <p:nvPr>
            <p:ph type="body" idx="1"/>
          </p:nvPr>
        </p:nvSpPr>
        <p:spPr>
          <a:xfrm>
            <a:off x="457200" y="399852"/>
            <a:ext cx="8229600" cy="1512694"/>
          </a:xfrm>
        </p:spPr>
        <p:txBody>
          <a:bodyPr/>
          <a:lstStyle/>
          <a:p>
            <a:r>
              <a:rPr lang="en-US" altLang="en-US" dirty="0">
                <a:ea typeface="ＭＳ Ｐゴシック" panose="020B0600070205080204" pitchFamily="34" charset="-128"/>
              </a:rPr>
              <a:t>The </a:t>
            </a:r>
            <a:r>
              <a:rPr lang="en-US" altLang="en-US" b="1" dirty="0" err="1">
                <a:latin typeface="Courier New" panose="02070309020205020404" pitchFamily="49" charset="0"/>
                <a:ea typeface="ＭＳ Ｐゴシック" panose="020B0600070205080204" pitchFamily="34" charset="-128"/>
              </a:rPr>
              <a:t>disp</a:t>
            </a:r>
            <a:r>
              <a:rPr lang="en-US" altLang="en-US" dirty="0">
                <a:ea typeface="ＭＳ Ｐゴシック" panose="020B0600070205080204" pitchFamily="34" charset="-128"/>
              </a:rPr>
              <a:t> function displays the value of an expression, according to the current format:</a:t>
            </a:r>
            <a:endParaRPr lang="en-GB" altLang="en-US" dirty="0">
              <a:ea typeface="ＭＳ Ｐゴシック" panose="020B0600070205080204" pitchFamily="34" charset="-128"/>
            </a:endParaRPr>
          </a:p>
        </p:txBody>
      </p:sp>
      <p:sp>
        <p:nvSpPr>
          <p:cNvPr id="27652" name="Text Box 7">
            <a:extLst>
              <a:ext uri="{FF2B5EF4-FFF2-40B4-BE49-F238E27FC236}">
                <a16:creationId xmlns:a16="http://schemas.microsoft.com/office/drawing/2014/main" id="{A8992E5C-CB8B-4D17-B872-A99126A64A5E}"/>
              </a:ext>
            </a:extLst>
          </p:cNvPr>
          <p:cNvSpPr txBox="1">
            <a:spLocks noChangeArrowheads="1"/>
          </p:cNvSpPr>
          <p:nvPr/>
        </p:nvSpPr>
        <p:spPr bwMode="auto">
          <a:xfrm>
            <a:off x="560760" y="2031789"/>
            <a:ext cx="828040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dirty="0">
                <a:latin typeface="Courier New" panose="02070309020205020404" pitchFamily="49" charset="0"/>
              </a:rPr>
              <a:t>&gt;&gt; </a:t>
            </a:r>
            <a:r>
              <a:rPr lang="en-US" altLang="en-US" sz="2000" b="1" dirty="0" err="1">
                <a:solidFill>
                  <a:schemeClr val="accent6"/>
                </a:solidFill>
                <a:latin typeface="Courier New" panose="02070309020205020404" pitchFamily="49" charset="0"/>
              </a:rPr>
              <a:t>disp</a:t>
            </a:r>
            <a:r>
              <a:rPr lang="en-US" altLang="en-US" sz="2000" b="1" dirty="0">
                <a:solidFill>
                  <a:schemeClr val="accent6"/>
                </a:solidFill>
                <a:latin typeface="Courier New" panose="02070309020205020404" pitchFamily="49" charset="0"/>
              </a:rPr>
              <a:t>(</a:t>
            </a:r>
            <a:r>
              <a:rPr lang="en-US" altLang="en-US" sz="2000" b="1" dirty="0">
                <a:solidFill>
                  <a:srgbClr val="CC00CC"/>
                </a:solidFill>
                <a:latin typeface="Courier New" panose="02070309020205020404" pitchFamily="49" charset="0"/>
              </a:rPr>
              <a:t>'Here is a 3x3 random matrix'</a:t>
            </a:r>
            <a:r>
              <a:rPr lang="en-US" altLang="en-US" sz="2000" b="1" dirty="0">
                <a:latin typeface="Courier New" panose="02070309020205020404" pitchFamily="49" charset="0"/>
              </a:rPr>
              <a:t>)</a:t>
            </a:r>
            <a:r>
              <a:rPr lang="en-US" altLang="en-US" sz="2000" b="1" dirty="0">
                <a:solidFill>
                  <a:schemeClr val="accent6"/>
                </a:solidFill>
                <a:latin typeface="Courier New" panose="02070309020205020404" pitchFamily="49" charset="0"/>
              </a:rPr>
              <a:t>, </a:t>
            </a:r>
            <a:r>
              <a:rPr lang="en-US" altLang="en-US" sz="2000" b="1" dirty="0" err="1">
                <a:solidFill>
                  <a:schemeClr val="accent6"/>
                </a:solidFill>
                <a:latin typeface="Courier New" panose="02070309020205020404" pitchFamily="49" charset="0"/>
              </a:rPr>
              <a:t>disp</a:t>
            </a:r>
            <a:r>
              <a:rPr lang="en-US" altLang="en-US" sz="2000" b="1" dirty="0">
                <a:solidFill>
                  <a:schemeClr val="accent6"/>
                </a:solidFill>
                <a:latin typeface="Courier New" panose="02070309020205020404" pitchFamily="49" charset="0"/>
              </a:rPr>
              <a:t>(rand(3))</a:t>
            </a:r>
          </a:p>
          <a:p>
            <a:pPr eaLnBrk="1" hangingPunct="1">
              <a:buFontTx/>
              <a:buNone/>
            </a:pPr>
            <a:r>
              <a:rPr lang="en-US" altLang="en-US" sz="2000" b="1" dirty="0">
                <a:latin typeface="Courier New" panose="02070309020205020404" pitchFamily="49" charset="0"/>
              </a:rPr>
              <a:t>Here is a 3x3 random matrix</a:t>
            </a:r>
          </a:p>
          <a:p>
            <a:pPr eaLnBrk="1" hangingPunct="1">
              <a:buFontTx/>
              <a:buNone/>
            </a:pPr>
            <a:r>
              <a:rPr lang="en-US" altLang="en-US" sz="2000" b="1" dirty="0">
                <a:latin typeface="Courier New" panose="02070309020205020404" pitchFamily="49" charset="0"/>
              </a:rPr>
              <a:t>    0.8147    0.9134    0.2785</a:t>
            </a:r>
          </a:p>
          <a:p>
            <a:pPr eaLnBrk="1" hangingPunct="1">
              <a:buFontTx/>
              <a:buNone/>
            </a:pPr>
            <a:r>
              <a:rPr lang="en-US" altLang="en-US" sz="2000" b="1" dirty="0">
                <a:latin typeface="Courier New" panose="02070309020205020404" pitchFamily="49" charset="0"/>
              </a:rPr>
              <a:t>    0.9058    0.6324    0.5469</a:t>
            </a:r>
          </a:p>
          <a:p>
            <a:pPr eaLnBrk="1" hangingPunct="1">
              <a:buFontTx/>
              <a:buNone/>
            </a:pPr>
            <a:r>
              <a:rPr lang="en-US" altLang="en-US" sz="2000" b="1" dirty="0">
                <a:latin typeface="Courier New" panose="02070309020205020404" pitchFamily="49" charset="0"/>
              </a:rPr>
              <a:t>    0.1270    0.0975    0.9575</a:t>
            </a:r>
          </a:p>
        </p:txBody>
      </p:sp>
      <p:sp>
        <p:nvSpPr>
          <p:cNvPr id="2" name="Footer Placeholder 1">
            <a:extLst>
              <a:ext uri="{FF2B5EF4-FFF2-40B4-BE49-F238E27FC236}">
                <a16:creationId xmlns:a16="http://schemas.microsoft.com/office/drawing/2014/main" id="{2CF515BC-50DD-4D98-8EE5-3C5B91565A44}"/>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A435C422-0AA1-43B8-AA5F-750CB0298686}"/>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46</a:t>
            </a:fld>
            <a:endParaRPr lang="en-GB" altLang="en-US">
              <a:solidFill>
                <a:srgbClr val="262673"/>
              </a:solidFill>
            </a:endParaRPr>
          </a:p>
        </p:txBody>
      </p:sp>
      <p:sp>
        <p:nvSpPr>
          <p:cNvPr id="8" name="Rectangle 3">
            <a:extLst>
              <a:ext uri="{FF2B5EF4-FFF2-40B4-BE49-F238E27FC236}">
                <a16:creationId xmlns:a16="http://schemas.microsoft.com/office/drawing/2014/main" id="{7A526993-03B1-4C9A-9320-4DFABE97F7E3}"/>
              </a:ext>
            </a:extLst>
          </p:cNvPr>
          <p:cNvSpPr txBox="1">
            <a:spLocks noChangeArrowheads="1"/>
          </p:cNvSpPr>
          <p:nvPr/>
        </p:nvSpPr>
        <p:spPr>
          <a:xfrm>
            <a:off x="611560" y="4010293"/>
            <a:ext cx="8229600" cy="1512694"/>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dirty="0">
                <a:ea typeface="ＭＳ Ｐゴシック" panose="020B0600070205080204" pitchFamily="34" charset="-128"/>
              </a:rPr>
              <a:t>Note that we have used a random matrix here for illustration. We will look at matrices in greater depth in the next session</a:t>
            </a:r>
            <a:endParaRPr lang="en-GB" altLang="en-US" dirty="0">
              <a:ea typeface="ＭＳ Ｐゴシック" panose="020B0600070205080204" pitchFamily="34" charset="-128"/>
            </a:endParaRPr>
          </a:p>
        </p:txBody>
      </p:sp>
    </p:spTree>
  </p:cSld>
  <p:clrMapOvr>
    <a:masterClrMapping/>
  </p:clrMapOvr>
  <p:transition spd="med"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F9763F51-856F-4CB1-ADC3-71CC140DF839}"/>
              </a:ext>
            </a:extLst>
          </p:cNvPr>
          <p:cNvSpPr>
            <a:spLocks noGrp="1" noChangeArrowheads="1"/>
          </p:cNvSpPr>
          <p:nvPr>
            <p:ph type="title"/>
          </p:nvPr>
        </p:nvSpPr>
        <p:spPr>
          <a:xfrm>
            <a:off x="0" y="1"/>
            <a:ext cx="9142413" cy="692696"/>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Output to screen</a:t>
            </a:r>
          </a:p>
        </p:txBody>
      </p:sp>
      <p:sp>
        <p:nvSpPr>
          <p:cNvPr id="29699" name="Rectangle 3">
            <a:extLst>
              <a:ext uri="{FF2B5EF4-FFF2-40B4-BE49-F238E27FC236}">
                <a16:creationId xmlns:a16="http://schemas.microsoft.com/office/drawing/2014/main" id="{4E55F90F-6A6F-43D2-B7CB-BA87B6E93227}"/>
              </a:ext>
            </a:extLst>
          </p:cNvPr>
          <p:cNvSpPr>
            <a:spLocks noGrp="1" noChangeArrowheads="1"/>
          </p:cNvSpPr>
          <p:nvPr>
            <p:ph type="body" idx="1"/>
          </p:nvPr>
        </p:nvSpPr>
        <p:spPr>
          <a:xfrm>
            <a:off x="611188" y="1079500"/>
            <a:ext cx="8229600" cy="4498975"/>
          </a:xfrm>
        </p:spPr>
        <p:txBody>
          <a:bodyPr/>
          <a:lstStyle/>
          <a:p>
            <a:r>
              <a:rPr lang="en-GB" altLang="en-US" b="1">
                <a:latin typeface="Courier New" panose="02070309020205020404" pitchFamily="49" charset="0"/>
                <a:ea typeface="ＭＳ Ｐゴシック" panose="020B0600070205080204" pitchFamily="34" charset="-128"/>
              </a:rPr>
              <a:t>fprintf</a:t>
            </a:r>
            <a:r>
              <a:rPr lang="en-GB" altLang="en-US">
                <a:ea typeface="ＭＳ Ｐゴシック" panose="020B0600070205080204" pitchFamily="34" charset="-128"/>
              </a:rPr>
              <a:t> provides formatted printing:</a:t>
            </a:r>
            <a:br>
              <a:rPr lang="en-GB" altLang="en-US">
                <a:ea typeface="ＭＳ Ｐゴシック" panose="020B0600070205080204" pitchFamily="34" charset="-128"/>
              </a:rPr>
            </a:br>
            <a:br>
              <a:rPr lang="en-GB" altLang="en-US">
                <a:ea typeface="ＭＳ Ｐゴシック" panose="020B0600070205080204" pitchFamily="34" charset="-128"/>
              </a:rPr>
            </a:br>
            <a:br>
              <a:rPr lang="en-GB" altLang="en-US">
                <a:ea typeface="ＭＳ Ｐゴシック" panose="020B0600070205080204" pitchFamily="34" charset="-128"/>
              </a:rPr>
            </a:br>
            <a:r>
              <a:rPr lang="en-US" altLang="en-US">
                <a:ea typeface="ＭＳ Ｐゴシック" panose="020B0600070205080204" pitchFamily="34" charset="-128"/>
              </a:rPr>
              <a:t>where </a:t>
            </a:r>
            <a:r>
              <a:rPr lang="en-US" altLang="en-US" b="1" i="1">
                <a:latin typeface="Courier New" panose="02070309020205020404" pitchFamily="49" charset="0"/>
                <a:ea typeface="ＭＳ Ｐゴシック" panose="020B0600070205080204" pitchFamily="34" charset="-128"/>
              </a:rPr>
              <a:t>format_string</a:t>
            </a:r>
            <a:r>
              <a:rPr lang="en-US" altLang="en-US">
                <a:ea typeface="ＭＳ Ｐゴシック" panose="020B0600070205080204" pitchFamily="34" charset="-128"/>
              </a:rPr>
              <a:t> is a string that specifies the output format for each expression in the list.</a:t>
            </a:r>
          </a:p>
          <a:p>
            <a:r>
              <a:rPr lang="en-GB" altLang="en-US" b="1">
                <a:latin typeface="Courier New" panose="02070309020205020404" pitchFamily="49" charset="0"/>
                <a:ea typeface="ＭＳ Ｐゴシック" panose="020B0600070205080204" pitchFamily="34" charset="-128"/>
              </a:rPr>
              <a:t>fprintf</a:t>
            </a:r>
            <a:r>
              <a:rPr lang="en-US" altLang="en-US">
                <a:ea typeface="ＭＳ Ｐゴシック" panose="020B0600070205080204" pitchFamily="34" charset="-128"/>
              </a:rPr>
              <a:t> behaves like ANSI C with certain exceptions and extensions</a:t>
            </a:r>
            <a:endParaRPr lang="en-GB" altLang="en-US">
              <a:ea typeface="ＭＳ Ｐゴシック" panose="020B0600070205080204" pitchFamily="34" charset="-128"/>
            </a:endParaRPr>
          </a:p>
        </p:txBody>
      </p:sp>
      <p:sp>
        <p:nvSpPr>
          <p:cNvPr id="29700" name="Text Box 7">
            <a:extLst>
              <a:ext uri="{FF2B5EF4-FFF2-40B4-BE49-F238E27FC236}">
                <a16:creationId xmlns:a16="http://schemas.microsoft.com/office/drawing/2014/main" id="{51F460C1-5E68-4B72-9DB8-3152C262B58B}"/>
              </a:ext>
            </a:extLst>
          </p:cNvPr>
          <p:cNvSpPr txBox="1">
            <a:spLocks noChangeArrowheads="1"/>
          </p:cNvSpPr>
          <p:nvPr/>
        </p:nvSpPr>
        <p:spPr bwMode="auto">
          <a:xfrm>
            <a:off x="1187450" y="1844675"/>
            <a:ext cx="64801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rPr>
              <a:t>fprintf(</a:t>
            </a:r>
            <a:r>
              <a:rPr lang="en-US" altLang="en-US" sz="2000" b="1" i="1">
                <a:latin typeface="Courier New" panose="02070309020205020404" pitchFamily="49" charset="0"/>
              </a:rPr>
              <a:t>format_string</a:t>
            </a:r>
            <a:r>
              <a:rPr lang="en-US" altLang="en-US" sz="2000" b="1">
                <a:latin typeface="Courier New" panose="02070309020205020404" pitchFamily="49" charset="0"/>
              </a:rPr>
              <a:t>, </a:t>
            </a:r>
            <a:r>
              <a:rPr lang="en-US" altLang="en-US" sz="2000" b="1" i="1">
                <a:latin typeface="Courier New" panose="02070309020205020404" pitchFamily="49" charset="0"/>
              </a:rPr>
              <a:t>expr1</a:t>
            </a:r>
            <a:r>
              <a:rPr lang="en-US" altLang="en-US" sz="2000" b="1">
                <a:latin typeface="Courier New" panose="02070309020205020404" pitchFamily="49" charset="0"/>
              </a:rPr>
              <a:t>, </a:t>
            </a:r>
            <a:r>
              <a:rPr lang="en-US" altLang="en-US" sz="2000" b="1" i="1">
                <a:latin typeface="Courier New" panose="02070309020205020404" pitchFamily="49" charset="0"/>
              </a:rPr>
              <a:t>expr2</a:t>
            </a:r>
            <a:r>
              <a:rPr lang="en-US" altLang="en-US" sz="2000" b="1">
                <a:latin typeface="Courier New" panose="02070309020205020404" pitchFamily="49" charset="0"/>
              </a:rPr>
              <a:t>, </a:t>
            </a:r>
            <a:r>
              <a:rPr lang="en-US" altLang="en-US" sz="2000" b="1" i="1">
                <a:latin typeface="Courier New" panose="02070309020205020404" pitchFamily="49" charset="0"/>
              </a:rPr>
              <a:t>...</a:t>
            </a:r>
            <a:r>
              <a:rPr lang="en-US" altLang="en-US" sz="2000" b="1">
                <a:latin typeface="Courier New" panose="02070309020205020404" pitchFamily="49" charset="0"/>
              </a:rPr>
              <a:t>)</a:t>
            </a:r>
          </a:p>
        </p:txBody>
      </p:sp>
      <p:sp>
        <p:nvSpPr>
          <p:cNvPr id="2" name="Footer Placeholder 1">
            <a:extLst>
              <a:ext uri="{FF2B5EF4-FFF2-40B4-BE49-F238E27FC236}">
                <a16:creationId xmlns:a16="http://schemas.microsoft.com/office/drawing/2014/main" id="{F220C704-7D51-4CC9-8493-3E3B058EDF57}"/>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7820477E-1F9E-4C0F-B5AA-08C0AFBD69D5}"/>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47</a:t>
            </a:fld>
            <a:endParaRPr lang="en-GB" altLang="en-US">
              <a:solidFill>
                <a:srgbClr val="262673"/>
              </a:solidFill>
            </a:endParaRPr>
          </a:p>
        </p:txBody>
      </p:sp>
    </p:spTree>
  </p:cSld>
  <p:clrMapOvr>
    <a:masterClrMapping/>
  </p:clrMapOvr>
  <p:transition spd="med"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8ED7E7C4-16C8-4982-83BE-39A727045212}"/>
              </a:ext>
            </a:extLst>
          </p:cNvPr>
          <p:cNvSpPr>
            <a:spLocks noGrp="1" noChangeArrowheads="1"/>
          </p:cNvSpPr>
          <p:nvPr>
            <p:ph type="title"/>
          </p:nvPr>
        </p:nvSpPr>
        <p:spPr>
          <a:xfrm>
            <a:off x="0" y="1"/>
            <a:ext cx="9142413" cy="908720"/>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Output to screen</a:t>
            </a:r>
          </a:p>
        </p:txBody>
      </p:sp>
      <p:sp>
        <p:nvSpPr>
          <p:cNvPr id="31747" name="Rectangle 3">
            <a:extLst>
              <a:ext uri="{FF2B5EF4-FFF2-40B4-BE49-F238E27FC236}">
                <a16:creationId xmlns:a16="http://schemas.microsoft.com/office/drawing/2014/main" id="{13C54B6C-DD13-4A00-8E5E-33E2369FEE65}"/>
              </a:ext>
            </a:extLst>
          </p:cNvPr>
          <p:cNvSpPr>
            <a:spLocks noGrp="1" noChangeArrowheads="1"/>
          </p:cNvSpPr>
          <p:nvPr>
            <p:ph type="body" idx="1"/>
          </p:nvPr>
        </p:nvSpPr>
        <p:spPr>
          <a:xfrm>
            <a:off x="468313" y="2205038"/>
            <a:ext cx="8229600" cy="3344862"/>
          </a:xfrm>
        </p:spPr>
        <p:txBody>
          <a:bodyPr/>
          <a:lstStyle/>
          <a:p>
            <a:pPr>
              <a:lnSpc>
                <a:spcPct val="90000"/>
              </a:lnSpc>
            </a:pPr>
            <a:r>
              <a:rPr lang="en-GB" altLang="en-US" dirty="0">
                <a:ea typeface="ＭＳ Ｐゴシック" panose="020B0600070205080204" pitchFamily="34" charset="-128"/>
              </a:rPr>
              <a:t>All characters are printed literally, except:</a:t>
            </a:r>
            <a:endParaRPr lang="en-GB" altLang="en-US" b="1" dirty="0">
              <a:ea typeface="ＭＳ Ｐゴシック" panose="020B0600070205080204" pitchFamily="34" charset="-128"/>
            </a:endParaRPr>
          </a:p>
          <a:p>
            <a:pPr lvl="1">
              <a:lnSpc>
                <a:spcPct val="90000"/>
              </a:lnSpc>
            </a:pPr>
            <a:r>
              <a:rPr lang="en-GB" altLang="en-US" b="1" dirty="0">
                <a:ea typeface="Arial" panose="020B0604020202020204" pitchFamily="34" charset="0"/>
              </a:rPr>
              <a:t> </a:t>
            </a:r>
            <a:r>
              <a:rPr lang="en-GB" altLang="en-US" b="1" dirty="0">
                <a:solidFill>
                  <a:srgbClr val="CC00CC"/>
                </a:solidFill>
                <a:latin typeface="Courier New" panose="02070309020205020404" pitchFamily="49" charset="0"/>
                <a:ea typeface="Arial" panose="020B0604020202020204" pitchFamily="34" charset="0"/>
              </a:rPr>
              <a:t>%</a:t>
            </a:r>
            <a:r>
              <a:rPr lang="en-GB" altLang="en-US" dirty="0">
                <a:ea typeface="Arial" panose="020B0604020202020204" pitchFamily="34" charset="0"/>
              </a:rPr>
              <a:t>: start of a format specifier</a:t>
            </a:r>
          </a:p>
          <a:p>
            <a:pPr lvl="1">
              <a:lnSpc>
                <a:spcPct val="90000"/>
              </a:lnSpc>
            </a:pPr>
            <a:r>
              <a:rPr lang="en-GB" altLang="en-US" dirty="0">
                <a:ea typeface="Arial" panose="020B0604020202020204" pitchFamily="34" charset="0"/>
              </a:rPr>
              <a:t> </a:t>
            </a:r>
            <a:r>
              <a:rPr lang="en-GB" altLang="en-US" b="1" dirty="0">
                <a:solidFill>
                  <a:srgbClr val="CC00CC"/>
                </a:solidFill>
                <a:latin typeface="Courier New" panose="02070309020205020404" pitchFamily="49" charset="0"/>
                <a:ea typeface="Arial" panose="020B0604020202020204" pitchFamily="34" charset="0"/>
              </a:rPr>
              <a:t>6.3</a:t>
            </a:r>
            <a:r>
              <a:rPr lang="en-GB" altLang="en-US" dirty="0">
                <a:ea typeface="Arial" panose="020B0604020202020204" pitchFamily="34" charset="0"/>
              </a:rPr>
              <a:t>: field with 6 digits with 3 digits after the decimal point</a:t>
            </a:r>
          </a:p>
          <a:p>
            <a:pPr lvl="1">
              <a:lnSpc>
                <a:spcPct val="90000"/>
              </a:lnSpc>
            </a:pPr>
            <a:r>
              <a:rPr lang="en-GB" altLang="en-US" b="1" dirty="0">
                <a:ea typeface="Arial" panose="020B0604020202020204" pitchFamily="34" charset="0"/>
              </a:rPr>
              <a:t> </a:t>
            </a:r>
            <a:r>
              <a:rPr lang="en-GB" altLang="en-US" b="1" dirty="0">
                <a:solidFill>
                  <a:srgbClr val="CC00CC"/>
                </a:solidFill>
                <a:latin typeface="Courier New" panose="02070309020205020404" pitchFamily="49" charset="0"/>
                <a:ea typeface="Arial" panose="020B0604020202020204" pitchFamily="34" charset="0"/>
              </a:rPr>
              <a:t>f</a:t>
            </a:r>
            <a:r>
              <a:rPr lang="en-GB" altLang="en-US" dirty="0">
                <a:ea typeface="Arial" panose="020B0604020202020204" pitchFamily="34" charset="0"/>
              </a:rPr>
              <a:t>: fixed point notation</a:t>
            </a:r>
          </a:p>
          <a:p>
            <a:pPr lvl="1">
              <a:lnSpc>
                <a:spcPct val="90000"/>
              </a:lnSpc>
            </a:pPr>
            <a:r>
              <a:rPr lang="en-GB" altLang="en-US" b="1" dirty="0">
                <a:ea typeface="Arial" panose="020B0604020202020204" pitchFamily="34" charset="0"/>
              </a:rPr>
              <a:t> </a:t>
            </a:r>
            <a:r>
              <a:rPr lang="en-GB" altLang="en-US" b="1" dirty="0">
                <a:solidFill>
                  <a:srgbClr val="CC00CC"/>
                </a:solidFill>
                <a:latin typeface="Courier New" panose="02070309020205020404" pitchFamily="49" charset="0"/>
                <a:ea typeface="Arial" panose="020B0604020202020204" pitchFamily="34" charset="0"/>
              </a:rPr>
              <a:t>\n</a:t>
            </a:r>
            <a:r>
              <a:rPr lang="en-GB" altLang="en-US" dirty="0">
                <a:ea typeface="Arial" panose="020B0604020202020204" pitchFamily="34" charset="0"/>
              </a:rPr>
              <a:t>: denotes a new line (for the subsequent output)</a:t>
            </a:r>
          </a:p>
        </p:txBody>
      </p:sp>
      <p:sp>
        <p:nvSpPr>
          <p:cNvPr id="31748" name="Text Box 7">
            <a:extLst>
              <a:ext uri="{FF2B5EF4-FFF2-40B4-BE49-F238E27FC236}">
                <a16:creationId xmlns:a16="http://schemas.microsoft.com/office/drawing/2014/main" id="{1C3DFD5B-EBCE-4E67-8249-3B04D67C0287}"/>
              </a:ext>
            </a:extLst>
          </p:cNvPr>
          <p:cNvSpPr txBox="1">
            <a:spLocks noChangeArrowheads="1"/>
          </p:cNvSpPr>
          <p:nvPr/>
        </p:nvSpPr>
        <p:spPr bwMode="auto">
          <a:xfrm>
            <a:off x="827584" y="934787"/>
            <a:ext cx="76327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dirty="0">
                <a:latin typeface="Courier New" panose="02070309020205020404" pitchFamily="49" charset="0"/>
              </a:rPr>
              <a:t>&gt;&gt; </a:t>
            </a:r>
            <a:r>
              <a:rPr lang="en-US" altLang="en-US" sz="2000" b="1" dirty="0" err="1">
                <a:latin typeface="Courier New" panose="02070309020205020404" pitchFamily="49" charset="0"/>
              </a:rPr>
              <a:t>fprintf</a:t>
            </a:r>
            <a:r>
              <a:rPr lang="en-US" altLang="en-US" sz="2000" b="1" dirty="0">
                <a:latin typeface="Courier New" panose="02070309020205020404" pitchFamily="49" charset="0"/>
              </a:rPr>
              <a:t>(</a:t>
            </a:r>
            <a:r>
              <a:rPr lang="en-US" altLang="en-US" sz="2000" b="1" dirty="0">
                <a:solidFill>
                  <a:srgbClr val="CC00CC"/>
                </a:solidFill>
                <a:latin typeface="Courier New" panose="02070309020205020404" pitchFamily="49" charset="0"/>
              </a:rPr>
              <a:t>‘Approx. value of pi: %6.3f\n'</a:t>
            </a:r>
            <a:r>
              <a:rPr lang="en-US" altLang="en-US" sz="2000" b="1" dirty="0">
                <a:latin typeface="Courier New" panose="02070309020205020404" pitchFamily="49" charset="0"/>
              </a:rPr>
              <a:t>, pi);</a:t>
            </a:r>
          </a:p>
          <a:p>
            <a:pPr eaLnBrk="1" hangingPunct="1">
              <a:buFontTx/>
              <a:buNone/>
            </a:pPr>
            <a:r>
              <a:rPr lang="en-US" altLang="en-US" sz="2000" b="1" dirty="0">
                <a:latin typeface="Courier New" panose="02070309020205020404" pitchFamily="49" charset="0"/>
              </a:rPr>
              <a:t>Approx. value of pi:  3.142</a:t>
            </a:r>
          </a:p>
        </p:txBody>
      </p:sp>
      <p:sp>
        <p:nvSpPr>
          <p:cNvPr id="2" name="Footer Placeholder 1">
            <a:extLst>
              <a:ext uri="{FF2B5EF4-FFF2-40B4-BE49-F238E27FC236}">
                <a16:creationId xmlns:a16="http://schemas.microsoft.com/office/drawing/2014/main" id="{F8EF7A41-EE37-4333-8B4E-AF3C1EA2384D}"/>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2101500A-B94D-40FC-8E39-7103FD6AD7E3}"/>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48</a:t>
            </a:fld>
            <a:endParaRPr lang="en-GB" altLang="en-US">
              <a:solidFill>
                <a:srgbClr val="262673"/>
              </a:solidFill>
            </a:endParaRPr>
          </a:p>
        </p:txBody>
      </p:sp>
    </p:spTree>
  </p:cSld>
  <p:clrMapOvr>
    <a:masterClrMapping/>
  </p:clrMapOvr>
  <p:transition spd="med"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DB7B1ED8-A780-42CE-9A1C-BFB2F8BC80C7}"/>
              </a:ext>
            </a:extLst>
          </p:cNvPr>
          <p:cNvSpPr>
            <a:spLocks noGrp="1" noChangeArrowheads="1"/>
          </p:cNvSpPr>
          <p:nvPr>
            <p:ph type="title"/>
          </p:nvPr>
        </p:nvSpPr>
        <p:spPr>
          <a:xfrm>
            <a:off x="0" y="1"/>
            <a:ext cx="9142413" cy="692150"/>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Output to screen</a:t>
            </a:r>
          </a:p>
        </p:txBody>
      </p:sp>
      <p:sp>
        <p:nvSpPr>
          <p:cNvPr id="33795" name="Text Box 7">
            <a:extLst>
              <a:ext uri="{FF2B5EF4-FFF2-40B4-BE49-F238E27FC236}">
                <a16:creationId xmlns:a16="http://schemas.microsoft.com/office/drawing/2014/main" id="{27BBAF62-15FA-4A1B-8FFD-B78A86885F5F}"/>
              </a:ext>
            </a:extLst>
          </p:cNvPr>
          <p:cNvSpPr txBox="1">
            <a:spLocks noChangeArrowheads="1"/>
          </p:cNvSpPr>
          <p:nvPr/>
        </p:nvSpPr>
        <p:spPr bwMode="auto">
          <a:xfrm>
            <a:off x="755650" y="1196975"/>
            <a:ext cx="7129463" cy="441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rPr>
              <a:t>&gt;&gt; fprintf('%3.0f\n', pi)</a:t>
            </a:r>
          </a:p>
          <a:p>
            <a:pPr eaLnBrk="1" hangingPunct="1">
              <a:buFontTx/>
              <a:buNone/>
            </a:pPr>
            <a:r>
              <a:rPr lang="en-US" altLang="en-US" sz="2000" b="1">
                <a:latin typeface="Courier New" panose="02070309020205020404" pitchFamily="49" charset="0"/>
              </a:rPr>
              <a:t> 3</a:t>
            </a:r>
          </a:p>
          <a:p>
            <a:pPr eaLnBrk="1" hangingPunct="1">
              <a:buFontTx/>
              <a:buNone/>
            </a:pPr>
            <a:endParaRPr lang="en-US" altLang="en-US" sz="2000" b="1">
              <a:latin typeface="Courier New" panose="02070309020205020404" pitchFamily="49" charset="0"/>
            </a:endParaRPr>
          </a:p>
          <a:p>
            <a:pPr eaLnBrk="1" hangingPunct="1">
              <a:buFontTx/>
              <a:buNone/>
            </a:pPr>
            <a:r>
              <a:rPr lang="en-US" altLang="en-US" sz="2000" b="1">
                <a:latin typeface="Courier New" panose="02070309020205020404" pitchFamily="49" charset="0"/>
              </a:rPr>
              <a:t>&gt;&gt; fprintf(</a:t>
            </a:r>
            <a:r>
              <a:rPr lang="en-US" altLang="en-US" sz="2000" b="1">
                <a:solidFill>
                  <a:srgbClr val="CC00CC"/>
                </a:solidFill>
                <a:latin typeface="Courier New" panose="02070309020205020404" pitchFamily="49" charset="0"/>
              </a:rPr>
              <a:t>'%6.3f\n'</a:t>
            </a:r>
            <a:r>
              <a:rPr lang="en-US" altLang="en-US" sz="2000" b="1">
                <a:latin typeface="Courier New" panose="02070309020205020404" pitchFamily="49" charset="0"/>
              </a:rPr>
              <a:t>, pi^10)</a:t>
            </a:r>
          </a:p>
          <a:p>
            <a:pPr eaLnBrk="1" hangingPunct="1">
              <a:buFontTx/>
              <a:buNone/>
            </a:pPr>
            <a:r>
              <a:rPr lang="en-US" altLang="en-US" sz="2000" b="1">
                <a:latin typeface="Courier New" panose="02070309020205020404" pitchFamily="49" charset="0"/>
              </a:rPr>
              <a:t>93648.047</a:t>
            </a:r>
          </a:p>
          <a:p>
            <a:pPr eaLnBrk="1" hangingPunct="1">
              <a:buFontTx/>
              <a:buNone/>
            </a:pPr>
            <a:endParaRPr lang="en-US" altLang="en-US" sz="2000" b="1">
              <a:latin typeface="Courier New" panose="02070309020205020404" pitchFamily="49" charset="0"/>
            </a:endParaRPr>
          </a:p>
          <a:p>
            <a:pPr eaLnBrk="1" hangingPunct="1">
              <a:buFontTx/>
              <a:buNone/>
            </a:pPr>
            <a:r>
              <a:rPr lang="en-US" altLang="en-US" sz="2000" b="1">
                <a:latin typeface="Courier New" panose="02070309020205020404" pitchFamily="49" charset="0"/>
              </a:rPr>
              <a:t>&gt;&gt; fprintf(</a:t>
            </a:r>
            <a:r>
              <a:rPr lang="en-US" altLang="en-US" sz="2000" b="1">
                <a:solidFill>
                  <a:srgbClr val="CC00CC"/>
                </a:solidFill>
                <a:latin typeface="Courier New" panose="02070309020205020404" pitchFamily="49" charset="0"/>
              </a:rPr>
              <a:t>'%12.3e\n'</a:t>
            </a:r>
            <a:r>
              <a:rPr lang="en-US" altLang="en-US" sz="2000" b="1">
                <a:latin typeface="Courier New" panose="02070309020205020404" pitchFamily="49" charset="0"/>
              </a:rPr>
              <a:t>, 10*pi)</a:t>
            </a:r>
          </a:p>
          <a:p>
            <a:pPr eaLnBrk="1" hangingPunct="1">
              <a:buFontTx/>
              <a:buNone/>
            </a:pPr>
            <a:r>
              <a:rPr lang="en-US" altLang="en-US" sz="2000" b="1">
                <a:latin typeface="Courier New" panose="02070309020205020404" pitchFamily="49" charset="0"/>
              </a:rPr>
              <a:t>3.142e+001 </a:t>
            </a:r>
          </a:p>
          <a:p>
            <a:pPr eaLnBrk="1" hangingPunct="1">
              <a:buFontTx/>
              <a:buNone/>
            </a:pPr>
            <a:endParaRPr lang="en-US" altLang="en-US" sz="2000" b="1">
              <a:latin typeface="Courier New" panose="02070309020205020404" pitchFamily="49" charset="0"/>
            </a:endParaRPr>
          </a:p>
          <a:p>
            <a:pPr eaLnBrk="1" hangingPunct="1">
              <a:buFontTx/>
              <a:buNone/>
            </a:pPr>
            <a:r>
              <a:rPr lang="en-US" altLang="en-US" sz="2000" b="1">
                <a:latin typeface="Courier New" panose="02070309020205020404" pitchFamily="49" charset="0"/>
              </a:rPr>
              <a:t>&gt;&gt; fprintf(</a:t>
            </a:r>
            <a:r>
              <a:rPr lang="en-US" altLang="en-US" sz="2000" b="1">
                <a:solidFill>
                  <a:srgbClr val="CC00CC"/>
                </a:solidFill>
                <a:latin typeface="Courier New" panose="02070309020205020404" pitchFamily="49" charset="0"/>
              </a:rPr>
              <a:t>'%5.2f\n%5.2f\n'</a:t>
            </a:r>
            <a:r>
              <a:rPr lang="en-US" altLang="en-US" sz="2000" b="1">
                <a:latin typeface="Courier New" panose="02070309020205020404" pitchFamily="49" charset="0"/>
              </a:rPr>
              <a:t>, exp(1), -exp(1)) </a:t>
            </a:r>
          </a:p>
          <a:p>
            <a:pPr eaLnBrk="1" hangingPunct="1">
              <a:buFontTx/>
              <a:buNone/>
            </a:pPr>
            <a:r>
              <a:rPr lang="en-US" altLang="en-US" sz="2000" b="1">
                <a:latin typeface="Courier New" panose="02070309020205020404" pitchFamily="49" charset="0"/>
              </a:rPr>
              <a:t> 2.72</a:t>
            </a:r>
          </a:p>
          <a:p>
            <a:pPr eaLnBrk="1" hangingPunct="1">
              <a:buFontTx/>
              <a:buNone/>
            </a:pPr>
            <a:r>
              <a:rPr lang="en-US" altLang="en-US" sz="2000" b="1">
                <a:latin typeface="Courier New" panose="02070309020205020404" pitchFamily="49" charset="0"/>
              </a:rPr>
              <a:t>-2.72</a:t>
            </a:r>
          </a:p>
        </p:txBody>
      </p:sp>
      <p:sp>
        <p:nvSpPr>
          <p:cNvPr id="33796" name="Text Box 10">
            <a:extLst>
              <a:ext uri="{FF2B5EF4-FFF2-40B4-BE49-F238E27FC236}">
                <a16:creationId xmlns:a16="http://schemas.microsoft.com/office/drawing/2014/main" id="{AB694C8C-B48A-4B5B-BDAC-9FCB1415FE88}"/>
              </a:ext>
            </a:extLst>
          </p:cNvPr>
          <p:cNvSpPr txBox="1">
            <a:spLocks noChangeArrowheads="1"/>
          </p:cNvSpPr>
          <p:nvPr/>
        </p:nvSpPr>
        <p:spPr bwMode="auto">
          <a:xfrm>
            <a:off x="6227763" y="4868863"/>
            <a:ext cx="2305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50000"/>
              </a:spcBef>
              <a:buFontTx/>
              <a:buNone/>
            </a:pPr>
            <a:r>
              <a:rPr lang="en-GB" altLang="en-US" sz="1800"/>
              <a:t>Minus sign counts one position</a:t>
            </a:r>
          </a:p>
        </p:txBody>
      </p:sp>
      <p:sp>
        <p:nvSpPr>
          <p:cNvPr id="33797" name="Text Box 11">
            <a:extLst>
              <a:ext uri="{FF2B5EF4-FFF2-40B4-BE49-F238E27FC236}">
                <a16:creationId xmlns:a16="http://schemas.microsoft.com/office/drawing/2014/main" id="{D5D0F15F-EA1F-40CC-BD0F-75EB6DEE40A5}"/>
              </a:ext>
            </a:extLst>
          </p:cNvPr>
          <p:cNvSpPr txBox="1">
            <a:spLocks noChangeArrowheads="1"/>
          </p:cNvSpPr>
          <p:nvPr/>
        </p:nvSpPr>
        <p:spPr bwMode="auto">
          <a:xfrm>
            <a:off x="6084888" y="2997200"/>
            <a:ext cx="2663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50000"/>
              </a:spcBef>
              <a:buFontTx/>
              <a:buNone/>
            </a:pPr>
            <a:r>
              <a:rPr lang="en-GB" altLang="en-US" sz="1800" b="1">
                <a:solidFill>
                  <a:srgbClr val="CC00CC"/>
                </a:solidFill>
                <a:latin typeface="Courier New" panose="02070309020205020404" pitchFamily="49" charset="0"/>
              </a:rPr>
              <a:t>%e</a:t>
            </a:r>
            <a:r>
              <a:rPr lang="en-GB" altLang="en-US" sz="1800"/>
              <a:t>: Exponential notation</a:t>
            </a:r>
          </a:p>
        </p:txBody>
      </p:sp>
      <p:sp>
        <p:nvSpPr>
          <p:cNvPr id="33798" name="Text Box 12">
            <a:extLst>
              <a:ext uri="{FF2B5EF4-FFF2-40B4-BE49-F238E27FC236}">
                <a16:creationId xmlns:a16="http://schemas.microsoft.com/office/drawing/2014/main" id="{79D984BA-288A-4A27-B998-9B70F5D0944E}"/>
              </a:ext>
            </a:extLst>
          </p:cNvPr>
          <p:cNvSpPr txBox="1">
            <a:spLocks noChangeArrowheads="1"/>
          </p:cNvSpPr>
          <p:nvPr/>
        </p:nvSpPr>
        <p:spPr bwMode="auto">
          <a:xfrm>
            <a:off x="6300788" y="2276475"/>
            <a:ext cx="2305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50000"/>
              </a:spcBef>
              <a:buFontTx/>
              <a:buNone/>
            </a:pPr>
            <a:r>
              <a:rPr lang="en-GB" altLang="en-US" sz="1800"/>
              <a:t>Field is automatically expanded if needed</a:t>
            </a:r>
          </a:p>
        </p:txBody>
      </p:sp>
      <p:sp>
        <p:nvSpPr>
          <p:cNvPr id="33799" name="Line 13">
            <a:extLst>
              <a:ext uri="{FF2B5EF4-FFF2-40B4-BE49-F238E27FC236}">
                <a16:creationId xmlns:a16="http://schemas.microsoft.com/office/drawing/2014/main" id="{5153612B-E184-41F7-8BFB-093E9A9724C1}"/>
              </a:ext>
            </a:extLst>
          </p:cNvPr>
          <p:cNvSpPr>
            <a:spLocks noChangeShapeType="1"/>
          </p:cNvSpPr>
          <p:nvPr/>
        </p:nvSpPr>
        <p:spPr bwMode="auto">
          <a:xfrm flipH="1">
            <a:off x="3635375" y="3140075"/>
            <a:ext cx="2449513"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3800" name="Line 14">
            <a:extLst>
              <a:ext uri="{FF2B5EF4-FFF2-40B4-BE49-F238E27FC236}">
                <a16:creationId xmlns:a16="http://schemas.microsoft.com/office/drawing/2014/main" id="{307DAA53-0BEA-4160-AC32-8179C57D11ED}"/>
              </a:ext>
            </a:extLst>
          </p:cNvPr>
          <p:cNvSpPr>
            <a:spLocks noChangeShapeType="1"/>
          </p:cNvSpPr>
          <p:nvPr/>
        </p:nvSpPr>
        <p:spPr bwMode="auto">
          <a:xfrm flipH="1">
            <a:off x="2411413" y="2636838"/>
            <a:ext cx="3889375" cy="2159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3801" name="Text Box 15">
            <a:extLst>
              <a:ext uri="{FF2B5EF4-FFF2-40B4-BE49-F238E27FC236}">
                <a16:creationId xmlns:a16="http://schemas.microsoft.com/office/drawing/2014/main" id="{DEEC0033-2635-4AFC-A7D4-A6B75B30E0BD}"/>
              </a:ext>
            </a:extLst>
          </p:cNvPr>
          <p:cNvSpPr txBox="1">
            <a:spLocks noChangeArrowheads="1"/>
          </p:cNvSpPr>
          <p:nvPr/>
        </p:nvSpPr>
        <p:spPr bwMode="auto">
          <a:xfrm>
            <a:off x="6084888" y="1484313"/>
            <a:ext cx="2305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50000"/>
              </a:spcBef>
              <a:buFontTx/>
              <a:buNone/>
            </a:pPr>
            <a:r>
              <a:rPr lang="en-GB" altLang="en-US" sz="1800"/>
              <a:t>Integer printing</a:t>
            </a:r>
          </a:p>
        </p:txBody>
      </p:sp>
      <p:sp>
        <p:nvSpPr>
          <p:cNvPr id="33802" name="Line 16">
            <a:extLst>
              <a:ext uri="{FF2B5EF4-FFF2-40B4-BE49-F238E27FC236}">
                <a16:creationId xmlns:a16="http://schemas.microsoft.com/office/drawing/2014/main" id="{7996F4E2-CDD3-4CA5-8F8E-A71577ABB6D8}"/>
              </a:ext>
            </a:extLst>
          </p:cNvPr>
          <p:cNvSpPr>
            <a:spLocks noChangeShapeType="1"/>
          </p:cNvSpPr>
          <p:nvPr/>
        </p:nvSpPr>
        <p:spPr bwMode="auto">
          <a:xfrm flipH="1" flipV="1">
            <a:off x="3348038" y="1628775"/>
            <a:ext cx="3311525" cy="714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3803" name="Line 17">
            <a:extLst>
              <a:ext uri="{FF2B5EF4-FFF2-40B4-BE49-F238E27FC236}">
                <a16:creationId xmlns:a16="http://schemas.microsoft.com/office/drawing/2014/main" id="{B098E877-62CD-4902-BE87-1FA9B091C725}"/>
              </a:ext>
            </a:extLst>
          </p:cNvPr>
          <p:cNvSpPr>
            <a:spLocks noChangeShapeType="1"/>
          </p:cNvSpPr>
          <p:nvPr/>
        </p:nvSpPr>
        <p:spPr bwMode="auto">
          <a:xfrm flipH="1">
            <a:off x="1763713" y="5229225"/>
            <a:ext cx="482441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 name="Footer Placeholder 1">
            <a:extLst>
              <a:ext uri="{FF2B5EF4-FFF2-40B4-BE49-F238E27FC236}">
                <a16:creationId xmlns:a16="http://schemas.microsoft.com/office/drawing/2014/main" id="{0A3A6A10-4ABC-4344-9BE1-B88C41AD15B3}"/>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0846E312-6669-4D81-90C3-1B469F3E91B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49</a:t>
            </a:fld>
            <a:endParaRPr lang="en-GB" altLang="en-US">
              <a:solidFill>
                <a:srgbClr val="262673"/>
              </a:solidFill>
            </a:endParaRPr>
          </a:p>
        </p:txBody>
      </p:sp>
    </p:spTree>
  </p:cSld>
  <p:clrMapOvr>
    <a:masterClrMapping/>
  </p:clrMapOvr>
  <p:transition spd="med"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79097" y="260350"/>
            <a:ext cx="3057247" cy="646331"/>
          </a:xfrm>
          <a:prstGeom prst="rect">
            <a:avLst/>
          </a:prstGeom>
        </p:spPr>
        <p:txBody>
          <a:bodyPr wrap="none">
            <a:spAutoFit/>
          </a:body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latin typeface="Arial" panose="020B0604020202020204" pitchFamily="34" charset="0"/>
                <a:ea typeface="ＭＳ Ｐゴシック" panose="020B0600070205080204" pitchFamily="34" charset="-128"/>
              </a:rPr>
              <a:t>The Interface</a:t>
            </a:r>
          </a:p>
        </p:txBody>
      </p:sp>
      <p:pic>
        <p:nvPicPr>
          <p:cNvPr id="4" name="Picture 3">
            <a:extLst>
              <a:ext uri="{FF2B5EF4-FFF2-40B4-BE49-F238E27FC236}">
                <a16:creationId xmlns:a16="http://schemas.microsoft.com/office/drawing/2014/main" id="{1D285499-119F-4097-8158-DA3E6CFFF276}"/>
              </a:ext>
            </a:extLst>
          </p:cNvPr>
          <p:cNvPicPr>
            <a:picLocks noChangeAspect="1"/>
          </p:cNvPicPr>
          <p:nvPr/>
        </p:nvPicPr>
        <p:blipFill>
          <a:blip r:embed="rId3"/>
          <a:stretch>
            <a:fillRect/>
          </a:stretch>
        </p:blipFill>
        <p:spPr>
          <a:xfrm>
            <a:off x="827584" y="1065959"/>
            <a:ext cx="7907269" cy="3573954"/>
          </a:xfrm>
          <a:prstGeom prst="rect">
            <a:avLst/>
          </a:prstGeom>
        </p:spPr>
      </p:pic>
      <p:sp>
        <p:nvSpPr>
          <p:cNvPr id="5" name="TextBox 4">
            <a:extLst>
              <a:ext uri="{FF2B5EF4-FFF2-40B4-BE49-F238E27FC236}">
                <a16:creationId xmlns:a16="http://schemas.microsoft.com/office/drawing/2014/main" id="{C38C816A-4B42-403E-B21D-7B620BDD669B}"/>
              </a:ext>
            </a:extLst>
          </p:cNvPr>
          <p:cNvSpPr txBox="1"/>
          <p:nvPr/>
        </p:nvSpPr>
        <p:spPr>
          <a:xfrm>
            <a:off x="6992258" y="2825020"/>
            <a:ext cx="1728192" cy="461665"/>
          </a:xfrm>
          <a:prstGeom prst="rect">
            <a:avLst/>
          </a:prstGeom>
          <a:noFill/>
        </p:spPr>
        <p:txBody>
          <a:bodyPr wrap="square" rtlCol="0">
            <a:spAutoFit/>
          </a:bodyPr>
          <a:lstStyle/>
          <a:p>
            <a:r>
              <a:rPr lang="en-GB" dirty="0">
                <a:solidFill>
                  <a:srgbClr val="FF0000"/>
                </a:solidFill>
                <a:highlight>
                  <a:srgbClr val="C0C0C0"/>
                </a:highlight>
              </a:rPr>
              <a:t>Workspace</a:t>
            </a:r>
          </a:p>
        </p:txBody>
      </p:sp>
      <p:sp>
        <p:nvSpPr>
          <p:cNvPr id="7" name="TextBox 6">
            <a:extLst>
              <a:ext uri="{FF2B5EF4-FFF2-40B4-BE49-F238E27FC236}">
                <a16:creationId xmlns:a16="http://schemas.microsoft.com/office/drawing/2014/main" id="{4A3385F0-42AE-404F-8978-D29356FB4684}"/>
              </a:ext>
            </a:extLst>
          </p:cNvPr>
          <p:cNvSpPr txBox="1"/>
          <p:nvPr/>
        </p:nvSpPr>
        <p:spPr>
          <a:xfrm>
            <a:off x="3707904" y="2276872"/>
            <a:ext cx="1728192" cy="461665"/>
          </a:xfrm>
          <a:prstGeom prst="rect">
            <a:avLst/>
          </a:prstGeom>
          <a:noFill/>
        </p:spPr>
        <p:txBody>
          <a:bodyPr wrap="square" rtlCol="0">
            <a:spAutoFit/>
          </a:bodyPr>
          <a:lstStyle/>
          <a:p>
            <a:r>
              <a:rPr lang="en-GB" dirty="0">
                <a:solidFill>
                  <a:srgbClr val="FF0000"/>
                </a:solidFill>
                <a:highlight>
                  <a:srgbClr val="C0C0C0"/>
                </a:highlight>
              </a:rPr>
              <a:t>Editor</a:t>
            </a:r>
          </a:p>
        </p:txBody>
      </p:sp>
      <p:sp>
        <p:nvSpPr>
          <p:cNvPr id="8" name="TextBox 7">
            <a:extLst>
              <a:ext uri="{FF2B5EF4-FFF2-40B4-BE49-F238E27FC236}">
                <a16:creationId xmlns:a16="http://schemas.microsoft.com/office/drawing/2014/main" id="{AAFF403D-AE1B-40F5-B14F-37FE76E5094A}"/>
              </a:ext>
            </a:extLst>
          </p:cNvPr>
          <p:cNvSpPr txBox="1"/>
          <p:nvPr/>
        </p:nvSpPr>
        <p:spPr>
          <a:xfrm>
            <a:off x="3743624" y="4119464"/>
            <a:ext cx="1728192" cy="830997"/>
          </a:xfrm>
          <a:prstGeom prst="rect">
            <a:avLst/>
          </a:prstGeom>
          <a:noFill/>
        </p:spPr>
        <p:txBody>
          <a:bodyPr wrap="square" rtlCol="0">
            <a:spAutoFit/>
          </a:bodyPr>
          <a:lstStyle/>
          <a:p>
            <a:r>
              <a:rPr lang="en-GB" dirty="0">
                <a:solidFill>
                  <a:srgbClr val="FF0000"/>
                </a:solidFill>
                <a:highlight>
                  <a:srgbClr val="C0C0C0"/>
                </a:highlight>
              </a:rPr>
              <a:t>Command window</a:t>
            </a:r>
          </a:p>
        </p:txBody>
      </p:sp>
      <p:sp>
        <p:nvSpPr>
          <p:cNvPr id="9" name="TextBox 8">
            <a:extLst>
              <a:ext uri="{FF2B5EF4-FFF2-40B4-BE49-F238E27FC236}">
                <a16:creationId xmlns:a16="http://schemas.microsoft.com/office/drawing/2014/main" id="{F19527B8-BF94-4F18-B770-E6E1577F5717}"/>
              </a:ext>
            </a:extLst>
          </p:cNvPr>
          <p:cNvSpPr txBox="1"/>
          <p:nvPr/>
        </p:nvSpPr>
        <p:spPr>
          <a:xfrm>
            <a:off x="251520" y="2507704"/>
            <a:ext cx="1728192" cy="830997"/>
          </a:xfrm>
          <a:prstGeom prst="rect">
            <a:avLst/>
          </a:prstGeom>
          <a:noFill/>
        </p:spPr>
        <p:txBody>
          <a:bodyPr wrap="square" rtlCol="0">
            <a:spAutoFit/>
          </a:bodyPr>
          <a:lstStyle/>
          <a:p>
            <a:r>
              <a:rPr lang="en-GB" dirty="0">
                <a:solidFill>
                  <a:srgbClr val="FF0000"/>
                </a:solidFill>
                <a:highlight>
                  <a:srgbClr val="C0C0C0"/>
                </a:highlight>
              </a:rPr>
              <a:t>Current</a:t>
            </a:r>
          </a:p>
          <a:p>
            <a:r>
              <a:rPr lang="en-GB" dirty="0">
                <a:solidFill>
                  <a:srgbClr val="FF0000"/>
                </a:solidFill>
                <a:highlight>
                  <a:srgbClr val="C0C0C0"/>
                </a:highlight>
              </a:rPr>
              <a:t>directory</a:t>
            </a:r>
          </a:p>
        </p:txBody>
      </p:sp>
    </p:spTree>
  </p:cSld>
  <p:clrMapOvr>
    <a:masterClrMapping/>
  </p:clrMapOvr>
  <p:transition spd="med" advClick="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a:extLst>
              <a:ext uri="{FF2B5EF4-FFF2-40B4-BE49-F238E27FC236}">
                <a16:creationId xmlns:a16="http://schemas.microsoft.com/office/drawing/2014/main" id="{05B43D95-FF6D-46EC-B9AB-0D6E7227FC0C}"/>
              </a:ext>
            </a:extLst>
          </p:cNvPr>
          <p:cNvSpPr>
            <a:spLocks noGrp="1" noChangeArrowheads="1"/>
          </p:cNvSpPr>
          <p:nvPr>
            <p:ph type="title"/>
          </p:nvPr>
        </p:nvSpPr>
        <p:spPr>
          <a:xfrm>
            <a:off x="0" y="1"/>
            <a:ext cx="9142413" cy="700088"/>
          </a:xfrm>
          <a:noFill/>
          <a:extLst>
            <a:ext uri="{909E8E84-426E-40DD-AFC4-6F175D3DCCD1}">
              <a14:hiddenFill xmlns:a14="http://schemas.microsoft.com/office/drawing/2010/main">
                <a:solidFill>
                  <a:srgbClr val="FFFFFF"/>
                </a:solidFill>
              </a14:hiddenFill>
            </a:ext>
          </a:extLst>
        </p:spPr>
        <p:txBody>
          <a:bodyPr/>
          <a:lstStyle/>
          <a:p>
            <a:r>
              <a:rPr lang="en-GB" altLang="en-US" dirty="0">
                <a:solidFill>
                  <a:schemeClr val="accent6"/>
                </a:solidFill>
                <a:effectLst/>
                <a:ea typeface="ＭＳ Ｐゴシック" panose="020B0600070205080204" pitchFamily="34" charset="-128"/>
              </a:rPr>
              <a:t>Output to screen</a:t>
            </a:r>
          </a:p>
        </p:txBody>
      </p:sp>
      <p:sp>
        <p:nvSpPr>
          <p:cNvPr id="35843" name="Text Box 7">
            <a:extLst>
              <a:ext uri="{FF2B5EF4-FFF2-40B4-BE49-F238E27FC236}">
                <a16:creationId xmlns:a16="http://schemas.microsoft.com/office/drawing/2014/main" id="{D4F59E4A-1709-4AA7-9B54-2FAA307F41AD}"/>
              </a:ext>
            </a:extLst>
          </p:cNvPr>
          <p:cNvSpPr txBox="1">
            <a:spLocks noChangeArrowheads="1"/>
          </p:cNvSpPr>
          <p:nvPr/>
        </p:nvSpPr>
        <p:spPr bwMode="auto">
          <a:xfrm>
            <a:off x="755650" y="1268413"/>
            <a:ext cx="6624638"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rPr>
              <a:t>&gt;&gt; fprintf(</a:t>
            </a:r>
            <a:r>
              <a:rPr lang="en-US" altLang="en-US" sz="2000" b="1">
                <a:solidFill>
                  <a:srgbClr val="CC00CC"/>
                </a:solidFill>
                <a:latin typeface="Courier New" panose="02070309020205020404" pitchFamily="49" charset="0"/>
              </a:rPr>
              <a:t>'%5.0f\n%5.0f\n'</a:t>
            </a:r>
            <a:r>
              <a:rPr lang="en-US" altLang="en-US" sz="2000" b="1">
                <a:latin typeface="Courier New" panose="02070309020205020404" pitchFamily="49" charset="0"/>
              </a:rPr>
              <a:t>, 9, 103)</a:t>
            </a:r>
          </a:p>
          <a:p>
            <a:pPr eaLnBrk="1" hangingPunct="1">
              <a:buFontTx/>
              <a:buNone/>
            </a:pPr>
            <a:r>
              <a:rPr lang="en-US" altLang="en-US" sz="2000" b="1">
                <a:latin typeface="Courier New" panose="02070309020205020404" pitchFamily="49" charset="0"/>
              </a:rPr>
              <a:t>   9</a:t>
            </a:r>
          </a:p>
          <a:p>
            <a:pPr eaLnBrk="1" hangingPunct="1">
              <a:buFontTx/>
              <a:buNone/>
            </a:pPr>
            <a:r>
              <a:rPr lang="en-US" altLang="en-US" sz="2000" b="1">
                <a:latin typeface="Courier New" panose="02070309020205020404" pitchFamily="49" charset="0"/>
              </a:rPr>
              <a:t> 103</a:t>
            </a:r>
          </a:p>
          <a:p>
            <a:pPr eaLnBrk="1" hangingPunct="1">
              <a:buFontTx/>
              <a:buNone/>
            </a:pPr>
            <a:endParaRPr lang="en-US" altLang="en-US" sz="2000" b="1">
              <a:latin typeface="Courier New" panose="02070309020205020404" pitchFamily="49" charset="0"/>
            </a:endParaRPr>
          </a:p>
          <a:p>
            <a:pPr eaLnBrk="1" hangingPunct="1">
              <a:buFontTx/>
              <a:buNone/>
            </a:pPr>
            <a:r>
              <a:rPr lang="en-US" altLang="en-US" sz="2000" b="1">
                <a:latin typeface="Courier New" panose="02070309020205020404" pitchFamily="49" charset="0"/>
              </a:rPr>
              <a:t>&gt;&gt; fprintf(</a:t>
            </a:r>
            <a:r>
              <a:rPr lang="en-US" altLang="en-US" sz="2000" b="1">
                <a:solidFill>
                  <a:srgbClr val="CC00CC"/>
                </a:solidFill>
                <a:latin typeface="Courier New" panose="02070309020205020404" pitchFamily="49" charset="0"/>
              </a:rPr>
              <a:t>'%-5.0f\n%-5.0f\n'</a:t>
            </a:r>
            <a:r>
              <a:rPr lang="en-US" altLang="en-US" sz="2000" b="1">
                <a:latin typeface="Courier New" panose="02070309020205020404" pitchFamily="49" charset="0"/>
              </a:rPr>
              <a:t>, 9, 103)</a:t>
            </a:r>
          </a:p>
          <a:p>
            <a:pPr eaLnBrk="1" hangingPunct="1">
              <a:buFontTx/>
              <a:buNone/>
            </a:pPr>
            <a:r>
              <a:rPr lang="en-US" altLang="en-US" sz="2000" b="1">
                <a:latin typeface="Courier New" panose="02070309020205020404" pitchFamily="49" charset="0"/>
              </a:rPr>
              <a:t>9</a:t>
            </a:r>
          </a:p>
          <a:p>
            <a:pPr eaLnBrk="1" hangingPunct="1">
              <a:buFontTx/>
              <a:buNone/>
            </a:pPr>
            <a:r>
              <a:rPr lang="en-US" altLang="en-US" sz="2000" b="1">
                <a:latin typeface="Courier New" panose="02070309020205020404" pitchFamily="49" charset="0"/>
              </a:rPr>
              <a:t>103</a:t>
            </a:r>
          </a:p>
          <a:p>
            <a:pPr eaLnBrk="1" hangingPunct="1">
              <a:buFontTx/>
              <a:buNone/>
            </a:pPr>
            <a:endParaRPr lang="en-US" altLang="en-US" sz="2000" b="1">
              <a:latin typeface="Courier New" panose="02070309020205020404" pitchFamily="49" charset="0"/>
            </a:endParaRPr>
          </a:p>
          <a:p>
            <a:pPr eaLnBrk="1" hangingPunct="1">
              <a:buFontTx/>
              <a:buNone/>
            </a:pPr>
            <a:endParaRPr lang="en-US" altLang="en-US" sz="2000" b="1">
              <a:latin typeface="Courier New" panose="02070309020205020404" pitchFamily="49" charset="0"/>
            </a:endParaRPr>
          </a:p>
          <a:p>
            <a:pPr eaLnBrk="1" hangingPunct="1">
              <a:buFontTx/>
              <a:buNone/>
            </a:pPr>
            <a:r>
              <a:rPr lang="en-US" altLang="en-US" sz="2000" b="1">
                <a:latin typeface="Courier New" panose="02070309020205020404" pitchFamily="49" charset="0"/>
              </a:rPr>
              <a:t>&gt;&gt; fprintf(</a:t>
            </a:r>
            <a:r>
              <a:rPr lang="en-US" altLang="en-US" sz="2000" b="1">
                <a:solidFill>
                  <a:srgbClr val="CC00CC"/>
                </a:solidFill>
                <a:latin typeface="Courier New" panose="02070309020205020404" pitchFamily="49" charset="0"/>
              </a:rPr>
              <a:t>'%g %g %g\n'</a:t>
            </a:r>
            <a:r>
              <a:rPr lang="en-US" altLang="en-US" sz="2000" b="1">
                <a:latin typeface="Courier New" panose="02070309020205020404" pitchFamily="49" charset="0"/>
              </a:rPr>
              <a:t>, pi, pi^10, pi^20)</a:t>
            </a:r>
          </a:p>
          <a:p>
            <a:pPr eaLnBrk="1" hangingPunct="1">
              <a:buFontTx/>
              <a:buNone/>
            </a:pPr>
            <a:r>
              <a:rPr lang="en-US" altLang="en-US" sz="2000" b="1">
                <a:latin typeface="Courier New" panose="02070309020205020404" pitchFamily="49" charset="0"/>
              </a:rPr>
              <a:t>3.14159 93648 8.76996e+009</a:t>
            </a:r>
          </a:p>
        </p:txBody>
      </p:sp>
      <p:sp>
        <p:nvSpPr>
          <p:cNvPr id="35844" name="Text Box 5">
            <a:extLst>
              <a:ext uri="{FF2B5EF4-FFF2-40B4-BE49-F238E27FC236}">
                <a16:creationId xmlns:a16="http://schemas.microsoft.com/office/drawing/2014/main" id="{5CBA5B4B-6379-44B4-88B8-56954239B0BE}"/>
              </a:ext>
            </a:extLst>
          </p:cNvPr>
          <p:cNvSpPr txBox="1">
            <a:spLocks noChangeArrowheads="1"/>
          </p:cNvSpPr>
          <p:nvPr/>
        </p:nvSpPr>
        <p:spPr bwMode="auto">
          <a:xfrm>
            <a:off x="6011863" y="1989138"/>
            <a:ext cx="2736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50000"/>
              </a:spcBef>
              <a:buFontTx/>
              <a:buNone/>
            </a:pPr>
            <a:r>
              <a:rPr lang="en-GB" altLang="en-US" sz="1800"/>
              <a:t>A </a:t>
            </a:r>
            <a:r>
              <a:rPr lang="en-GB" altLang="en-US" sz="1800" b="1">
                <a:solidFill>
                  <a:srgbClr val="CC00CC"/>
                </a:solidFill>
                <a:latin typeface="Courier New" panose="02070309020205020404" pitchFamily="49" charset="0"/>
              </a:rPr>
              <a:t>-</a:t>
            </a:r>
            <a:r>
              <a:rPr lang="en-GB" altLang="en-US" sz="1800"/>
              <a:t> forces left alignment</a:t>
            </a:r>
          </a:p>
        </p:txBody>
      </p:sp>
      <p:sp>
        <p:nvSpPr>
          <p:cNvPr id="35845" name="Line 6">
            <a:extLst>
              <a:ext uri="{FF2B5EF4-FFF2-40B4-BE49-F238E27FC236}">
                <a16:creationId xmlns:a16="http://schemas.microsoft.com/office/drawing/2014/main" id="{5122BAA5-BA4D-4613-943D-E848622775DE}"/>
              </a:ext>
            </a:extLst>
          </p:cNvPr>
          <p:cNvSpPr>
            <a:spLocks noChangeShapeType="1"/>
          </p:cNvSpPr>
          <p:nvPr/>
        </p:nvSpPr>
        <p:spPr bwMode="auto">
          <a:xfrm flipH="1" flipV="1">
            <a:off x="3995738" y="1628775"/>
            <a:ext cx="208915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5846" name="Line 7">
            <a:extLst>
              <a:ext uri="{FF2B5EF4-FFF2-40B4-BE49-F238E27FC236}">
                <a16:creationId xmlns:a16="http://schemas.microsoft.com/office/drawing/2014/main" id="{DE295E68-9373-43C0-958B-0002C19464B7}"/>
              </a:ext>
            </a:extLst>
          </p:cNvPr>
          <p:cNvSpPr>
            <a:spLocks noChangeShapeType="1"/>
          </p:cNvSpPr>
          <p:nvPr/>
        </p:nvSpPr>
        <p:spPr bwMode="auto">
          <a:xfrm flipH="1">
            <a:off x="4211638" y="2276475"/>
            <a:ext cx="1873250" cy="431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5847" name="Text Box 8">
            <a:extLst>
              <a:ext uri="{FF2B5EF4-FFF2-40B4-BE49-F238E27FC236}">
                <a16:creationId xmlns:a16="http://schemas.microsoft.com/office/drawing/2014/main" id="{EE56D7F7-226E-4BBC-8040-CD58E4573ECA}"/>
              </a:ext>
            </a:extLst>
          </p:cNvPr>
          <p:cNvSpPr txBox="1">
            <a:spLocks noChangeArrowheads="1"/>
          </p:cNvSpPr>
          <p:nvPr/>
        </p:nvSpPr>
        <p:spPr bwMode="auto">
          <a:xfrm>
            <a:off x="4932363" y="3644900"/>
            <a:ext cx="37465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r" eaLnBrk="1" hangingPunct="1">
              <a:spcBef>
                <a:spcPct val="50000"/>
              </a:spcBef>
              <a:buFontTx/>
              <a:buNone/>
            </a:pPr>
            <a:r>
              <a:rPr lang="en-GB" altLang="en-US" sz="1800" b="1">
                <a:solidFill>
                  <a:srgbClr val="CC00CC"/>
                </a:solidFill>
                <a:latin typeface="Courier New" panose="02070309020205020404" pitchFamily="49" charset="0"/>
              </a:rPr>
              <a:t>%g</a:t>
            </a:r>
            <a:r>
              <a:rPr lang="en-GB" altLang="en-US" sz="1800"/>
              <a:t> uses whichever of  </a:t>
            </a:r>
            <a:r>
              <a:rPr lang="en-GB" altLang="en-US" sz="1800" b="1">
                <a:solidFill>
                  <a:srgbClr val="CC00CC"/>
                </a:solidFill>
                <a:latin typeface="Courier New" panose="02070309020205020404" pitchFamily="49" charset="0"/>
              </a:rPr>
              <a:t>%f</a:t>
            </a:r>
            <a:r>
              <a:rPr lang="en-GB" altLang="en-US" sz="1800"/>
              <a:t> or </a:t>
            </a:r>
            <a:r>
              <a:rPr lang="en-GB" altLang="en-US" sz="1800" b="1">
                <a:solidFill>
                  <a:srgbClr val="CC00CC"/>
                </a:solidFill>
                <a:latin typeface="Courier New" panose="02070309020205020404" pitchFamily="49" charset="0"/>
              </a:rPr>
              <a:t>%e</a:t>
            </a:r>
            <a:r>
              <a:rPr lang="en-GB" altLang="en-US" sz="1800"/>
              <a:t> produces the shortest output</a:t>
            </a:r>
          </a:p>
        </p:txBody>
      </p:sp>
      <p:sp>
        <p:nvSpPr>
          <p:cNvPr id="35848" name="Line 9">
            <a:extLst>
              <a:ext uri="{FF2B5EF4-FFF2-40B4-BE49-F238E27FC236}">
                <a16:creationId xmlns:a16="http://schemas.microsoft.com/office/drawing/2014/main" id="{1FB19696-843D-409A-8DD6-D52C8EEB6A81}"/>
              </a:ext>
            </a:extLst>
          </p:cNvPr>
          <p:cNvSpPr>
            <a:spLocks noChangeShapeType="1"/>
          </p:cNvSpPr>
          <p:nvPr/>
        </p:nvSpPr>
        <p:spPr bwMode="auto">
          <a:xfrm flipH="1">
            <a:off x="3563938" y="4005263"/>
            <a:ext cx="1728787" cy="503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 name="Footer Placeholder 1">
            <a:extLst>
              <a:ext uri="{FF2B5EF4-FFF2-40B4-BE49-F238E27FC236}">
                <a16:creationId xmlns:a16="http://schemas.microsoft.com/office/drawing/2014/main" id="{60FACC47-75D0-45FD-9D73-87D547A45211}"/>
              </a:ext>
            </a:extLst>
          </p:cNvPr>
          <p:cNvSpPr>
            <a:spLocks noGrp="1"/>
          </p:cNvSpPr>
          <p:nvPr>
            <p:ph type="ftr" sz="quarter" idx="11"/>
          </p:nvPr>
        </p:nvSpPr>
        <p:spPr bwMode="auto">
          <a:xfrm>
            <a:off x="2728913"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accent2">
                    <a:lumMod val="75000"/>
                  </a:schemeClr>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3" name="Slide Number Placeholder 2">
            <a:extLst>
              <a:ext uri="{FF2B5EF4-FFF2-40B4-BE49-F238E27FC236}">
                <a16:creationId xmlns:a16="http://schemas.microsoft.com/office/drawing/2014/main" id="{82A2FB18-9B13-4CC3-A6B1-A90885B01C2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rgbClr val="26267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spcBef>
                <a:spcPct val="0"/>
              </a:spcBef>
              <a:buFontTx/>
              <a:buNone/>
            </a:pPr>
            <a:fld id="{E3E1ED4E-764F-4DE9-A9B8-B25EEBCFEC3C}" type="slidenum">
              <a:rPr lang="en-GB" altLang="en-US" smtClean="0"/>
              <a:pPr>
                <a:spcBef>
                  <a:spcPct val="0"/>
                </a:spcBef>
                <a:buFontTx/>
                <a:buNone/>
              </a:pPr>
              <a:t>50</a:t>
            </a:fld>
            <a:endParaRPr lang="en-GB" altLang="en-US">
              <a:solidFill>
                <a:srgbClr val="262673"/>
              </a:solidFill>
            </a:endParaRPr>
          </a:p>
        </p:txBody>
      </p:sp>
    </p:spTree>
  </p:cSld>
  <p:clrMapOvr>
    <a:masterClrMapping/>
  </p:clrMapOvr>
  <p:transition spd="med" advClick="0"/>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8A00B14D-F0FB-45A8-AAC9-5A232B235FB7}"/>
              </a:ext>
            </a:extLst>
          </p:cNvPr>
          <p:cNvSpPr>
            <a:spLocks noGrp="1" noChangeArrowheads="1"/>
          </p:cNvSpPr>
          <p:nvPr>
            <p:ph type="title"/>
          </p:nvPr>
        </p:nvSpPr>
        <p:spPr/>
        <p:txBody>
          <a:bodyPr/>
          <a:lstStyle/>
          <a:p>
            <a:pPr eaLnBrk="1" hangingPunct="1">
              <a:defRPr/>
            </a:pPr>
            <a:r>
              <a:rPr lang="it-IT" altLang="en-US">
                <a:ea typeface="ＭＳ Ｐゴシック" pitchFamily="34" charset="-128"/>
              </a:rPr>
              <a:t>Loops</a:t>
            </a:r>
          </a:p>
        </p:txBody>
      </p:sp>
      <p:sp>
        <p:nvSpPr>
          <p:cNvPr id="5123" name="Rectangle 3">
            <a:extLst>
              <a:ext uri="{FF2B5EF4-FFF2-40B4-BE49-F238E27FC236}">
                <a16:creationId xmlns:a16="http://schemas.microsoft.com/office/drawing/2014/main" id="{36A4227D-E20C-4973-B544-5AC9B4F0679A}"/>
              </a:ext>
            </a:extLst>
          </p:cNvPr>
          <p:cNvSpPr>
            <a:spLocks noGrp="1" noChangeArrowheads="1"/>
          </p:cNvSpPr>
          <p:nvPr>
            <p:ph type="body" idx="1"/>
          </p:nvPr>
        </p:nvSpPr>
        <p:spPr>
          <a:xfrm>
            <a:off x="539552" y="764704"/>
            <a:ext cx="8228013" cy="4524375"/>
          </a:xfrm>
        </p:spPr>
        <p:txBody>
          <a:bodyPr/>
          <a:lstStyle/>
          <a:p>
            <a:pPr eaLnBrk="1" hangingPunct="1"/>
            <a:r>
              <a:rPr lang="en-GB" altLang="en-US" dirty="0">
                <a:ea typeface="ＭＳ Ｐゴシック" panose="020B0600070205080204" pitchFamily="34" charset="-128"/>
              </a:rPr>
              <a:t>Loops in a programming language are useful to repeat lines of code a given number of times, or while a condition is met.</a:t>
            </a:r>
          </a:p>
          <a:p>
            <a:pPr eaLnBrk="1" hangingPunct="1"/>
            <a:r>
              <a:rPr lang="en-GB" altLang="en-US" dirty="0">
                <a:ea typeface="ＭＳ Ｐゴシック" panose="020B0600070205080204" pitchFamily="34" charset="-128"/>
              </a:rPr>
              <a:t>In MATLAB there are 2 types of loops:</a:t>
            </a:r>
          </a:p>
          <a:p>
            <a:pPr lvl="1" eaLnBrk="1" hangingPunct="1"/>
            <a:r>
              <a:rPr lang="en-GB" altLang="en-US" b="1" dirty="0">
                <a:solidFill>
                  <a:srgbClr val="0066FF"/>
                </a:solidFill>
                <a:latin typeface="Courier New" panose="02070309020205020404" pitchFamily="49" charset="0"/>
                <a:ea typeface="ＭＳ Ｐゴシック" panose="020B0600070205080204" pitchFamily="34" charset="-128"/>
              </a:rPr>
              <a:t>for</a:t>
            </a:r>
            <a:r>
              <a:rPr lang="en-GB" altLang="en-US" dirty="0">
                <a:ea typeface="Arial" panose="020B0604020202020204" pitchFamily="34" charset="0"/>
              </a:rPr>
              <a:t> loop</a:t>
            </a:r>
          </a:p>
          <a:p>
            <a:pPr lvl="1" eaLnBrk="1" hangingPunct="1"/>
            <a:r>
              <a:rPr lang="en-GB" altLang="en-US" b="1" dirty="0">
                <a:solidFill>
                  <a:srgbClr val="0066FF"/>
                </a:solidFill>
                <a:latin typeface="Courier New" panose="02070309020205020404" pitchFamily="49" charset="0"/>
                <a:ea typeface="ＭＳ Ｐゴシック" panose="020B0600070205080204" pitchFamily="34" charset="-128"/>
              </a:rPr>
              <a:t>while</a:t>
            </a:r>
            <a:r>
              <a:rPr lang="en-GB" altLang="en-US" dirty="0">
                <a:ea typeface="Arial" panose="020B0604020202020204" pitchFamily="34" charset="0"/>
              </a:rPr>
              <a:t> loop</a:t>
            </a:r>
          </a:p>
        </p:txBody>
      </p:sp>
      <p:sp>
        <p:nvSpPr>
          <p:cNvPr id="2" name="Footer Placeholder 1">
            <a:extLst>
              <a:ext uri="{FF2B5EF4-FFF2-40B4-BE49-F238E27FC236}">
                <a16:creationId xmlns:a16="http://schemas.microsoft.com/office/drawing/2014/main" id="{0DFD506C-5137-4BF8-9879-40D39B30DB60}"/>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5125" name="Slide Number Placeholder 2">
            <a:extLst>
              <a:ext uri="{FF2B5EF4-FFF2-40B4-BE49-F238E27FC236}">
                <a16:creationId xmlns:a16="http://schemas.microsoft.com/office/drawing/2014/main" id="{D27CABA4-0573-4D32-8B4C-8B2898D72FD7}"/>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51</a:t>
            </a:fld>
            <a:endParaRPr lang="en-GB" altLang="en-US"/>
          </a:p>
        </p:txBody>
      </p:sp>
    </p:spTree>
  </p:cSld>
  <p:clrMapOvr>
    <a:masterClrMapping/>
  </p:clrMapOvr>
  <p:transition spd="med"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E88B1D9B-EB69-431C-9A60-FD00C584A0D0}"/>
              </a:ext>
            </a:extLst>
          </p:cNvPr>
          <p:cNvSpPr>
            <a:spLocks noGrp="1" noChangeArrowheads="1"/>
          </p:cNvSpPr>
          <p:nvPr>
            <p:ph type="title"/>
          </p:nvPr>
        </p:nvSpPr>
        <p:spPr/>
        <p:txBody>
          <a:bodyPr/>
          <a:lstStyle/>
          <a:p>
            <a:pPr eaLnBrk="1" hangingPunct="1">
              <a:defRPr/>
            </a:pPr>
            <a:r>
              <a:rPr altLang="en-US">
                <a:ea typeface="ＭＳ Ｐゴシック" pitchFamily="34" charset="-128"/>
              </a:rPr>
              <a:t>For loop</a:t>
            </a:r>
          </a:p>
        </p:txBody>
      </p:sp>
      <p:sp>
        <p:nvSpPr>
          <p:cNvPr id="6147" name="Rectangle 3">
            <a:extLst>
              <a:ext uri="{FF2B5EF4-FFF2-40B4-BE49-F238E27FC236}">
                <a16:creationId xmlns:a16="http://schemas.microsoft.com/office/drawing/2014/main" id="{AD567987-10F1-42F5-8782-8BF02D9B81E3}"/>
              </a:ext>
            </a:extLst>
          </p:cNvPr>
          <p:cNvSpPr>
            <a:spLocks noGrp="1" noChangeArrowheads="1"/>
          </p:cNvSpPr>
          <p:nvPr>
            <p:ph type="body" idx="1"/>
          </p:nvPr>
        </p:nvSpPr>
        <p:spPr>
          <a:xfrm>
            <a:off x="462993" y="701931"/>
            <a:ext cx="8229600" cy="4525963"/>
          </a:xfrm>
        </p:spPr>
        <p:txBody>
          <a:bodyPr/>
          <a:lstStyle/>
          <a:p>
            <a:pPr eaLnBrk="1" hangingPunct="1"/>
            <a:r>
              <a:rPr lang="en-GB" altLang="en-US" dirty="0">
                <a:ea typeface="ＭＳ Ｐゴシック" panose="020B0600070205080204" pitchFamily="34" charset="-128"/>
              </a:rPr>
              <a:t>Problem: repeat some operations (or lines of code) a given number of times</a:t>
            </a:r>
          </a:p>
          <a:p>
            <a:pPr eaLnBrk="1" hangingPunct="1"/>
            <a:r>
              <a:rPr lang="en-GB" altLang="en-US" dirty="0">
                <a:ea typeface="ＭＳ Ｐゴシック" panose="020B0600070205080204" pitchFamily="34" charset="-128"/>
              </a:rPr>
              <a:t>For example, we could compute the golden ratio as:</a:t>
            </a:r>
          </a:p>
        </p:txBody>
      </p:sp>
      <p:graphicFrame>
        <p:nvGraphicFramePr>
          <p:cNvPr id="6148" name="Object 8">
            <a:extLst>
              <a:ext uri="{FF2B5EF4-FFF2-40B4-BE49-F238E27FC236}">
                <a16:creationId xmlns:a16="http://schemas.microsoft.com/office/drawing/2014/main" id="{35F42BC4-5EA9-4839-8FCF-4F8D71B80328}"/>
              </a:ext>
            </a:extLst>
          </p:cNvPr>
          <p:cNvGraphicFramePr>
            <a:graphicFrameLocks noChangeAspect="1"/>
          </p:cNvGraphicFramePr>
          <p:nvPr/>
        </p:nvGraphicFramePr>
        <p:xfrm>
          <a:off x="2484438" y="3213100"/>
          <a:ext cx="4462462" cy="2433638"/>
        </p:xfrm>
        <a:graphic>
          <a:graphicData uri="http://schemas.openxmlformats.org/presentationml/2006/ole">
            <mc:AlternateContent xmlns:mc="http://schemas.openxmlformats.org/markup-compatibility/2006">
              <mc:Choice xmlns:v="urn:schemas-microsoft-com:vml" Requires="v">
                <p:oleObj name="Equation" r:id="rId2" imgW="1816100" imgH="990600" progId="Equation.DSMT4">
                  <p:embed/>
                </p:oleObj>
              </mc:Choice>
              <mc:Fallback>
                <p:oleObj name="Equation" r:id="rId2" imgW="1816100" imgH="990600" progId="Equation.DSMT4">
                  <p:embed/>
                  <p:pic>
                    <p:nvPicPr>
                      <p:cNvPr id="6148" name="Object 8">
                        <a:extLst>
                          <a:ext uri="{FF2B5EF4-FFF2-40B4-BE49-F238E27FC236}">
                            <a16:creationId xmlns:a16="http://schemas.microsoft.com/office/drawing/2014/main" id="{35F42BC4-5EA9-4839-8FCF-4F8D71B803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438" y="3213100"/>
                        <a:ext cx="4462462" cy="2433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 name="Footer Placeholder 1">
            <a:extLst>
              <a:ext uri="{FF2B5EF4-FFF2-40B4-BE49-F238E27FC236}">
                <a16:creationId xmlns:a16="http://schemas.microsoft.com/office/drawing/2014/main" id="{42A75009-5B4A-4486-B29E-D3EE1BE546EA}"/>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6150" name="Slide Number Placeholder 2">
            <a:extLst>
              <a:ext uri="{FF2B5EF4-FFF2-40B4-BE49-F238E27FC236}">
                <a16:creationId xmlns:a16="http://schemas.microsoft.com/office/drawing/2014/main" id="{1C61A0EF-EDDB-47AC-B9FC-A3FFF6C87086}"/>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52</a:t>
            </a:fld>
            <a:endParaRPr lang="en-GB" altLang="en-US"/>
          </a:p>
        </p:txBody>
      </p:sp>
    </p:spTree>
  </p:cSld>
  <p:clrMapOvr>
    <a:masterClrMapping/>
  </p:clrMapOvr>
  <p:transition spd="med"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a:extLst>
              <a:ext uri="{FF2B5EF4-FFF2-40B4-BE49-F238E27FC236}">
                <a16:creationId xmlns:a16="http://schemas.microsoft.com/office/drawing/2014/main" id="{49A7A6FA-0D63-40CE-B941-D00090A5E3DC}"/>
              </a:ext>
            </a:extLst>
          </p:cNvPr>
          <p:cNvSpPr>
            <a:spLocks noGrp="1" noChangeArrowheads="1"/>
          </p:cNvSpPr>
          <p:nvPr>
            <p:ph type="title"/>
          </p:nvPr>
        </p:nvSpPr>
        <p:spPr/>
        <p:txBody>
          <a:bodyPr/>
          <a:lstStyle/>
          <a:p>
            <a:pPr eaLnBrk="1" hangingPunct="1">
              <a:defRPr/>
            </a:pPr>
            <a:r>
              <a:rPr lang="it-IT" altLang="en-US">
                <a:ea typeface="ＭＳ Ｐゴシック" pitchFamily="34" charset="-128"/>
              </a:rPr>
              <a:t>For loop</a:t>
            </a:r>
          </a:p>
        </p:txBody>
      </p:sp>
      <p:sp>
        <p:nvSpPr>
          <p:cNvPr id="7171" name="Rectangle 3">
            <a:extLst>
              <a:ext uri="{FF2B5EF4-FFF2-40B4-BE49-F238E27FC236}">
                <a16:creationId xmlns:a16="http://schemas.microsoft.com/office/drawing/2014/main" id="{7B0ABDB6-0A9D-47E6-813F-EAD54242A3C2}"/>
              </a:ext>
            </a:extLst>
          </p:cNvPr>
          <p:cNvSpPr>
            <a:spLocks noGrp="1" noChangeArrowheads="1"/>
          </p:cNvSpPr>
          <p:nvPr>
            <p:ph type="body" idx="1"/>
          </p:nvPr>
        </p:nvSpPr>
        <p:spPr>
          <a:xfrm>
            <a:off x="323850" y="1077913"/>
            <a:ext cx="8569325" cy="4525962"/>
          </a:xfrm>
        </p:spPr>
        <p:txBody>
          <a:bodyPr/>
          <a:lstStyle/>
          <a:p>
            <a:pPr eaLnBrk="1" hangingPunct="1"/>
            <a:r>
              <a:rPr lang="en-GB" altLang="en-US">
                <a:ea typeface="ＭＳ Ｐゴシック" panose="020B0600070205080204" pitchFamily="34" charset="-128"/>
              </a:rPr>
              <a:t>The code could be written either way:</a:t>
            </a: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sz="1800">
              <a:ea typeface="ＭＳ Ｐゴシック" panose="020B0600070205080204" pitchFamily="34" charset="-128"/>
            </a:endParaRPr>
          </a:p>
          <a:p>
            <a:pPr eaLnBrk="1" hangingPunct="1"/>
            <a:r>
              <a:rPr lang="en-GB" altLang="en-US">
                <a:ea typeface="ＭＳ Ｐゴシック" panose="020B0600070205080204" pitchFamily="34" charset="-128"/>
              </a:rPr>
              <a:t>But a more elegant and efficient way exists!</a:t>
            </a:r>
          </a:p>
        </p:txBody>
      </p:sp>
      <p:graphicFrame>
        <p:nvGraphicFramePr>
          <p:cNvPr id="7172" name="Object 7">
            <a:extLst>
              <a:ext uri="{FF2B5EF4-FFF2-40B4-BE49-F238E27FC236}">
                <a16:creationId xmlns:a16="http://schemas.microsoft.com/office/drawing/2014/main" id="{F68126DB-FD59-4236-BF9E-D076EF83ABC2}"/>
              </a:ext>
            </a:extLst>
          </p:cNvPr>
          <p:cNvGraphicFramePr>
            <a:graphicFrameLocks noChangeAspect="1"/>
          </p:cNvGraphicFramePr>
          <p:nvPr/>
        </p:nvGraphicFramePr>
        <p:xfrm>
          <a:off x="4787900" y="1700213"/>
          <a:ext cx="2592388" cy="1889125"/>
        </p:xfrm>
        <a:graphic>
          <a:graphicData uri="http://schemas.openxmlformats.org/presentationml/2006/ole">
            <mc:AlternateContent xmlns:mc="http://schemas.openxmlformats.org/markup-compatibility/2006">
              <mc:Choice xmlns:v="urn:schemas-microsoft-com:vml" Requires="v">
                <p:oleObj name="Equation" r:id="rId2" imgW="1358900" imgH="990600" progId="Equation.DSMT4">
                  <p:embed/>
                </p:oleObj>
              </mc:Choice>
              <mc:Fallback>
                <p:oleObj name="Equation" r:id="rId2" imgW="1358900" imgH="990600" progId="Equation.DSMT4">
                  <p:embed/>
                  <p:pic>
                    <p:nvPicPr>
                      <p:cNvPr id="7172" name="Object 7">
                        <a:extLst>
                          <a:ext uri="{FF2B5EF4-FFF2-40B4-BE49-F238E27FC236}">
                            <a16:creationId xmlns:a16="http://schemas.microsoft.com/office/drawing/2014/main" id="{F68126DB-FD59-4236-BF9E-D076EF83AB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1700213"/>
                        <a:ext cx="2592388" cy="1889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7173" name="Text Box 8">
            <a:extLst>
              <a:ext uri="{FF2B5EF4-FFF2-40B4-BE49-F238E27FC236}">
                <a16:creationId xmlns:a16="http://schemas.microsoft.com/office/drawing/2014/main" id="{84B70265-EC9B-4228-93EE-CF84EAFF17C2}"/>
              </a:ext>
            </a:extLst>
          </p:cNvPr>
          <p:cNvSpPr txBox="1">
            <a:spLocks noChangeArrowheads="1"/>
          </p:cNvSpPr>
          <p:nvPr/>
        </p:nvSpPr>
        <p:spPr bwMode="auto">
          <a:xfrm>
            <a:off x="1643063" y="1700213"/>
            <a:ext cx="2528887" cy="21113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1600" b="1">
                <a:latin typeface="Courier New" panose="02070309020205020404" pitchFamily="49" charset="0"/>
                <a:cs typeface="Courier New" panose="02070309020205020404" pitchFamily="49" charset="0"/>
              </a:rPr>
              <a:t>g = 1 + 1;</a:t>
            </a:r>
          </a:p>
          <a:p>
            <a:pPr eaLnBrk="1" hangingPunct="1">
              <a:buFontTx/>
              <a:buNone/>
            </a:pPr>
            <a:r>
              <a:rPr lang="en-GB" altLang="en-US" sz="1600" b="1">
                <a:latin typeface="Courier New" panose="02070309020205020404" pitchFamily="49" charset="0"/>
                <a:cs typeface="Courier New" panose="02070309020205020404" pitchFamily="49" charset="0"/>
              </a:rPr>
              <a:t>g = 1 + 1/g;</a:t>
            </a:r>
          </a:p>
          <a:p>
            <a:pPr eaLnBrk="1" hangingPunct="1">
              <a:buFontTx/>
              <a:buNone/>
            </a:pPr>
            <a:r>
              <a:rPr lang="en-GB" altLang="en-US" sz="1600" b="1">
                <a:latin typeface="Courier New" panose="02070309020205020404" pitchFamily="49" charset="0"/>
              </a:rPr>
              <a:t>g = 1 + 1/g;</a:t>
            </a:r>
          </a:p>
          <a:p>
            <a:pPr eaLnBrk="1" hangingPunct="1">
              <a:buFontTx/>
              <a:buNone/>
            </a:pPr>
            <a:r>
              <a:rPr lang="en-GB" altLang="en-US" sz="1600" b="1">
                <a:latin typeface="Courier New" panose="02070309020205020404" pitchFamily="49" charset="0"/>
              </a:rPr>
              <a:t>g = 1 + 1/g;</a:t>
            </a:r>
          </a:p>
          <a:p>
            <a:pPr eaLnBrk="1" hangingPunct="1">
              <a:buFontTx/>
              <a:buNone/>
            </a:pPr>
            <a:r>
              <a:rPr lang="en-GB" altLang="en-US" sz="1600" b="1">
                <a:latin typeface="Courier New" panose="02070309020205020404" pitchFamily="49" charset="0"/>
              </a:rPr>
              <a:t>g = 1 + 1/g;</a:t>
            </a:r>
          </a:p>
          <a:p>
            <a:pPr eaLnBrk="1" hangingPunct="1">
              <a:buFontTx/>
              <a:buNone/>
            </a:pPr>
            <a:r>
              <a:rPr lang="en-GB" altLang="en-US" sz="1600" b="1">
                <a:latin typeface="Courier New" panose="02070309020205020404" pitchFamily="49" charset="0"/>
              </a:rPr>
              <a:t>g = 1 + 1/g;</a:t>
            </a:r>
          </a:p>
          <a:p>
            <a:pPr eaLnBrk="1" hangingPunct="1">
              <a:buFontTx/>
              <a:buNone/>
            </a:pPr>
            <a:r>
              <a:rPr lang="en-GB" altLang="en-US" sz="1600" b="1">
                <a:latin typeface="Courier New" panose="02070309020205020404" pitchFamily="49" charset="0"/>
                <a:cs typeface="Courier New" panose="02070309020205020404" pitchFamily="49" charset="0"/>
              </a:rPr>
              <a:t>disp(g);</a:t>
            </a:r>
          </a:p>
        </p:txBody>
      </p:sp>
      <p:sp>
        <p:nvSpPr>
          <p:cNvPr id="109578" name="AutoShape 10">
            <a:extLst>
              <a:ext uri="{FF2B5EF4-FFF2-40B4-BE49-F238E27FC236}">
                <a16:creationId xmlns:a16="http://schemas.microsoft.com/office/drawing/2014/main" id="{D33FC3F8-3FDA-4C74-93CF-0928079E59E9}"/>
              </a:ext>
            </a:extLst>
          </p:cNvPr>
          <p:cNvSpPr>
            <a:spLocks noChangeArrowheads="1"/>
          </p:cNvSpPr>
          <p:nvPr/>
        </p:nvSpPr>
        <p:spPr bwMode="auto">
          <a:xfrm>
            <a:off x="7910513" y="1844675"/>
            <a:ext cx="504825" cy="1655763"/>
          </a:xfrm>
          <a:prstGeom prst="upArrow">
            <a:avLst>
              <a:gd name="adj1" fmla="val 50000"/>
              <a:gd name="adj2" fmla="val 81997"/>
            </a:avLst>
          </a:prstGeom>
          <a:gradFill rotWithShape="1">
            <a:gsLst>
              <a:gs pos="0">
                <a:schemeClr val="accent1"/>
              </a:gs>
              <a:gs pos="100000">
                <a:schemeClr val="accent1">
                  <a:gamma/>
                  <a:shade val="46275"/>
                  <a:invGamma/>
                </a:schemeClr>
              </a:gs>
            </a:gsLst>
            <a:lin ang="5400000" scaled="1"/>
          </a:gradFill>
          <a:ln w="9525" algn="ctr">
            <a:solidFill>
              <a:schemeClr val="tx1"/>
            </a:solidFill>
            <a:miter lim="800000"/>
            <a:headEnd/>
            <a:tailEnd/>
          </a:ln>
          <a:effectLst/>
        </p:spPr>
        <p:txBody>
          <a:bodyPr wrap="none" anchor="ctr"/>
          <a:lstStyle/>
          <a:p>
            <a:pPr>
              <a:defRPr/>
            </a:pPr>
            <a:endParaRPr lang="it-IT">
              <a:latin typeface="Arial" charset="0"/>
              <a:ea typeface="+mn-ea"/>
            </a:endParaRPr>
          </a:p>
        </p:txBody>
      </p:sp>
      <p:sp>
        <p:nvSpPr>
          <p:cNvPr id="7175" name="Text Box 8">
            <a:extLst>
              <a:ext uri="{FF2B5EF4-FFF2-40B4-BE49-F238E27FC236}">
                <a16:creationId xmlns:a16="http://schemas.microsoft.com/office/drawing/2014/main" id="{4045F088-3B78-4640-84D7-735F2E85FEC6}"/>
              </a:ext>
            </a:extLst>
          </p:cNvPr>
          <p:cNvSpPr txBox="1">
            <a:spLocks noChangeArrowheads="1"/>
          </p:cNvSpPr>
          <p:nvPr/>
        </p:nvSpPr>
        <p:spPr bwMode="auto">
          <a:xfrm>
            <a:off x="1090613" y="3933825"/>
            <a:ext cx="7072312" cy="9302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1600" b="1">
                <a:latin typeface="Courier New" panose="02070309020205020404" pitchFamily="49" charset="0"/>
                <a:cs typeface="Courier New" panose="02070309020205020404" pitchFamily="49" charset="0"/>
              </a:rPr>
              <a:t>g = 1 + 1;</a:t>
            </a:r>
          </a:p>
          <a:p>
            <a:pPr eaLnBrk="1" hangingPunct="1">
              <a:buFontTx/>
              <a:buNone/>
            </a:pPr>
            <a:r>
              <a:rPr lang="en-GB" altLang="en-US" sz="1600" b="1">
                <a:latin typeface="Courier New" panose="02070309020205020404" pitchFamily="49" charset="0"/>
                <a:cs typeface="Courier New" panose="02070309020205020404" pitchFamily="49" charset="0"/>
              </a:rPr>
              <a:t>g = 1 + 1/(1 + 1/(1+ 1/(1 + 1/(1 + 1/(1 + 1)))));</a:t>
            </a:r>
          </a:p>
          <a:p>
            <a:pPr eaLnBrk="1" hangingPunct="1">
              <a:buFontTx/>
              <a:buNone/>
            </a:pPr>
            <a:r>
              <a:rPr lang="en-GB" altLang="en-US" sz="1600" b="1">
                <a:latin typeface="Courier New" panose="02070309020205020404" pitchFamily="49" charset="0"/>
                <a:cs typeface="Courier New" panose="02070309020205020404" pitchFamily="49" charset="0"/>
              </a:rPr>
              <a:t>disp(g);</a:t>
            </a:r>
          </a:p>
        </p:txBody>
      </p:sp>
      <p:sp>
        <p:nvSpPr>
          <p:cNvPr id="2" name="Footer Placeholder 1">
            <a:extLst>
              <a:ext uri="{FF2B5EF4-FFF2-40B4-BE49-F238E27FC236}">
                <a16:creationId xmlns:a16="http://schemas.microsoft.com/office/drawing/2014/main" id="{E0DA71C5-29B3-4A4A-8199-6E0CE381180B}"/>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7177" name="Slide Number Placeholder 2">
            <a:extLst>
              <a:ext uri="{FF2B5EF4-FFF2-40B4-BE49-F238E27FC236}">
                <a16:creationId xmlns:a16="http://schemas.microsoft.com/office/drawing/2014/main" id="{3F506858-F005-417A-B84B-B8833CFF047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53</a:t>
            </a:fld>
            <a:endParaRPr lang="en-GB" altLang="en-US"/>
          </a:p>
        </p:txBody>
      </p:sp>
    </p:spTree>
  </p:cSld>
  <p:clrMapOvr>
    <a:masterClrMapping/>
  </p:clrMapOvr>
  <p:transition spd="med"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77D8810C-3ED7-460F-A655-3C8302383337}"/>
              </a:ext>
            </a:extLst>
          </p:cNvPr>
          <p:cNvSpPr>
            <a:spLocks noGrp="1" noChangeArrowheads="1"/>
          </p:cNvSpPr>
          <p:nvPr>
            <p:ph type="title"/>
          </p:nvPr>
        </p:nvSpPr>
        <p:spPr/>
        <p:txBody>
          <a:bodyPr/>
          <a:lstStyle/>
          <a:p>
            <a:pPr eaLnBrk="1" hangingPunct="1">
              <a:defRPr/>
            </a:pPr>
            <a:r>
              <a:rPr altLang="en-US">
                <a:ea typeface="ＭＳ Ｐゴシック" pitchFamily="34" charset="-128"/>
              </a:rPr>
              <a:t>For loop</a:t>
            </a:r>
          </a:p>
        </p:txBody>
      </p:sp>
      <p:sp>
        <p:nvSpPr>
          <p:cNvPr id="8195" name="Rectangle 3">
            <a:extLst>
              <a:ext uri="{FF2B5EF4-FFF2-40B4-BE49-F238E27FC236}">
                <a16:creationId xmlns:a16="http://schemas.microsoft.com/office/drawing/2014/main" id="{573AD1B3-EA08-4C0F-8F4A-91E6DC976A60}"/>
              </a:ext>
            </a:extLst>
          </p:cNvPr>
          <p:cNvSpPr>
            <a:spLocks noGrp="1" noChangeArrowheads="1"/>
          </p:cNvSpPr>
          <p:nvPr>
            <p:ph type="body" idx="1"/>
          </p:nvPr>
        </p:nvSpPr>
        <p:spPr>
          <a:xfrm>
            <a:off x="462756" y="836712"/>
            <a:ext cx="8218487" cy="4543425"/>
          </a:xfrm>
        </p:spPr>
        <p:txBody>
          <a:bodyPr/>
          <a:lstStyle/>
          <a:p>
            <a:pPr eaLnBrk="1" hangingPunct="1"/>
            <a:r>
              <a:rPr lang="en-US" altLang="en-US" sz="2800" dirty="0">
                <a:ea typeface="ＭＳ Ｐゴシック" panose="020B0600070205080204" pitchFamily="34" charset="-128"/>
              </a:rPr>
              <a:t>The </a:t>
            </a:r>
            <a:r>
              <a:rPr lang="en-US" altLang="en-US" sz="2800" b="1" dirty="0">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US" altLang="en-US" sz="2800" dirty="0">
                <a:ea typeface="ＭＳ Ｐゴシック" panose="020B0600070205080204" pitchFamily="34" charset="-128"/>
              </a:rPr>
              <a:t> loop repeats a set of statements a specified number of times.</a:t>
            </a:r>
          </a:p>
          <a:p>
            <a:pPr eaLnBrk="1" hangingPunct="1"/>
            <a:endParaRPr lang="en-US" altLang="en-US" sz="2800" dirty="0">
              <a:ea typeface="ＭＳ Ｐゴシック" panose="020B0600070205080204" pitchFamily="34" charset="-128"/>
            </a:endParaRPr>
          </a:p>
          <a:p>
            <a:pPr eaLnBrk="1" hangingPunct="1"/>
            <a:endParaRPr lang="en-US" altLang="en-US" sz="2800" dirty="0">
              <a:ea typeface="ＭＳ Ｐゴシック" panose="020B0600070205080204" pitchFamily="34" charset="-128"/>
            </a:endParaRPr>
          </a:p>
          <a:p>
            <a:pPr eaLnBrk="1" hangingPunct="1"/>
            <a:endParaRPr lang="en-US" altLang="en-US" sz="2800" dirty="0">
              <a:ea typeface="ＭＳ Ｐゴシック" panose="020B0600070205080204" pitchFamily="34" charset="-128"/>
            </a:endParaRPr>
          </a:p>
          <a:p>
            <a:pPr eaLnBrk="1" hangingPunct="1"/>
            <a:endParaRPr lang="en-US" altLang="en-US" sz="2800" dirty="0">
              <a:ea typeface="ＭＳ Ｐゴシック" panose="020B0600070205080204" pitchFamily="34" charset="-128"/>
            </a:endParaRPr>
          </a:p>
          <a:p>
            <a:pPr eaLnBrk="1" hangingPunct="1"/>
            <a:endParaRPr lang="en-US" altLang="en-US" sz="2800" dirty="0">
              <a:ea typeface="ＭＳ Ｐゴシック" panose="020B0600070205080204" pitchFamily="34" charset="-128"/>
            </a:endParaRPr>
          </a:p>
          <a:p>
            <a:pPr eaLnBrk="1" hangingPunct="1"/>
            <a:r>
              <a:rPr lang="en-US" altLang="en-US" sz="2800" dirty="0">
                <a:ea typeface="ＭＳ Ｐゴシック" panose="020B0600070205080204" pitchFamily="34" charset="-128"/>
              </a:rPr>
              <a:t>The </a:t>
            </a:r>
            <a:r>
              <a:rPr lang="en-US" altLang="en-US" sz="2800" b="1" i="1" dirty="0">
                <a:latin typeface="Courier New" panose="02070309020205020404" pitchFamily="49" charset="0"/>
                <a:ea typeface="ＭＳ Ｐゴシック" panose="020B0600070205080204" pitchFamily="34" charset="-128"/>
                <a:cs typeface="Courier New" panose="02070309020205020404" pitchFamily="49" charset="0"/>
              </a:rPr>
              <a:t>statements</a:t>
            </a:r>
            <a:r>
              <a:rPr lang="en-US" altLang="en-US" sz="2800" dirty="0">
                <a:ea typeface="ＭＳ Ｐゴシック" panose="020B0600070205080204" pitchFamily="34" charset="-128"/>
              </a:rPr>
              <a:t> are executed with </a:t>
            </a:r>
            <a:r>
              <a:rPr lang="en-US" altLang="en-US" sz="2800" b="1" i="1" dirty="0">
                <a:latin typeface="Courier New" panose="02070309020205020404" pitchFamily="49" charset="0"/>
                <a:ea typeface="ＭＳ Ｐゴシック" panose="020B0600070205080204" pitchFamily="34" charset="-128"/>
                <a:cs typeface="Courier New" panose="02070309020205020404" pitchFamily="49" charset="0"/>
              </a:rPr>
              <a:t>index</a:t>
            </a:r>
            <a:r>
              <a:rPr lang="en-US" altLang="en-US" sz="2800" dirty="0">
                <a:ea typeface="ＭＳ Ｐゴシック" panose="020B0600070205080204" pitchFamily="34" charset="-128"/>
              </a:rPr>
              <a:t> equal to each element of the </a:t>
            </a:r>
            <a:r>
              <a:rPr lang="en-US" altLang="en-US" sz="2800" b="1" i="1" dirty="0">
                <a:latin typeface="Courier New" panose="02070309020205020404" pitchFamily="49" charset="0"/>
                <a:ea typeface="ＭＳ Ｐゴシック" panose="020B0600070205080204" pitchFamily="34" charset="-128"/>
                <a:cs typeface="Courier New" panose="02070309020205020404" pitchFamily="49" charset="0"/>
              </a:rPr>
              <a:t>vector</a:t>
            </a:r>
            <a:r>
              <a:rPr lang="en-US" altLang="en-US" sz="2800" dirty="0">
                <a:ea typeface="ＭＳ Ｐゴシック" panose="020B0600070205080204" pitchFamily="34" charset="-128"/>
              </a:rPr>
              <a:t> in turn. We will examine vectors in more detail later</a:t>
            </a:r>
            <a:endParaRPr lang="en-GB" altLang="en-US" sz="2800" dirty="0">
              <a:ea typeface="ＭＳ Ｐゴシック" panose="020B0600070205080204" pitchFamily="34" charset="-128"/>
            </a:endParaRPr>
          </a:p>
        </p:txBody>
      </p:sp>
      <p:sp>
        <p:nvSpPr>
          <p:cNvPr id="8196" name="Text Box 4">
            <a:extLst>
              <a:ext uri="{FF2B5EF4-FFF2-40B4-BE49-F238E27FC236}">
                <a16:creationId xmlns:a16="http://schemas.microsoft.com/office/drawing/2014/main" id="{20DCBC20-0F9A-4D94-9E9A-C08B8565F6C5}"/>
              </a:ext>
            </a:extLst>
          </p:cNvPr>
          <p:cNvSpPr txBox="1">
            <a:spLocks noChangeArrowheads="1"/>
          </p:cNvSpPr>
          <p:nvPr/>
        </p:nvSpPr>
        <p:spPr bwMode="auto">
          <a:xfrm>
            <a:off x="2881313" y="2492896"/>
            <a:ext cx="3671887" cy="15081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for</a:t>
            </a:r>
            <a:r>
              <a:rPr lang="en-GB" altLang="en-US" sz="2000" b="1" dirty="0">
                <a:latin typeface="Courier New" panose="02070309020205020404" pitchFamily="49" charset="0"/>
                <a:cs typeface="Courier New" panose="02070309020205020404" pitchFamily="49" charset="0"/>
              </a:rPr>
              <a:t> </a:t>
            </a:r>
            <a:r>
              <a:rPr lang="en-GB" altLang="en-US" sz="2000" b="1" i="1" dirty="0">
                <a:latin typeface="Courier New" panose="02070309020205020404" pitchFamily="49" charset="0"/>
                <a:cs typeface="Courier New" panose="02070309020205020404" pitchFamily="49" charset="0"/>
              </a:rPr>
              <a:t>index</a:t>
            </a:r>
            <a:r>
              <a:rPr lang="en-GB" altLang="en-US" sz="2000" b="1" dirty="0">
                <a:latin typeface="Courier New" panose="02070309020205020404" pitchFamily="49" charset="0"/>
                <a:cs typeface="Courier New" panose="02070309020205020404" pitchFamily="49" charset="0"/>
              </a:rPr>
              <a:t> = </a:t>
            </a:r>
            <a:r>
              <a:rPr lang="en-GB" altLang="en-US" sz="2000" b="1" i="1" dirty="0">
                <a:latin typeface="Courier New" panose="02070309020205020404" pitchFamily="49" charset="0"/>
                <a:cs typeface="Courier New" panose="02070309020205020404" pitchFamily="49" charset="0"/>
              </a:rPr>
              <a:t>vector</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i="1" dirty="0">
                <a:latin typeface="Courier New" panose="02070309020205020404" pitchFamily="49" charset="0"/>
                <a:cs typeface="Courier New" panose="02070309020205020404" pitchFamily="49" charset="0"/>
              </a:rPr>
              <a:t>statements</a:t>
            </a:r>
          </a:p>
          <a:p>
            <a:pPr eaLnBrk="1" hangingPunct="1">
              <a:buFontTx/>
              <a:buNone/>
            </a:pPr>
            <a:r>
              <a:rPr lang="en-GB" altLang="en-US" sz="2000" b="1" i="1" dirty="0">
                <a:latin typeface="Courier New" panose="02070309020205020404" pitchFamily="49" charset="0"/>
                <a:cs typeface="Courier New" panose="02070309020205020404" pitchFamily="49" charset="0"/>
              </a:rPr>
              <a:t>    ...</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end</a:t>
            </a:r>
          </a:p>
        </p:txBody>
      </p:sp>
      <p:sp>
        <p:nvSpPr>
          <p:cNvPr id="8197" name="Line 24">
            <a:extLst>
              <a:ext uri="{FF2B5EF4-FFF2-40B4-BE49-F238E27FC236}">
                <a16:creationId xmlns:a16="http://schemas.microsoft.com/office/drawing/2014/main" id="{FAC8443F-B3C9-4A68-AC71-4389068863E2}"/>
              </a:ext>
            </a:extLst>
          </p:cNvPr>
          <p:cNvSpPr>
            <a:spLocks noChangeShapeType="1"/>
          </p:cNvSpPr>
          <p:nvPr/>
        </p:nvSpPr>
        <p:spPr bwMode="auto">
          <a:xfrm>
            <a:off x="2017713" y="2564334"/>
            <a:ext cx="792162" cy="144462"/>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198" name="Line 25">
            <a:extLst>
              <a:ext uri="{FF2B5EF4-FFF2-40B4-BE49-F238E27FC236}">
                <a16:creationId xmlns:a16="http://schemas.microsoft.com/office/drawing/2014/main" id="{F8F6DC13-A280-44BA-A81B-D75FBA121DC8}"/>
              </a:ext>
            </a:extLst>
          </p:cNvPr>
          <p:cNvSpPr>
            <a:spLocks noChangeShapeType="1"/>
          </p:cNvSpPr>
          <p:nvPr/>
        </p:nvSpPr>
        <p:spPr bwMode="auto">
          <a:xfrm flipV="1">
            <a:off x="2238375" y="3774009"/>
            <a:ext cx="585788" cy="460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199" name="AutoShape 26">
            <a:extLst>
              <a:ext uri="{FF2B5EF4-FFF2-40B4-BE49-F238E27FC236}">
                <a16:creationId xmlns:a16="http://schemas.microsoft.com/office/drawing/2014/main" id="{FC3772CC-E56B-4EE5-8C05-148F6F5EC69B}"/>
              </a:ext>
            </a:extLst>
          </p:cNvPr>
          <p:cNvSpPr>
            <a:spLocks/>
          </p:cNvSpPr>
          <p:nvPr/>
        </p:nvSpPr>
        <p:spPr bwMode="auto">
          <a:xfrm>
            <a:off x="6610350" y="2988196"/>
            <a:ext cx="214313" cy="642938"/>
          </a:xfrm>
          <a:prstGeom prst="rightBrace">
            <a:avLst>
              <a:gd name="adj1" fmla="val 27014"/>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8200" name="Text Box 27">
            <a:extLst>
              <a:ext uri="{FF2B5EF4-FFF2-40B4-BE49-F238E27FC236}">
                <a16:creationId xmlns:a16="http://schemas.microsoft.com/office/drawing/2014/main" id="{6436E3BF-53E9-43F2-A09F-3A0CAC730FD0}"/>
              </a:ext>
            </a:extLst>
          </p:cNvPr>
          <p:cNvSpPr txBox="1">
            <a:spLocks noChangeArrowheads="1"/>
          </p:cNvSpPr>
          <p:nvPr/>
        </p:nvSpPr>
        <p:spPr bwMode="auto">
          <a:xfrm>
            <a:off x="6896100" y="2988196"/>
            <a:ext cx="15128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t>Code to be executed</a:t>
            </a:r>
          </a:p>
        </p:txBody>
      </p:sp>
      <p:sp>
        <p:nvSpPr>
          <p:cNvPr id="8201" name="Text Box 28">
            <a:extLst>
              <a:ext uri="{FF2B5EF4-FFF2-40B4-BE49-F238E27FC236}">
                <a16:creationId xmlns:a16="http://schemas.microsoft.com/office/drawing/2014/main" id="{FD84BE4F-B98D-4527-B17D-1E6917CC2351}"/>
              </a:ext>
            </a:extLst>
          </p:cNvPr>
          <p:cNvSpPr txBox="1">
            <a:spLocks noChangeArrowheads="1"/>
          </p:cNvSpPr>
          <p:nvPr/>
        </p:nvSpPr>
        <p:spPr bwMode="auto">
          <a:xfrm>
            <a:off x="752475" y="2202384"/>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Begin of the for loop</a:t>
            </a:r>
          </a:p>
        </p:txBody>
      </p:sp>
      <p:sp>
        <p:nvSpPr>
          <p:cNvPr id="8202" name="Text Box 29">
            <a:extLst>
              <a:ext uri="{FF2B5EF4-FFF2-40B4-BE49-F238E27FC236}">
                <a16:creationId xmlns:a16="http://schemas.microsoft.com/office/drawing/2014/main" id="{CD9B2785-6353-40C0-8F76-ACDF6E379D32}"/>
              </a:ext>
            </a:extLst>
          </p:cNvPr>
          <p:cNvSpPr txBox="1">
            <a:spLocks noChangeArrowheads="1"/>
          </p:cNvSpPr>
          <p:nvPr/>
        </p:nvSpPr>
        <p:spPr bwMode="auto">
          <a:xfrm>
            <a:off x="1023938" y="3493021"/>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End of the for loop</a:t>
            </a:r>
          </a:p>
        </p:txBody>
      </p:sp>
      <p:sp>
        <p:nvSpPr>
          <p:cNvPr id="8203" name="Line 31">
            <a:extLst>
              <a:ext uri="{FF2B5EF4-FFF2-40B4-BE49-F238E27FC236}">
                <a16:creationId xmlns:a16="http://schemas.microsoft.com/office/drawing/2014/main" id="{2B868BD6-13F1-48D2-BAAB-D2951C4B64F6}"/>
              </a:ext>
            </a:extLst>
          </p:cNvPr>
          <p:cNvSpPr>
            <a:spLocks noChangeShapeType="1"/>
          </p:cNvSpPr>
          <p:nvPr/>
        </p:nvSpPr>
        <p:spPr bwMode="auto">
          <a:xfrm>
            <a:off x="3738563" y="2207146"/>
            <a:ext cx="285750" cy="285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8204" name="Text Box 32">
            <a:extLst>
              <a:ext uri="{FF2B5EF4-FFF2-40B4-BE49-F238E27FC236}">
                <a16:creationId xmlns:a16="http://schemas.microsoft.com/office/drawing/2014/main" id="{EA836673-DECB-44AD-8AE4-FD78A8DA68AC}"/>
              </a:ext>
            </a:extLst>
          </p:cNvPr>
          <p:cNvSpPr txBox="1">
            <a:spLocks noChangeArrowheads="1"/>
          </p:cNvSpPr>
          <p:nvPr/>
        </p:nvSpPr>
        <p:spPr bwMode="auto">
          <a:xfrm>
            <a:off x="2309813" y="1849959"/>
            <a:ext cx="16430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Index variable</a:t>
            </a:r>
          </a:p>
        </p:txBody>
      </p:sp>
      <p:sp>
        <p:nvSpPr>
          <p:cNvPr id="8205" name="Text Box 35">
            <a:extLst>
              <a:ext uri="{FF2B5EF4-FFF2-40B4-BE49-F238E27FC236}">
                <a16:creationId xmlns:a16="http://schemas.microsoft.com/office/drawing/2014/main" id="{4005F760-50BD-4E8B-9DB8-1B3D411F32A7}"/>
              </a:ext>
            </a:extLst>
          </p:cNvPr>
          <p:cNvSpPr txBox="1">
            <a:spLocks noChangeArrowheads="1"/>
          </p:cNvSpPr>
          <p:nvPr/>
        </p:nvSpPr>
        <p:spPr bwMode="auto">
          <a:xfrm>
            <a:off x="6096000" y="1849959"/>
            <a:ext cx="17859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t>Vector defining the loop  </a:t>
            </a:r>
          </a:p>
        </p:txBody>
      </p:sp>
      <p:sp>
        <p:nvSpPr>
          <p:cNvPr id="8206" name="Line 31">
            <a:extLst>
              <a:ext uri="{FF2B5EF4-FFF2-40B4-BE49-F238E27FC236}">
                <a16:creationId xmlns:a16="http://schemas.microsoft.com/office/drawing/2014/main" id="{76E6E63E-2DE3-4A9F-A269-7658196D3F74}"/>
              </a:ext>
            </a:extLst>
          </p:cNvPr>
          <p:cNvSpPr>
            <a:spLocks noChangeShapeType="1"/>
          </p:cNvSpPr>
          <p:nvPr/>
        </p:nvSpPr>
        <p:spPr bwMode="auto">
          <a:xfrm flipH="1">
            <a:off x="5595938" y="2207146"/>
            <a:ext cx="500062" cy="285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 name="Footer Placeholder 1">
            <a:extLst>
              <a:ext uri="{FF2B5EF4-FFF2-40B4-BE49-F238E27FC236}">
                <a16:creationId xmlns:a16="http://schemas.microsoft.com/office/drawing/2014/main" id="{C534CD78-6E0E-487C-B7E1-39CFBEE707D3}"/>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8208" name="Slide Number Placeholder 2">
            <a:extLst>
              <a:ext uri="{FF2B5EF4-FFF2-40B4-BE49-F238E27FC236}">
                <a16:creationId xmlns:a16="http://schemas.microsoft.com/office/drawing/2014/main" id="{708992AD-59EC-4AE0-8318-B37EEDA7E8D7}"/>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54</a:t>
            </a:fld>
            <a:endParaRPr lang="en-GB" altLang="en-US"/>
          </a:p>
        </p:txBody>
      </p:sp>
    </p:spTree>
  </p:cSld>
  <p:clrMapOvr>
    <a:masterClrMapping/>
  </p:clrMapOvr>
  <p:transition spd="med"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BA326315-1E8F-4A7D-A31B-2F575A54EC23}"/>
              </a:ext>
            </a:extLst>
          </p:cNvPr>
          <p:cNvSpPr>
            <a:spLocks noGrp="1" noChangeArrowheads="1"/>
          </p:cNvSpPr>
          <p:nvPr>
            <p:ph type="title"/>
          </p:nvPr>
        </p:nvSpPr>
        <p:spPr>
          <a:xfrm>
            <a:off x="0" y="0"/>
            <a:ext cx="9142413" cy="1266825"/>
          </a:xfrm>
        </p:spPr>
        <p:txBody>
          <a:bodyPr/>
          <a:lstStyle/>
          <a:p>
            <a:pPr eaLnBrk="1" hangingPunct="1">
              <a:defRPr/>
            </a:pPr>
            <a:r>
              <a:rPr lang="it-IT" altLang="en-US" dirty="0">
                <a:solidFill>
                  <a:srgbClr val="002060"/>
                </a:solidFill>
                <a:ea typeface="ＭＳ Ｐゴシック" pitchFamily="34" charset="-128"/>
              </a:rPr>
              <a:t>FOR Loop Structure</a:t>
            </a:r>
          </a:p>
        </p:txBody>
      </p:sp>
      <p:sp>
        <p:nvSpPr>
          <p:cNvPr id="9219" name="Rectangle 3">
            <a:extLst>
              <a:ext uri="{FF2B5EF4-FFF2-40B4-BE49-F238E27FC236}">
                <a16:creationId xmlns:a16="http://schemas.microsoft.com/office/drawing/2014/main" id="{B0AF795C-2595-4154-85B0-50907E52CA6E}"/>
              </a:ext>
            </a:extLst>
          </p:cNvPr>
          <p:cNvSpPr>
            <a:spLocks noGrp="1" noChangeArrowheads="1"/>
          </p:cNvSpPr>
          <p:nvPr>
            <p:ph type="body" idx="1"/>
          </p:nvPr>
        </p:nvSpPr>
        <p:spPr>
          <a:xfrm>
            <a:off x="357808" y="1175544"/>
            <a:ext cx="4186237" cy="1757362"/>
          </a:xfrm>
        </p:spPr>
        <p:txBody>
          <a:bodyPr/>
          <a:lstStyle/>
          <a:p>
            <a:pPr eaLnBrk="1" hangingPunct="1"/>
            <a:r>
              <a:rPr lang="en-GB" altLang="en-US" dirty="0">
                <a:ea typeface="ＭＳ Ｐゴシック" panose="020B0600070205080204" pitchFamily="34" charset="-128"/>
              </a:rPr>
              <a:t>The most common use is:</a:t>
            </a:r>
          </a:p>
        </p:txBody>
      </p:sp>
      <p:sp>
        <p:nvSpPr>
          <p:cNvPr id="9220" name="Text Box 4">
            <a:extLst>
              <a:ext uri="{FF2B5EF4-FFF2-40B4-BE49-F238E27FC236}">
                <a16:creationId xmlns:a16="http://schemas.microsoft.com/office/drawing/2014/main" id="{708DCCC6-4222-4244-84FC-5403DE22A677}"/>
              </a:ext>
            </a:extLst>
          </p:cNvPr>
          <p:cNvSpPr txBox="1">
            <a:spLocks noChangeArrowheads="1"/>
          </p:cNvSpPr>
          <p:nvPr/>
        </p:nvSpPr>
        <p:spPr bwMode="auto">
          <a:xfrm>
            <a:off x="786433" y="3747294"/>
            <a:ext cx="3671887" cy="15081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a:b</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8000"/>
                </a:solidFill>
                <a:latin typeface="Courier New" panose="02070309020205020404" pitchFamily="49" charset="0"/>
                <a:cs typeface="Courier New" panose="02070309020205020404" pitchFamily="49" charset="0"/>
              </a:rPr>
              <a:t>% Code here</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grpSp>
        <p:nvGrpSpPr>
          <p:cNvPr id="9221" name="Group 5">
            <a:extLst>
              <a:ext uri="{FF2B5EF4-FFF2-40B4-BE49-F238E27FC236}">
                <a16:creationId xmlns:a16="http://schemas.microsoft.com/office/drawing/2014/main" id="{BB1A171B-B74F-48AC-92B1-13DCDABB221B}"/>
              </a:ext>
            </a:extLst>
          </p:cNvPr>
          <p:cNvGrpSpPr>
            <a:grpSpLocks/>
          </p:cNvGrpSpPr>
          <p:nvPr/>
        </p:nvGrpSpPr>
        <p:grpSpPr bwMode="auto">
          <a:xfrm>
            <a:off x="5652120" y="1232694"/>
            <a:ext cx="3095625" cy="4392612"/>
            <a:chOff x="3515" y="1071"/>
            <a:chExt cx="1950" cy="2767"/>
          </a:xfrm>
        </p:grpSpPr>
        <p:sp>
          <p:nvSpPr>
            <p:cNvPr id="9228" name="AutoShape 6">
              <a:extLst>
                <a:ext uri="{FF2B5EF4-FFF2-40B4-BE49-F238E27FC236}">
                  <a16:creationId xmlns:a16="http://schemas.microsoft.com/office/drawing/2014/main" id="{DC604D70-4A33-4183-8FC0-811C45D50831}"/>
                </a:ext>
              </a:extLst>
            </p:cNvPr>
            <p:cNvSpPr>
              <a:spLocks noChangeArrowheads="1"/>
            </p:cNvSpPr>
            <p:nvPr/>
          </p:nvSpPr>
          <p:spPr bwMode="auto">
            <a:xfrm>
              <a:off x="3560" y="1071"/>
              <a:ext cx="817" cy="318"/>
            </a:xfrm>
            <a:prstGeom prst="flowChartInputOutput">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i = a</a:t>
              </a:r>
            </a:p>
          </p:txBody>
        </p:sp>
        <p:sp>
          <p:nvSpPr>
            <p:cNvPr id="9229" name="AutoShape 7">
              <a:extLst>
                <a:ext uri="{FF2B5EF4-FFF2-40B4-BE49-F238E27FC236}">
                  <a16:creationId xmlns:a16="http://schemas.microsoft.com/office/drawing/2014/main" id="{22A72BB6-EFF1-494B-B3A8-F81BC8E81317}"/>
                </a:ext>
              </a:extLst>
            </p:cNvPr>
            <p:cNvSpPr>
              <a:spLocks noChangeArrowheads="1"/>
            </p:cNvSpPr>
            <p:nvPr/>
          </p:nvSpPr>
          <p:spPr bwMode="auto">
            <a:xfrm>
              <a:off x="3515" y="2568"/>
              <a:ext cx="906" cy="726"/>
            </a:xfrm>
            <a:prstGeom prst="flowChartDecision">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i &lt; b ?</a:t>
              </a:r>
            </a:p>
          </p:txBody>
        </p:sp>
        <p:sp>
          <p:nvSpPr>
            <p:cNvPr id="9230" name="AutoShape 8">
              <a:extLst>
                <a:ext uri="{FF2B5EF4-FFF2-40B4-BE49-F238E27FC236}">
                  <a16:creationId xmlns:a16="http://schemas.microsoft.com/office/drawing/2014/main" id="{A75FC328-1429-4B17-9C5A-82385182E887}"/>
                </a:ext>
              </a:extLst>
            </p:cNvPr>
            <p:cNvSpPr>
              <a:spLocks noChangeArrowheads="1"/>
            </p:cNvSpPr>
            <p:nvPr/>
          </p:nvSpPr>
          <p:spPr bwMode="auto">
            <a:xfrm>
              <a:off x="4649" y="1978"/>
              <a:ext cx="816" cy="318"/>
            </a:xfrm>
            <a:prstGeom prst="flowChartProcess">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i </a:t>
              </a:r>
              <a:r>
                <a:rPr lang="en-GB" altLang="en-US" sz="1800">
                  <a:latin typeface="Courier New" panose="02070309020205020404" pitchFamily="49" charset="0"/>
                  <a:sym typeface="Symbol" panose="05050102010706020507" pitchFamily="18" charset="2"/>
                </a:rPr>
                <a:t>=</a:t>
              </a:r>
              <a:r>
                <a:rPr lang="en-GB" altLang="en-US" sz="1800">
                  <a:latin typeface="Courier New" panose="02070309020205020404" pitchFamily="49" charset="0"/>
                </a:rPr>
                <a:t> i+1</a:t>
              </a:r>
            </a:p>
          </p:txBody>
        </p:sp>
        <p:sp>
          <p:nvSpPr>
            <p:cNvPr id="9231" name="AutoShape 9">
              <a:extLst>
                <a:ext uri="{FF2B5EF4-FFF2-40B4-BE49-F238E27FC236}">
                  <a16:creationId xmlns:a16="http://schemas.microsoft.com/office/drawing/2014/main" id="{D8037918-1878-40B3-9500-68C2561FE481}"/>
                </a:ext>
              </a:extLst>
            </p:cNvPr>
            <p:cNvSpPr>
              <a:spLocks noChangeArrowheads="1"/>
            </p:cNvSpPr>
            <p:nvPr/>
          </p:nvSpPr>
          <p:spPr bwMode="auto">
            <a:xfrm>
              <a:off x="3560" y="1797"/>
              <a:ext cx="816" cy="589"/>
            </a:xfrm>
            <a:prstGeom prst="flowChartProcess">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t>code</a:t>
              </a:r>
            </a:p>
            <a:p>
              <a:pPr algn="ctr" eaLnBrk="1" hangingPunct="1">
                <a:buFontTx/>
                <a:buNone/>
              </a:pPr>
              <a:r>
                <a:rPr lang="en-GB" altLang="en-US" sz="1800"/>
                <a:t>…</a:t>
              </a:r>
            </a:p>
          </p:txBody>
        </p:sp>
        <p:cxnSp>
          <p:nvCxnSpPr>
            <p:cNvPr id="9232" name="AutoShape 10">
              <a:extLst>
                <a:ext uri="{FF2B5EF4-FFF2-40B4-BE49-F238E27FC236}">
                  <a16:creationId xmlns:a16="http://schemas.microsoft.com/office/drawing/2014/main" id="{D10A155F-4587-4F16-94DF-71C59B2BB4A4}"/>
                </a:ext>
              </a:extLst>
            </p:cNvPr>
            <p:cNvCxnSpPr>
              <a:cxnSpLocks noChangeShapeType="1"/>
              <a:stCxn id="9229" idx="3"/>
              <a:endCxn id="9230" idx="2"/>
            </p:cNvCxnSpPr>
            <p:nvPr/>
          </p:nvCxnSpPr>
          <p:spPr bwMode="auto">
            <a:xfrm flipV="1">
              <a:off x="4421" y="2296"/>
              <a:ext cx="636" cy="635"/>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9233" name="AutoShape 11">
              <a:extLst>
                <a:ext uri="{FF2B5EF4-FFF2-40B4-BE49-F238E27FC236}">
                  <a16:creationId xmlns:a16="http://schemas.microsoft.com/office/drawing/2014/main" id="{466DB86B-EA97-4AB6-883E-1B3F6F8E8708}"/>
                </a:ext>
              </a:extLst>
            </p:cNvPr>
            <p:cNvCxnSpPr>
              <a:cxnSpLocks noChangeShapeType="1"/>
              <a:stCxn id="9228" idx="4"/>
            </p:cNvCxnSpPr>
            <p:nvPr/>
          </p:nvCxnSpPr>
          <p:spPr bwMode="auto">
            <a:xfrm flipH="1">
              <a:off x="3968" y="1389"/>
              <a:ext cx="1" cy="40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9234" name="AutoShape 12">
              <a:extLst>
                <a:ext uri="{FF2B5EF4-FFF2-40B4-BE49-F238E27FC236}">
                  <a16:creationId xmlns:a16="http://schemas.microsoft.com/office/drawing/2014/main" id="{3C833A30-516D-40EC-B814-F8B8F8F02CA0}"/>
                </a:ext>
              </a:extLst>
            </p:cNvPr>
            <p:cNvCxnSpPr>
              <a:cxnSpLocks noChangeShapeType="1"/>
              <a:endCxn id="9229" idx="0"/>
            </p:cNvCxnSpPr>
            <p:nvPr/>
          </p:nvCxnSpPr>
          <p:spPr bwMode="auto">
            <a:xfrm>
              <a:off x="3968" y="2386"/>
              <a:ext cx="0" cy="18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9235" name="AutoShape 13">
              <a:extLst>
                <a:ext uri="{FF2B5EF4-FFF2-40B4-BE49-F238E27FC236}">
                  <a16:creationId xmlns:a16="http://schemas.microsoft.com/office/drawing/2014/main" id="{3F201716-4D48-4EEC-8EE9-4E990761B48C}"/>
                </a:ext>
              </a:extLst>
            </p:cNvPr>
            <p:cNvCxnSpPr>
              <a:cxnSpLocks noChangeShapeType="1"/>
              <a:stCxn id="9230" idx="0"/>
            </p:cNvCxnSpPr>
            <p:nvPr/>
          </p:nvCxnSpPr>
          <p:spPr bwMode="auto">
            <a:xfrm rot="5400000" flipH="1">
              <a:off x="4309" y="1229"/>
              <a:ext cx="408" cy="1089"/>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9236" name="Text Box 14">
              <a:extLst>
                <a:ext uri="{FF2B5EF4-FFF2-40B4-BE49-F238E27FC236}">
                  <a16:creationId xmlns:a16="http://schemas.microsoft.com/office/drawing/2014/main" id="{BAB5C6D5-F0E3-45E7-9397-6F984D91FD72}"/>
                </a:ext>
              </a:extLst>
            </p:cNvPr>
            <p:cNvSpPr txBox="1">
              <a:spLocks noChangeArrowheads="1"/>
            </p:cNvSpPr>
            <p:nvPr/>
          </p:nvSpPr>
          <p:spPr bwMode="auto">
            <a:xfrm>
              <a:off x="4467" y="2704"/>
              <a:ext cx="49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yes</a:t>
              </a:r>
            </a:p>
          </p:txBody>
        </p:sp>
        <p:cxnSp>
          <p:nvCxnSpPr>
            <p:cNvPr id="9237" name="AutoShape 15">
              <a:extLst>
                <a:ext uri="{FF2B5EF4-FFF2-40B4-BE49-F238E27FC236}">
                  <a16:creationId xmlns:a16="http://schemas.microsoft.com/office/drawing/2014/main" id="{625D3461-D47E-4D05-8AA8-D7A3E0B11BDE}"/>
                </a:ext>
              </a:extLst>
            </p:cNvPr>
            <p:cNvCxnSpPr>
              <a:cxnSpLocks noChangeShapeType="1"/>
              <a:stCxn id="9229" idx="2"/>
            </p:cNvCxnSpPr>
            <p:nvPr/>
          </p:nvCxnSpPr>
          <p:spPr bwMode="auto">
            <a:xfrm>
              <a:off x="3968" y="3294"/>
              <a:ext cx="0" cy="31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 name="AutoShape 16">
              <a:extLst>
                <a:ext uri="{FF2B5EF4-FFF2-40B4-BE49-F238E27FC236}">
                  <a16:creationId xmlns:a16="http://schemas.microsoft.com/office/drawing/2014/main" id="{4A9BAD14-24BB-4B09-9E50-BF5B14DA7CCD}"/>
                </a:ext>
              </a:extLst>
            </p:cNvPr>
            <p:cNvSpPr>
              <a:spLocks noChangeArrowheads="1"/>
            </p:cNvSpPr>
            <p:nvPr/>
          </p:nvSpPr>
          <p:spPr bwMode="auto">
            <a:xfrm>
              <a:off x="3605" y="3611"/>
              <a:ext cx="726" cy="227"/>
            </a:xfrm>
            <a:prstGeom prst="flowChartTerminator">
              <a:avLst/>
            </a:prstGeom>
            <a:solidFill>
              <a:schemeClr val="accent1"/>
            </a:solidFill>
            <a:ln w="9525" algn="ctr">
              <a:solidFill>
                <a:schemeClr val="tx1"/>
              </a:solidFill>
              <a:miter lim="800000"/>
              <a:headEnd/>
              <a:tailEnd/>
            </a:ln>
          </p:spPr>
          <p:txBody>
            <a:bodyPr wrap="none" anchor="ctr"/>
            <a:lstStyle/>
            <a:p>
              <a:pPr algn="ctr">
                <a:buFontTx/>
                <a:buNone/>
                <a:defRPr/>
              </a:pPr>
              <a:r>
                <a:rPr lang="en-GB" dirty="0">
                  <a:latin typeface="+mn-lt"/>
                  <a:ea typeface="+mn-ea"/>
                </a:rPr>
                <a:t>end</a:t>
              </a:r>
            </a:p>
          </p:txBody>
        </p:sp>
        <p:sp>
          <p:nvSpPr>
            <p:cNvPr id="9239" name="Text Box 17">
              <a:extLst>
                <a:ext uri="{FF2B5EF4-FFF2-40B4-BE49-F238E27FC236}">
                  <a16:creationId xmlns:a16="http://schemas.microsoft.com/office/drawing/2014/main" id="{DDC963A4-C048-4AA8-B235-046F4C3C065A}"/>
                </a:ext>
              </a:extLst>
            </p:cNvPr>
            <p:cNvSpPr txBox="1">
              <a:spLocks noChangeArrowheads="1"/>
            </p:cNvSpPr>
            <p:nvPr/>
          </p:nvSpPr>
          <p:spPr bwMode="auto">
            <a:xfrm>
              <a:off x="3968" y="3339"/>
              <a:ext cx="499"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no</a:t>
              </a:r>
            </a:p>
          </p:txBody>
        </p:sp>
      </p:grpSp>
      <p:sp>
        <p:nvSpPr>
          <p:cNvPr id="9222" name="Line 33">
            <a:extLst>
              <a:ext uri="{FF2B5EF4-FFF2-40B4-BE49-F238E27FC236}">
                <a16:creationId xmlns:a16="http://schemas.microsoft.com/office/drawing/2014/main" id="{AA87FF0E-2297-4C5D-9FA0-C662D27778A7}"/>
              </a:ext>
            </a:extLst>
          </p:cNvPr>
          <p:cNvSpPr>
            <a:spLocks noChangeShapeType="1"/>
          </p:cNvSpPr>
          <p:nvPr/>
        </p:nvSpPr>
        <p:spPr bwMode="auto">
          <a:xfrm>
            <a:off x="2143745" y="2961481"/>
            <a:ext cx="0" cy="79375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23" name="Line 34">
            <a:extLst>
              <a:ext uri="{FF2B5EF4-FFF2-40B4-BE49-F238E27FC236}">
                <a16:creationId xmlns:a16="http://schemas.microsoft.com/office/drawing/2014/main" id="{29B117EA-5309-4A13-9F13-F373D92A09E8}"/>
              </a:ext>
            </a:extLst>
          </p:cNvPr>
          <p:cNvSpPr>
            <a:spLocks noChangeShapeType="1"/>
          </p:cNvSpPr>
          <p:nvPr/>
        </p:nvSpPr>
        <p:spPr bwMode="auto">
          <a:xfrm>
            <a:off x="2500933" y="3318669"/>
            <a:ext cx="0" cy="4333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9224" name="Text Box 35">
            <a:extLst>
              <a:ext uri="{FF2B5EF4-FFF2-40B4-BE49-F238E27FC236}">
                <a16:creationId xmlns:a16="http://schemas.microsoft.com/office/drawing/2014/main" id="{D2A8479F-BFE8-4C59-8339-62F6601ED855}"/>
              </a:ext>
            </a:extLst>
          </p:cNvPr>
          <p:cNvSpPr txBox="1">
            <a:spLocks noChangeArrowheads="1"/>
          </p:cNvSpPr>
          <p:nvPr/>
        </p:nvSpPr>
        <p:spPr bwMode="auto">
          <a:xfrm>
            <a:off x="2000870" y="2604294"/>
            <a:ext cx="18002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Start value</a:t>
            </a:r>
          </a:p>
        </p:txBody>
      </p:sp>
      <p:sp>
        <p:nvSpPr>
          <p:cNvPr id="9225" name="Text Box 36">
            <a:extLst>
              <a:ext uri="{FF2B5EF4-FFF2-40B4-BE49-F238E27FC236}">
                <a16:creationId xmlns:a16="http://schemas.microsoft.com/office/drawing/2014/main" id="{344EBA23-6DEF-4081-92C3-747C6C5A8D07}"/>
              </a:ext>
            </a:extLst>
          </p:cNvPr>
          <p:cNvSpPr txBox="1">
            <a:spLocks noChangeArrowheads="1"/>
          </p:cNvSpPr>
          <p:nvPr/>
        </p:nvSpPr>
        <p:spPr bwMode="auto">
          <a:xfrm>
            <a:off x="2358058" y="2961481"/>
            <a:ext cx="1800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End value</a:t>
            </a:r>
          </a:p>
        </p:txBody>
      </p:sp>
      <p:sp>
        <p:nvSpPr>
          <p:cNvPr id="2" name="Footer Placeholder 1">
            <a:extLst>
              <a:ext uri="{FF2B5EF4-FFF2-40B4-BE49-F238E27FC236}">
                <a16:creationId xmlns:a16="http://schemas.microsoft.com/office/drawing/2014/main" id="{8F16E1F7-214A-4DB7-B5FB-B6BF0727D198}"/>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9227" name="Slide Number Placeholder 3">
            <a:extLst>
              <a:ext uri="{FF2B5EF4-FFF2-40B4-BE49-F238E27FC236}">
                <a16:creationId xmlns:a16="http://schemas.microsoft.com/office/drawing/2014/main" id="{9B1A24CA-DFBD-45AD-9773-28F2854FC039}"/>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55</a:t>
            </a:fld>
            <a:endParaRPr lang="en-GB" altLang="en-US"/>
          </a:p>
        </p:txBody>
      </p:sp>
    </p:spTree>
  </p:cSld>
  <p:clrMapOvr>
    <a:masterClrMapping/>
  </p:clrMapOvr>
  <p:transition spd="med" advClick="0"/>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EF59B4E2-41FD-4C11-90C2-F2BA603CD835}"/>
              </a:ext>
            </a:extLst>
          </p:cNvPr>
          <p:cNvSpPr>
            <a:spLocks noGrp="1" noChangeArrowheads="1"/>
          </p:cNvSpPr>
          <p:nvPr>
            <p:ph type="title"/>
          </p:nvPr>
        </p:nvSpPr>
        <p:spPr/>
        <p:txBody>
          <a:bodyPr/>
          <a:lstStyle/>
          <a:p>
            <a:pPr eaLnBrk="1" hangingPunct="1">
              <a:defRPr/>
            </a:pPr>
            <a:r>
              <a:rPr lang="it-IT" altLang="en-US">
                <a:ea typeface="ＭＳ Ｐゴシック" pitchFamily="34" charset="-128"/>
              </a:rPr>
              <a:t>For loop</a:t>
            </a:r>
          </a:p>
        </p:txBody>
      </p:sp>
      <p:sp>
        <p:nvSpPr>
          <p:cNvPr id="11267" name="Rectangle 3">
            <a:extLst>
              <a:ext uri="{FF2B5EF4-FFF2-40B4-BE49-F238E27FC236}">
                <a16:creationId xmlns:a16="http://schemas.microsoft.com/office/drawing/2014/main" id="{4F33FE98-D5B1-4092-9F77-2B94C3E1081E}"/>
              </a:ext>
            </a:extLst>
          </p:cNvPr>
          <p:cNvSpPr>
            <a:spLocks noGrp="1" noChangeArrowheads="1"/>
          </p:cNvSpPr>
          <p:nvPr>
            <p:ph type="body" idx="1"/>
          </p:nvPr>
        </p:nvSpPr>
        <p:spPr>
          <a:xfrm>
            <a:off x="477002" y="404664"/>
            <a:ext cx="8218488" cy="4492625"/>
          </a:xfrm>
        </p:spPr>
        <p:txBody>
          <a:bodyPr/>
          <a:lstStyle/>
          <a:p>
            <a:pPr eaLnBrk="1" hangingPunct="1"/>
            <a:r>
              <a:rPr lang="en-GB" altLang="en-US" dirty="0">
                <a:ea typeface="ＭＳ Ｐゴシック" panose="020B0600070205080204" pitchFamily="34" charset="-128"/>
              </a:rPr>
              <a:t>A step can be used to count from the starting value to the final one.</a:t>
            </a:r>
          </a:p>
          <a:p>
            <a:pPr eaLnBrk="1" hangingPunct="1"/>
            <a:endParaRPr lang="en-GB" altLang="en-US" dirty="0">
              <a:ea typeface="ＭＳ Ｐゴシック" panose="020B0600070205080204" pitchFamily="34" charset="-128"/>
            </a:endParaRPr>
          </a:p>
          <a:p>
            <a:pPr eaLnBrk="1" hangingPunct="1"/>
            <a:endParaRPr lang="en-GB" altLang="en-US" dirty="0">
              <a:ea typeface="ＭＳ Ｐゴシック" panose="020B0600070205080204" pitchFamily="34" charset="-128"/>
            </a:endParaRPr>
          </a:p>
          <a:p>
            <a:pPr eaLnBrk="1" hangingPunct="1"/>
            <a:endParaRPr lang="en-GB" altLang="en-US" dirty="0">
              <a:ea typeface="ＭＳ Ｐゴシック" panose="020B0600070205080204" pitchFamily="34" charset="-128"/>
            </a:endParaRPr>
          </a:p>
          <a:p>
            <a:pPr eaLnBrk="1" hangingPunct="1"/>
            <a:r>
              <a:rPr lang="en-GB" altLang="en-US" dirty="0">
                <a:ea typeface="ＭＳ Ｐゴシック" panose="020B0600070205080204" pitchFamily="34" charset="-128"/>
              </a:rPr>
              <a:t>Try:</a:t>
            </a:r>
          </a:p>
          <a:p>
            <a:pPr eaLnBrk="1" hangingPunct="1"/>
            <a:endParaRPr lang="en-GB" altLang="en-US" dirty="0">
              <a:ea typeface="ＭＳ Ｐゴシック" panose="020B0600070205080204" pitchFamily="34" charset="-128"/>
            </a:endParaRPr>
          </a:p>
          <a:p>
            <a:pPr eaLnBrk="1" hangingPunct="1"/>
            <a:r>
              <a:rPr lang="en-GB" altLang="en-US" dirty="0">
                <a:ea typeface="ＭＳ Ｐゴシック" panose="020B0600070205080204" pitchFamily="34" charset="-128"/>
              </a:rPr>
              <a:t>This is a very useful property for defining loops in MATLAB and we will see later how we can utilise it</a:t>
            </a:r>
          </a:p>
        </p:txBody>
      </p:sp>
      <p:sp>
        <p:nvSpPr>
          <p:cNvPr id="10244" name="Text Box 4">
            <a:extLst>
              <a:ext uri="{FF2B5EF4-FFF2-40B4-BE49-F238E27FC236}">
                <a16:creationId xmlns:a16="http://schemas.microsoft.com/office/drawing/2014/main" id="{D3195934-E5CE-459F-8D9A-C8F62ECECEB9}"/>
              </a:ext>
            </a:extLst>
          </p:cNvPr>
          <p:cNvSpPr txBox="1">
            <a:spLocks noChangeArrowheads="1"/>
          </p:cNvSpPr>
          <p:nvPr/>
        </p:nvSpPr>
        <p:spPr bwMode="auto">
          <a:xfrm>
            <a:off x="1448552" y="1661964"/>
            <a:ext cx="3671888" cy="15081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for</a:t>
            </a:r>
            <a:r>
              <a:rPr lang="en-GB" altLang="en-US" sz="2000" b="1" dirty="0">
                <a:latin typeface="Courier New" panose="02070309020205020404" pitchFamily="49" charset="0"/>
                <a:cs typeface="Courier New" panose="02070309020205020404" pitchFamily="49" charset="0"/>
              </a:rPr>
              <a:t> </a:t>
            </a:r>
            <a:r>
              <a:rPr lang="en-GB" altLang="en-US" sz="2000" b="1" dirty="0" err="1">
                <a:latin typeface="Courier New" panose="02070309020205020404" pitchFamily="49" charset="0"/>
                <a:cs typeface="Courier New" panose="02070309020205020404" pitchFamily="49" charset="0"/>
              </a:rPr>
              <a:t>i</a:t>
            </a:r>
            <a:r>
              <a:rPr lang="en-GB" altLang="en-US" sz="2000" b="1" dirty="0">
                <a:latin typeface="Courier New" panose="02070309020205020404" pitchFamily="49" charset="0"/>
                <a:cs typeface="Courier New" panose="02070309020205020404" pitchFamily="49" charset="0"/>
              </a:rPr>
              <a:t> = 4:2:10</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err="1">
                <a:latin typeface="Courier New" panose="02070309020205020404" pitchFamily="49" charset="0"/>
                <a:cs typeface="Courier New" panose="02070309020205020404" pitchFamily="49" charset="0"/>
              </a:rPr>
              <a:t>disp</a:t>
            </a:r>
            <a:r>
              <a:rPr lang="en-GB" altLang="en-US" sz="2000" b="1" dirty="0">
                <a:latin typeface="Courier New" panose="02070309020205020404" pitchFamily="49" charset="0"/>
                <a:cs typeface="Courier New" panose="02070309020205020404" pitchFamily="49" charset="0"/>
              </a:rPr>
              <a:t>(i^2);</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a:solidFill>
                  <a:srgbClr val="008000"/>
                </a:solidFill>
                <a:latin typeface="Courier New" panose="02070309020205020404" pitchFamily="49" charset="0"/>
                <a:cs typeface="Courier New" panose="02070309020205020404" pitchFamily="49" charset="0"/>
              </a:rPr>
              <a:t>% More code here</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end</a:t>
            </a:r>
          </a:p>
        </p:txBody>
      </p:sp>
      <p:sp>
        <p:nvSpPr>
          <p:cNvPr id="10245" name="Text Box 7">
            <a:extLst>
              <a:ext uri="{FF2B5EF4-FFF2-40B4-BE49-F238E27FC236}">
                <a16:creationId xmlns:a16="http://schemas.microsoft.com/office/drawing/2014/main" id="{74E99027-8479-4D48-8E90-F6FF5580FA79}"/>
              </a:ext>
            </a:extLst>
          </p:cNvPr>
          <p:cNvSpPr txBox="1">
            <a:spLocks noChangeArrowheads="1"/>
          </p:cNvSpPr>
          <p:nvPr/>
        </p:nvSpPr>
        <p:spPr bwMode="auto">
          <a:xfrm>
            <a:off x="5949115" y="1447651"/>
            <a:ext cx="1143000"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&gt;&gt;</a:t>
            </a:r>
          </a:p>
          <a:p>
            <a:pPr eaLnBrk="1" hangingPunct="1">
              <a:buFontTx/>
              <a:buNone/>
            </a:pPr>
            <a:r>
              <a:rPr lang="en-GB" altLang="en-US" sz="2000" b="1">
                <a:latin typeface="Courier New" panose="02070309020205020404" pitchFamily="49" charset="0"/>
                <a:cs typeface="Courier New" panose="02070309020205020404" pitchFamily="49" charset="0"/>
              </a:rPr>
              <a:t>16</a:t>
            </a:r>
          </a:p>
          <a:p>
            <a:pPr eaLnBrk="1" hangingPunct="1">
              <a:buFontTx/>
              <a:buNone/>
            </a:pPr>
            <a:r>
              <a:rPr lang="en-GB" altLang="en-US" sz="2000" b="1">
                <a:latin typeface="Courier New" panose="02070309020205020404" pitchFamily="49" charset="0"/>
                <a:cs typeface="Courier New" panose="02070309020205020404" pitchFamily="49" charset="0"/>
              </a:rPr>
              <a:t>36</a:t>
            </a:r>
          </a:p>
          <a:p>
            <a:pPr eaLnBrk="1" hangingPunct="1">
              <a:buFontTx/>
              <a:buNone/>
            </a:pPr>
            <a:r>
              <a:rPr lang="en-GB" altLang="en-US" sz="2000" b="1">
                <a:latin typeface="Courier New" panose="02070309020205020404" pitchFamily="49" charset="0"/>
                <a:cs typeface="Courier New" panose="02070309020205020404" pitchFamily="49" charset="0"/>
              </a:rPr>
              <a:t>64</a:t>
            </a:r>
          </a:p>
          <a:p>
            <a:pPr eaLnBrk="1" hangingPunct="1">
              <a:buFontTx/>
              <a:buNone/>
            </a:pPr>
            <a:r>
              <a:rPr lang="en-GB" altLang="en-US" sz="2000" b="1">
                <a:latin typeface="Courier New" panose="02070309020205020404" pitchFamily="49" charset="0"/>
                <a:cs typeface="Courier New" panose="02070309020205020404" pitchFamily="49" charset="0"/>
              </a:rPr>
              <a:t>100</a:t>
            </a:r>
          </a:p>
        </p:txBody>
      </p:sp>
      <p:sp>
        <p:nvSpPr>
          <p:cNvPr id="11270" name="Text Box 7">
            <a:extLst>
              <a:ext uri="{FF2B5EF4-FFF2-40B4-BE49-F238E27FC236}">
                <a16:creationId xmlns:a16="http://schemas.microsoft.com/office/drawing/2014/main" id="{7194BFEB-A8CA-4911-AC1D-B5EA82677883}"/>
              </a:ext>
            </a:extLst>
          </p:cNvPr>
          <p:cNvSpPr txBox="1">
            <a:spLocks noChangeArrowheads="1"/>
          </p:cNvSpPr>
          <p:nvPr/>
        </p:nvSpPr>
        <p:spPr bwMode="auto">
          <a:xfrm>
            <a:off x="1505441" y="3687912"/>
            <a:ext cx="3643313"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4:2:10</a:t>
            </a:r>
          </a:p>
          <a:p>
            <a:pPr eaLnBrk="1" hangingPunct="1">
              <a:buFontTx/>
              <a:buNone/>
            </a:pPr>
            <a:r>
              <a:rPr lang="en-GB" altLang="en-US" sz="2000" b="1" dirty="0" err="1">
                <a:latin typeface="Courier New" panose="02070309020205020404" pitchFamily="49" charset="0"/>
                <a:cs typeface="Courier New" panose="02070309020205020404" pitchFamily="49" charset="0"/>
              </a:rPr>
              <a:t>ans</a:t>
            </a:r>
            <a:r>
              <a:rPr lang="en-GB" altLang="en-US" sz="2000" b="1" dirty="0">
                <a:latin typeface="Courier New" panose="02070309020205020404" pitchFamily="49" charset="0"/>
                <a:cs typeface="Courier New" panose="02070309020205020404" pitchFamily="49" charset="0"/>
              </a:rPr>
              <a:t>  =  4  6  8  10</a:t>
            </a:r>
          </a:p>
        </p:txBody>
      </p:sp>
      <p:sp>
        <p:nvSpPr>
          <p:cNvPr id="2" name="Footer Placeholder 1">
            <a:extLst>
              <a:ext uri="{FF2B5EF4-FFF2-40B4-BE49-F238E27FC236}">
                <a16:creationId xmlns:a16="http://schemas.microsoft.com/office/drawing/2014/main" id="{E88A3C43-F91A-4C2A-8C4B-D7FB30BF2F8B}"/>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0248" name="Slide Number Placeholder 2">
            <a:extLst>
              <a:ext uri="{FF2B5EF4-FFF2-40B4-BE49-F238E27FC236}">
                <a16:creationId xmlns:a16="http://schemas.microsoft.com/office/drawing/2014/main" id="{611CC415-9E74-4CBB-8BC5-B50864BFEF7A}"/>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56</a:t>
            </a:fld>
            <a:endParaRPr lang="en-GB" altLang="en-US"/>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267">
                                            <p:txEl>
                                              <p:pRg st="4" end="4"/>
                                            </p:txEl>
                                          </p:spTgt>
                                        </p:tgtEl>
                                        <p:attrNameLst>
                                          <p:attrName>style.visibility</p:attrName>
                                        </p:attrNameLst>
                                      </p:cBhvr>
                                      <p:to>
                                        <p:strVal val="visible"/>
                                      </p:to>
                                    </p:set>
                                    <p:animEffect transition="in" filter="checkerboard(across)">
                                      <p:cBhvr>
                                        <p:cTn id="7" dur="500"/>
                                        <p:tgtEl>
                                          <p:spTgt spid="11267">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267">
                                            <p:txEl>
                                              <p:pRg st="6" end="6"/>
                                            </p:txEl>
                                          </p:spTgt>
                                        </p:tgtEl>
                                        <p:attrNameLst>
                                          <p:attrName>style.visibility</p:attrName>
                                        </p:attrNameLst>
                                      </p:cBhvr>
                                      <p:to>
                                        <p:strVal val="visible"/>
                                      </p:to>
                                    </p:set>
                                    <p:animEffect transition="in" filter="checkerboard(across)">
                                      <p:cBhvr>
                                        <p:cTn id="12" dur="500"/>
                                        <p:tgtEl>
                                          <p:spTgt spid="11267">
                                            <p:txEl>
                                              <p:pRg st="6" end="6"/>
                                            </p:txEl>
                                          </p:spTgt>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11270"/>
                                        </p:tgtEl>
                                        <p:attrNameLst>
                                          <p:attrName>style.visibility</p:attrName>
                                        </p:attrNameLst>
                                      </p:cBhvr>
                                      <p:to>
                                        <p:strVal val="visible"/>
                                      </p:to>
                                    </p:set>
                                    <p:animEffect transition="in" filter="checkerboard(across)">
                                      <p:cBhvr>
                                        <p:cTn id="15" dur="5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P spid="1127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a:extLst>
              <a:ext uri="{FF2B5EF4-FFF2-40B4-BE49-F238E27FC236}">
                <a16:creationId xmlns:a16="http://schemas.microsoft.com/office/drawing/2014/main" id="{9582DE67-DF7E-4D72-A956-938BDDFC5863}"/>
              </a:ext>
            </a:extLst>
          </p:cNvPr>
          <p:cNvSpPr>
            <a:spLocks noGrp="1" noChangeArrowheads="1"/>
          </p:cNvSpPr>
          <p:nvPr>
            <p:ph type="body" idx="1"/>
          </p:nvPr>
        </p:nvSpPr>
        <p:spPr>
          <a:xfrm>
            <a:off x="457200" y="3646488"/>
            <a:ext cx="8229600" cy="1976437"/>
          </a:xfrm>
        </p:spPr>
        <p:txBody>
          <a:bodyPr/>
          <a:lstStyle/>
          <a:p>
            <a:pPr eaLnBrk="1" hangingPunct="1"/>
            <a:r>
              <a:rPr lang="en-GB" altLang="en-US" sz="2800">
                <a:ea typeface="ＭＳ Ｐゴシック" panose="020B0600070205080204" pitchFamily="34" charset="-128"/>
              </a:rPr>
              <a:t>Compare the result with the actual value of the golden ratio</a:t>
            </a:r>
          </a:p>
          <a:p>
            <a:pPr eaLnBrk="1" hangingPunct="1"/>
            <a:r>
              <a:rPr lang="en-GB" altLang="en-US" sz="2800">
                <a:ea typeface="ＭＳ Ｐゴシック" panose="020B0600070205080204" pitchFamily="34" charset="-128"/>
              </a:rPr>
              <a:t>Use format long if necessary</a:t>
            </a:r>
          </a:p>
          <a:p>
            <a:pPr eaLnBrk="1" hangingPunct="1"/>
            <a:r>
              <a:rPr lang="en-GB" altLang="en-US" sz="2800">
                <a:ea typeface="ＭＳ Ｐゴシック" panose="020B0600070205080204" pitchFamily="34" charset="-128"/>
              </a:rPr>
              <a:t>Try different numbers of iterations</a:t>
            </a:r>
          </a:p>
        </p:txBody>
      </p:sp>
      <p:sp>
        <p:nvSpPr>
          <p:cNvPr id="111618" name="Rectangle 2">
            <a:extLst>
              <a:ext uri="{FF2B5EF4-FFF2-40B4-BE49-F238E27FC236}">
                <a16:creationId xmlns:a16="http://schemas.microsoft.com/office/drawing/2014/main" id="{7877DF22-312C-4978-9F9E-8ED10A2C0C17}"/>
              </a:ext>
            </a:extLst>
          </p:cNvPr>
          <p:cNvSpPr>
            <a:spLocks noGrp="1" noChangeArrowheads="1"/>
          </p:cNvSpPr>
          <p:nvPr>
            <p:ph type="title"/>
          </p:nvPr>
        </p:nvSpPr>
        <p:spPr/>
        <p:txBody>
          <a:bodyPr/>
          <a:lstStyle/>
          <a:p>
            <a:pPr eaLnBrk="1" hangingPunct="1">
              <a:defRPr/>
            </a:pPr>
            <a:r>
              <a:rPr lang="it-IT" altLang="en-US">
                <a:ea typeface="ＭＳ Ｐゴシック" pitchFamily="34" charset="-128"/>
              </a:rPr>
              <a:t>For loop</a:t>
            </a:r>
          </a:p>
        </p:txBody>
      </p:sp>
      <p:graphicFrame>
        <p:nvGraphicFramePr>
          <p:cNvPr id="12292" name="Object 7">
            <a:extLst>
              <a:ext uri="{FF2B5EF4-FFF2-40B4-BE49-F238E27FC236}">
                <a16:creationId xmlns:a16="http://schemas.microsoft.com/office/drawing/2014/main" id="{EA68465B-8F76-4DA3-A92E-2161559B7524}"/>
              </a:ext>
            </a:extLst>
          </p:cNvPr>
          <p:cNvGraphicFramePr>
            <a:graphicFrameLocks noChangeAspect="1"/>
          </p:cNvGraphicFramePr>
          <p:nvPr/>
        </p:nvGraphicFramePr>
        <p:xfrm>
          <a:off x="1042988" y="1054100"/>
          <a:ext cx="3338512" cy="2433638"/>
        </p:xfrm>
        <a:graphic>
          <a:graphicData uri="http://schemas.openxmlformats.org/presentationml/2006/ole">
            <mc:AlternateContent xmlns:mc="http://schemas.openxmlformats.org/markup-compatibility/2006">
              <mc:Choice xmlns:v="urn:schemas-microsoft-com:vml" Requires="v">
                <p:oleObj name="Equation" r:id="rId2" imgW="1358900" imgH="990600" progId="Equation.DSMT4">
                  <p:embed/>
                </p:oleObj>
              </mc:Choice>
              <mc:Fallback>
                <p:oleObj name="Equation" r:id="rId2" imgW="1358900" imgH="990600" progId="Equation.DSMT4">
                  <p:embed/>
                  <p:pic>
                    <p:nvPicPr>
                      <p:cNvPr id="12292" name="Object 7">
                        <a:extLst>
                          <a:ext uri="{FF2B5EF4-FFF2-40B4-BE49-F238E27FC236}">
                            <a16:creationId xmlns:a16="http://schemas.microsoft.com/office/drawing/2014/main" id="{EA68465B-8F76-4DA3-A92E-2161559B752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2988" y="1054100"/>
                        <a:ext cx="3338512" cy="2433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3077" name="Text Box 8">
            <a:extLst>
              <a:ext uri="{FF2B5EF4-FFF2-40B4-BE49-F238E27FC236}">
                <a16:creationId xmlns:a16="http://schemas.microsoft.com/office/drawing/2014/main" id="{07DDC918-132B-4836-AE7B-27BEA0C3565A}"/>
              </a:ext>
            </a:extLst>
          </p:cNvPr>
          <p:cNvSpPr txBox="1">
            <a:spLocks noChangeArrowheads="1"/>
          </p:cNvSpPr>
          <p:nvPr/>
        </p:nvSpPr>
        <p:spPr bwMode="auto">
          <a:xfrm>
            <a:off x="5003800" y="1557338"/>
            <a:ext cx="3095625" cy="18573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g = 1 + 1;</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1:5</a:t>
            </a:r>
          </a:p>
          <a:p>
            <a:pPr eaLnBrk="1" hangingPunct="1">
              <a:buFontTx/>
              <a:buNone/>
            </a:pPr>
            <a:r>
              <a:rPr lang="en-GB" altLang="en-US" sz="2000" b="1">
                <a:latin typeface="Courier New" panose="02070309020205020404" pitchFamily="49" charset="0"/>
                <a:cs typeface="Courier New" panose="02070309020205020404" pitchFamily="49" charset="0"/>
              </a:rPr>
              <a:t>    g = 1 + 1/g;</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a:latin typeface="Courier New" panose="02070309020205020404" pitchFamily="49" charset="0"/>
                <a:cs typeface="Courier New" panose="02070309020205020404" pitchFamily="49" charset="0"/>
              </a:rPr>
              <a:t>disp(g);</a:t>
            </a:r>
          </a:p>
        </p:txBody>
      </p:sp>
      <p:sp>
        <p:nvSpPr>
          <p:cNvPr id="2" name="Footer Placeholder 1">
            <a:extLst>
              <a:ext uri="{FF2B5EF4-FFF2-40B4-BE49-F238E27FC236}">
                <a16:creationId xmlns:a16="http://schemas.microsoft.com/office/drawing/2014/main" id="{FD73E056-EC5E-4095-A0A0-F7490E26FBB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2295" name="Slide Number Placeholder 2">
            <a:extLst>
              <a:ext uri="{FF2B5EF4-FFF2-40B4-BE49-F238E27FC236}">
                <a16:creationId xmlns:a16="http://schemas.microsoft.com/office/drawing/2014/main" id="{C357966E-531C-4BB5-A8F0-15AB9F7B929F}"/>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57</a:t>
            </a:fld>
            <a:endParaRPr lang="en-GB" altLang="en-US"/>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strips(downLeft)">
                                      <p:cBhvr>
                                        <p:cTn id="7" dur="500"/>
                                        <p:tgtEl>
                                          <p:spTgt spid="30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075">
                                            <p:txEl>
                                              <p:pRg st="0" end="0"/>
                                            </p:txEl>
                                          </p:spTgt>
                                        </p:tgtEl>
                                        <p:attrNameLst>
                                          <p:attrName>style.visibility</p:attrName>
                                        </p:attrNameLst>
                                      </p:cBhvr>
                                      <p:to>
                                        <p:strVal val="visible"/>
                                      </p:to>
                                    </p:set>
                                    <p:animEffect transition="in" filter="blinds(horizontal)">
                                      <p:cBhvr>
                                        <p:cTn id="12" dur="500"/>
                                        <p:tgtEl>
                                          <p:spTgt spid="3075">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075">
                                            <p:txEl>
                                              <p:pRg st="1" end="1"/>
                                            </p:txEl>
                                          </p:spTgt>
                                        </p:tgtEl>
                                        <p:attrNameLst>
                                          <p:attrName>style.visibility</p:attrName>
                                        </p:attrNameLst>
                                      </p:cBhvr>
                                      <p:to>
                                        <p:strVal val="visible"/>
                                      </p:to>
                                    </p:set>
                                    <p:animEffect transition="in" filter="blinds(horizontal)">
                                      <p:cBhvr>
                                        <p:cTn id="15" dur="500"/>
                                        <p:tgtEl>
                                          <p:spTgt spid="3075">
                                            <p:txEl>
                                              <p:pRg st="1" end="1"/>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075">
                                            <p:txEl>
                                              <p:pRg st="2" end="2"/>
                                            </p:txEl>
                                          </p:spTgt>
                                        </p:tgtEl>
                                        <p:attrNameLst>
                                          <p:attrName>style.visibility</p:attrName>
                                        </p:attrNameLst>
                                      </p:cBhvr>
                                      <p:to>
                                        <p:strVal val="visible"/>
                                      </p:to>
                                    </p:set>
                                    <p:animEffect transition="in" filter="blinds(horizontal)">
                                      <p:cBhvr>
                                        <p:cTn id="18" dur="500"/>
                                        <p:tgtEl>
                                          <p:spTgt spid="30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P spid="3077"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7E389639-FD8E-4E22-BE88-53508DF3E2B1}"/>
              </a:ext>
            </a:extLst>
          </p:cNvPr>
          <p:cNvSpPr>
            <a:spLocks noGrp="1" noChangeArrowheads="1"/>
          </p:cNvSpPr>
          <p:nvPr>
            <p:ph type="title"/>
          </p:nvPr>
        </p:nvSpPr>
        <p:spPr/>
        <p:txBody>
          <a:bodyPr/>
          <a:lstStyle/>
          <a:p>
            <a:pPr eaLnBrk="1" hangingPunct="1">
              <a:defRPr/>
            </a:pPr>
            <a:r>
              <a:rPr lang="it-IT" altLang="en-US">
                <a:ea typeface="ＭＳ Ｐゴシック" pitchFamily="34" charset="-128"/>
              </a:rPr>
              <a:t>For loop</a:t>
            </a:r>
          </a:p>
        </p:txBody>
      </p:sp>
      <p:sp>
        <p:nvSpPr>
          <p:cNvPr id="13315" name="Rectangle 3">
            <a:extLst>
              <a:ext uri="{FF2B5EF4-FFF2-40B4-BE49-F238E27FC236}">
                <a16:creationId xmlns:a16="http://schemas.microsoft.com/office/drawing/2014/main" id="{3266B12A-175A-4EFA-BF4B-4D6D558051F3}"/>
              </a:ext>
            </a:extLst>
          </p:cNvPr>
          <p:cNvSpPr>
            <a:spLocks noGrp="1" noChangeArrowheads="1"/>
          </p:cNvSpPr>
          <p:nvPr>
            <p:ph type="body" idx="1"/>
          </p:nvPr>
        </p:nvSpPr>
        <p:spPr>
          <a:xfrm>
            <a:off x="468313" y="763588"/>
            <a:ext cx="8229600" cy="1512887"/>
          </a:xfrm>
        </p:spPr>
        <p:txBody>
          <a:bodyPr/>
          <a:lstStyle/>
          <a:p>
            <a:pPr eaLnBrk="1" hangingPunct="1"/>
            <a:r>
              <a:rPr lang="en-GB" altLang="en-US">
                <a:ea typeface="ＭＳ Ｐゴシック" panose="020B0600070205080204" pitchFamily="34" charset="-128"/>
              </a:rPr>
              <a:t>Example: compute the factorial of a given number:</a:t>
            </a:r>
          </a:p>
        </p:txBody>
      </p:sp>
      <p:sp>
        <p:nvSpPr>
          <p:cNvPr id="4101" name="Text Box 4">
            <a:extLst>
              <a:ext uri="{FF2B5EF4-FFF2-40B4-BE49-F238E27FC236}">
                <a16:creationId xmlns:a16="http://schemas.microsoft.com/office/drawing/2014/main" id="{DCD7D75E-F071-456A-A14D-3040A20B4754}"/>
              </a:ext>
            </a:extLst>
          </p:cNvPr>
          <p:cNvSpPr txBox="1">
            <a:spLocks noChangeArrowheads="1"/>
          </p:cNvSpPr>
          <p:nvPr/>
        </p:nvSpPr>
        <p:spPr bwMode="auto">
          <a:xfrm>
            <a:off x="1331913" y="2133600"/>
            <a:ext cx="6696075" cy="22225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n = 6;</a:t>
            </a:r>
          </a:p>
          <a:p>
            <a:pPr eaLnBrk="1" hangingPunct="1">
              <a:buFontTx/>
              <a:buNone/>
            </a:pPr>
            <a:r>
              <a:rPr lang="en-GB" altLang="en-US" sz="2000" b="1">
                <a:latin typeface="Courier New" panose="02070309020205020404" pitchFamily="49" charset="0"/>
                <a:cs typeface="Courier New" panose="02070309020205020404" pitchFamily="49" charset="0"/>
              </a:rPr>
              <a:t>fact = 1; </a:t>
            </a:r>
            <a:r>
              <a:rPr lang="en-GB" altLang="en-US" sz="2000" b="1">
                <a:solidFill>
                  <a:srgbClr val="008000"/>
                </a:solidFill>
                <a:latin typeface="Courier New" panose="02070309020205020404" pitchFamily="49" charset="0"/>
                <a:cs typeface="Courier New" panose="02070309020205020404" pitchFamily="49" charset="0"/>
              </a:rPr>
              <a:t>% Initialisation</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1:n</a:t>
            </a:r>
          </a:p>
          <a:p>
            <a:pPr eaLnBrk="1" hangingPunct="1">
              <a:buFontTx/>
              <a:buNone/>
            </a:pPr>
            <a:r>
              <a:rPr lang="en-GB" altLang="en-US" sz="2000" b="1">
                <a:latin typeface="Courier New" panose="02070309020205020404" pitchFamily="49" charset="0"/>
                <a:cs typeface="Courier New" panose="02070309020205020404" pitchFamily="49" charset="0"/>
              </a:rPr>
              <a:t>    fact = fact * i; </a:t>
            </a:r>
            <a:r>
              <a:rPr lang="en-GB" altLang="en-US" sz="2000" b="1">
                <a:solidFill>
                  <a:srgbClr val="008000"/>
                </a:solidFill>
                <a:latin typeface="Courier New" panose="02070309020205020404" pitchFamily="49" charset="0"/>
                <a:cs typeface="Courier New" panose="02070309020205020404" pitchFamily="49" charset="0"/>
              </a:rPr>
              <a:t>% Updates factorial</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a:latin typeface="Courier New" panose="02070309020205020404" pitchFamily="49" charset="0"/>
                <a:cs typeface="Courier New" panose="02070309020205020404" pitchFamily="49" charset="0"/>
              </a:rPr>
              <a:t>disp(fact);</a:t>
            </a:r>
          </a:p>
        </p:txBody>
      </p:sp>
      <p:graphicFrame>
        <p:nvGraphicFramePr>
          <p:cNvPr id="13317" name="Object 8">
            <a:extLst>
              <a:ext uri="{FF2B5EF4-FFF2-40B4-BE49-F238E27FC236}">
                <a16:creationId xmlns:a16="http://schemas.microsoft.com/office/drawing/2014/main" id="{E5CF5E41-C2EA-4F9A-B85A-BFF78E10DD0A}"/>
              </a:ext>
            </a:extLst>
          </p:cNvPr>
          <p:cNvGraphicFramePr>
            <a:graphicFrameLocks noChangeAspect="1"/>
          </p:cNvGraphicFramePr>
          <p:nvPr/>
        </p:nvGraphicFramePr>
        <p:xfrm>
          <a:off x="3132138" y="1557338"/>
          <a:ext cx="2759075" cy="501650"/>
        </p:xfrm>
        <a:graphic>
          <a:graphicData uri="http://schemas.openxmlformats.org/presentationml/2006/ole">
            <mc:AlternateContent xmlns:mc="http://schemas.openxmlformats.org/markup-compatibility/2006">
              <mc:Choice xmlns:v="urn:schemas-microsoft-com:vml" Requires="v">
                <p:oleObj name="Equation" r:id="rId2" imgW="837836" imgH="152334" progId="Equation.DSMT4">
                  <p:embed/>
                </p:oleObj>
              </mc:Choice>
              <mc:Fallback>
                <p:oleObj name="Equation" r:id="rId2" imgW="837836" imgH="152334" progId="Equation.DSMT4">
                  <p:embed/>
                  <p:pic>
                    <p:nvPicPr>
                      <p:cNvPr id="13317" name="Object 8">
                        <a:extLst>
                          <a:ext uri="{FF2B5EF4-FFF2-40B4-BE49-F238E27FC236}">
                            <a16:creationId xmlns:a16="http://schemas.microsoft.com/office/drawing/2014/main" id="{E5CF5E41-C2EA-4F9A-B85A-BFF78E10DD0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1557338"/>
                        <a:ext cx="2759075"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2" name="Footer Placeholder 1">
            <a:extLst>
              <a:ext uri="{FF2B5EF4-FFF2-40B4-BE49-F238E27FC236}">
                <a16:creationId xmlns:a16="http://schemas.microsoft.com/office/drawing/2014/main" id="{0B025DB1-5CF9-4425-977E-4B0E5DE07DAF}"/>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3319" name="Slide Number Placeholder 2">
            <a:extLst>
              <a:ext uri="{FF2B5EF4-FFF2-40B4-BE49-F238E27FC236}">
                <a16:creationId xmlns:a16="http://schemas.microsoft.com/office/drawing/2014/main" id="{48DCA462-F2B5-4973-9E41-B004710E8DD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58</a:t>
            </a:fld>
            <a:endParaRPr lang="en-GB" altLang="en-US"/>
          </a:p>
        </p:txBody>
      </p:sp>
      <p:sp>
        <p:nvSpPr>
          <p:cNvPr id="8" name="Rectangle 3">
            <a:extLst>
              <a:ext uri="{FF2B5EF4-FFF2-40B4-BE49-F238E27FC236}">
                <a16:creationId xmlns:a16="http://schemas.microsoft.com/office/drawing/2014/main" id="{3D7E74E2-B569-40F5-85C3-A22DFE4182AE}"/>
              </a:ext>
            </a:extLst>
          </p:cNvPr>
          <p:cNvSpPr txBox="1">
            <a:spLocks noChangeArrowheads="1"/>
          </p:cNvSpPr>
          <p:nvPr/>
        </p:nvSpPr>
        <p:spPr bwMode="auto">
          <a:xfrm>
            <a:off x="565150" y="4498975"/>
            <a:ext cx="822960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eaLnBrk="1" hangingPunct="1">
              <a:buNone/>
              <a:defRPr/>
            </a:pPr>
            <a:r>
              <a:rPr lang="en-US" altLang="en-US" kern="0" dirty="0">
                <a:ea typeface="ＭＳ Ｐゴシック" pitchFamily="34" charset="-128"/>
              </a:rPr>
              <a:t>Note : There is a factorial function in MATLAB</a:t>
            </a:r>
            <a:endParaRPr lang="en-GB" altLang="en-US" kern="0" dirty="0">
              <a:ea typeface="ＭＳ Ｐゴシック" pitchFamily="34" charset="-128"/>
            </a:endParaRPr>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dissolve">
                                      <p:cBhvr>
                                        <p:cTn id="7" dur="5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889A980A-0B29-42DC-832A-313BB0FA6B5D}"/>
              </a:ext>
            </a:extLst>
          </p:cNvPr>
          <p:cNvSpPr>
            <a:spLocks noGrp="1" noChangeArrowheads="1"/>
          </p:cNvSpPr>
          <p:nvPr>
            <p:ph type="title"/>
          </p:nvPr>
        </p:nvSpPr>
        <p:spPr>
          <a:xfrm>
            <a:off x="0" y="0"/>
            <a:ext cx="9142413" cy="817563"/>
          </a:xfrm>
        </p:spPr>
        <p:txBody>
          <a:bodyPr/>
          <a:lstStyle/>
          <a:p>
            <a:pPr eaLnBrk="1" hangingPunct="1">
              <a:defRPr/>
            </a:pPr>
            <a:r>
              <a:rPr altLang="en-US" dirty="0">
                <a:solidFill>
                  <a:srgbClr val="002060"/>
                </a:solidFill>
                <a:ea typeface="ＭＳ Ｐゴシック" pitchFamily="34" charset="-128"/>
              </a:rPr>
              <a:t>While loop</a:t>
            </a:r>
          </a:p>
        </p:txBody>
      </p:sp>
      <p:sp>
        <p:nvSpPr>
          <p:cNvPr id="28674" name="Rectangle 3">
            <a:extLst>
              <a:ext uri="{FF2B5EF4-FFF2-40B4-BE49-F238E27FC236}">
                <a16:creationId xmlns:a16="http://schemas.microsoft.com/office/drawing/2014/main" id="{555C7FB1-95DC-4B1D-AF78-8D801AE8422B}"/>
              </a:ext>
            </a:extLst>
          </p:cNvPr>
          <p:cNvSpPr>
            <a:spLocks noGrp="1" noChangeArrowheads="1"/>
          </p:cNvSpPr>
          <p:nvPr>
            <p:ph type="body" idx="1"/>
          </p:nvPr>
        </p:nvSpPr>
        <p:spPr>
          <a:xfrm>
            <a:off x="359568" y="980728"/>
            <a:ext cx="8424863" cy="4525962"/>
          </a:xfrm>
        </p:spPr>
        <p:txBody>
          <a:bodyPr/>
          <a:lstStyle/>
          <a:p>
            <a:pPr eaLnBrk="1" hangingPunct="1">
              <a:defRPr/>
            </a:pPr>
            <a:r>
              <a:rPr lang="en-GB" altLang="en-US" dirty="0">
                <a:ea typeface="ＭＳ Ｐゴシック" pitchFamily="34" charset="-128"/>
              </a:rPr>
              <a:t>Problem: repeat some operations (or lines of code) while a given condition is met</a:t>
            </a:r>
          </a:p>
          <a:p>
            <a:pPr eaLnBrk="1" hangingPunct="1">
              <a:defRPr/>
            </a:pPr>
            <a:r>
              <a:rPr lang="en-GB" altLang="en-US" dirty="0">
                <a:ea typeface="ＭＳ Ｐゴシック" pitchFamily="34" charset="-128"/>
              </a:rPr>
              <a:t>For example:</a:t>
            </a:r>
          </a:p>
          <a:p>
            <a:pPr lvl="1" eaLnBrk="1" hangingPunct="1">
              <a:defRPr/>
            </a:pPr>
            <a:r>
              <a:rPr lang="en-GB" altLang="en-US" dirty="0">
                <a:ea typeface="Arial" pitchFamily="34" charset="0"/>
              </a:rPr>
              <a:t>Ask the user a positive number</a:t>
            </a:r>
          </a:p>
          <a:p>
            <a:pPr lvl="1" eaLnBrk="1" hangingPunct="1">
              <a:defRPr/>
            </a:pPr>
            <a:r>
              <a:rPr lang="en-GB" altLang="en-US" dirty="0">
                <a:ea typeface="Arial" pitchFamily="34" charset="0"/>
              </a:rPr>
              <a:t>If the user enters a non-positive number, keep asking until the number is positive</a:t>
            </a:r>
          </a:p>
          <a:p>
            <a:pPr marL="0" indent="0" algn="ctr" eaLnBrk="1" hangingPunct="1">
              <a:buFontTx/>
              <a:buNone/>
              <a:defRPr/>
            </a:pPr>
            <a:endParaRPr lang="en-GB" altLang="en-US" dirty="0">
              <a:ea typeface="Arial" pitchFamily="34" charset="0"/>
            </a:endParaRPr>
          </a:p>
          <a:p>
            <a:pPr marL="0" indent="0" algn="ctr" eaLnBrk="1" hangingPunct="1">
              <a:buFontTx/>
              <a:buNone/>
              <a:defRPr/>
            </a:pPr>
            <a:r>
              <a:rPr lang="en-GB" altLang="en-US" i="1" dirty="0">
                <a:ea typeface="Arial" pitchFamily="34" charset="0"/>
              </a:rPr>
              <a:t>(You don’t need to do this problem just now!)</a:t>
            </a:r>
          </a:p>
        </p:txBody>
      </p:sp>
      <p:sp>
        <p:nvSpPr>
          <p:cNvPr id="2" name="Footer Placeholder 1">
            <a:extLst>
              <a:ext uri="{FF2B5EF4-FFF2-40B4-BE49-F238E27FC236}">
                <a16:creationId xmlns:a16="http://schemas.microsoft.com/office/drawing/2014/main" id="{7F026A92-F4E1-4702-B151-0A6D9F5DF83B}"/>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endParaRPr lang="en-GB" dirty="0"/>
          </a:p>
        </p:txBody>
      </p:sp>
      <p:sp>
        <p:nvSpPr>
          <p:cNvPr id="14341" name="Slide Number Placeholder 2">
            <a:extLst>
              <a:ext uri="{FF2B5EF4-FFF2-40B4-BE49-F238E27FC236}">
                <a16:creationId xmlns:a16="http://schemas.microsoft.com/office/drawing/2014/main" id="{8766EAD1-C6AF-4796-9EA0-29CB7973A643}"/>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59</a:t>
            </a:fld>
            <a:endParaRPr lang="en-GB" altLang="en-US"/>
          </a:p>
        </p:txBody>
      </p:sp>
    </p:spTree>
  </p:cSld>
  <p:clrMapOvr>
    <a:masterClrMapping/>
  </p:clrMapOvr>
  <p:transition spd="med"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D5D2AE7-056B-4FB1-970C-1E26C5AFBE0A}"/>
              </a:ext>
            </a:extLst>
          </p:cNvPr>
          <p:cNvSpPr/>
          <p:nvPr/>
        </p:nvSpPr>
        <p:spPr>
          <a:xfrm>
            <a:off x="3079097" y="260350"/>
            <a:ext cx="3057247" cy="646331"/>
          </a:xfrm>
          <a:prstGeom prst="rect">
            <a:avLst/>
          </a:prstGeom>
        </p:spPr>
        <p:txBody>
          <a:bodyPr wrap="none">
            <a:spAutoFit/>
          </a:body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latin typeface="Arial" panose="020B0604020202020204" pitchFamily="34" charset="0"/>
                <a:ea typeface="ＭＳ Ｐゴシック" panose="020B0600070205080204" pitchFamily="34" charset="-128"/>
              </a:rPr>
              <a:t>The Interface</a:t>
            </a:r>
          </a:p>
        </p:txBody>
      </p:sp>
      <p:sp>
        <p:nvSpPr>
          <p:cNvPr id="7" name="Text Box 2">
            <a:extLst>
              <a:ext uri="{FF2B5EF4-FFF2-40B4-BE49-F238E27FC236}">
                <a16:creationId xmlns:a16="http://schemas.microsoft.com/office/drawing/2014/main" id="{6D5CE5AC-750A-47EB-9964-A1741BB7DB1E}"/>
              </a:ext>
            </a:extLst>
          </p:cNvPr>
          <p:cNvSpPr txBox="1">
            <a:spLocks noChangeArrowheads="1"/>
          </p:cNvSpPr>
          <p:nvPr/>
        </p:nvSpPr>
        <p:spPr bwMode="auto">
          <a:xfrm>
            <a:off x="611560" y="980728"/>
            <a:ext cx="8229600" cy="3484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chemeClr val="bg1"/>
                </a:solidFill>
                <a:latin typeface="Arial" charset="0"/>
                <a:ea typeface="ＭＳ Ｐゴシック" charset="-128"/>
              </a:defRPr>
            </a:lvl9pPr>
          </a:lstStyle>
          <a:p>
            <a:pPr eaLnBrk="1" hangingPunct="1">
              <a:spcBef>
                <a:spcPts val="700"/>
              </a:spcBef>
              <a:buClr>
                <a:srgbClr val="000000"/>
              </a:buClr>
              <a:buSzPct val="100000"/>
              <a:buFont typeface="Arial" charset="0"/>
              <a:buChar char="•"/>
            </a:pPr>
            <a:r>
              <a:rPr lang="en-GB" altLang="en-US" dirty="0">
                <a:solidFill>
                  <a:srgbClr val="000000"/>
                </a:solidFill>
              </a:rPr>
              <a:t>Current Directory – shows your current working directory where files are accessed from</a:t>
            </a:r>
          </a:p>
          <a:p>
            <a:pPr eaLnBrk="1" hangingPunct="1">
              <a:spcBef>
                <a:spcPts val="700"/>
              </a:spcBef>
              <a:buClr>
                <a:srgbClr val="000000"/>
              </a:buClr>
              <a:buSzPct val="100000"/>
              <a:buFont typeface="Arial" charset="0"/>
              <a:buChar char="•"/>
            </a:pPr>
            <a:r>
              <a:rPr lang="en-GB" altLang="en-US" dirty="0">
                <a:solidFill>
                  <a:srgbClr val="000000"/>
                </a:solidFill>
              </a:rPr>
              <a:t>The command window is where we can give MATLAB commands at the prompt </a:t>
            </a:r>
            <a:r>
              <a:rPr lang="ja-JP" altLang="en-US" dirty="0">
                <a:solidFill>
                  <a:srgbClr val="000000"/>
                </a:solidFill>
              </a:rPr>
              <a:t>“</a:t>
            </a:r>
            <a:r>
              <a:rPr lang="en-GB" altLang="en-US" b="1" dirty="0">
                <a:solidFill>
                  <a:srgbClr val="000000"/>
                </a:solidFill>
                <a:latin typeface="Courier New" pitchFamily="49" charset="0"/>
                <a:cs typeface="Courier New" pitchFamily="49" charset="0"/>
              </a:rPr>
              <a:t>&gt;&gt;</a:t>
            </a:r>
            <a:r>
              <a:rPr lang="ja-JP" altLang="en-US" dirty="0">
                <a:solidFill>
                  <a:srgbClr val="000000"/>
                </a:solidFill>
              </a:rPr>
              <a:t>”</a:t>
            </a:r>
            <a:r>
              <a:rPr lang="en-GB" altLang="en-US" dirty="0">
                <a:solidFill>
                  <a:srgbClr val="000000"/>
                </a:solidFill>
              </a:rPr>
              <a:t>.  </a:t>
            </a:r>
          </a:p>
          <a:p>
            <a:pPr eaLnBrk="1" hangingPunct="1">
              <a:spcBef>
                <a:spcPts val="700"/>
              </a:spcBef>
              <a:buClr>
                <a:srgbClr val="000000"/>
              </a:buClr>
              <a:buSzPct val="100000"/>
              <a:buFont typeface="Arial" charset="0"/>
              <a:buChar char="•"/>
            </a:pPr>
            <a:r>
              <a:rPr lang="en-GB" altLang="en-US" dirty="0">
                <a:solidFill>
                  <a:srgbClr val="000000"/>
                </a:solidFill>
              </a:rPr>
              <a:t>Workspace – In this section you will find the variables you are currently working with and a description of their type and magnitude</a:t>
            </a:r>
          </a:p>
          <a:p>
            <a:pPr eaLnBrk="1" hangingPunct="1">
              <a:spcBef>
                <a:spcPts val="700"/>
              </a:spcBef>
              <a:buClr>
                <a:srgbClr val="000000"/>
              </a:buClr>
              <a:buSzPct val="100000"/>
              <a:buFont typeface="Arial" charset="0"/>
              <a:buChar char="•"/>
            </a:pPr>
            <a:endParaRPr lang="en-GB" altLang="en-US" dirty="0">
              <a:solidFill>
                <a:srgbClr val="000000"/>
              </a:solidFill>
            </a:endParaRPr>
          </a:p>
          <a:p>
            <a:pPr eaLnBrk="1" hangingPunct="1">
              <a:spcBef>
                <a:spcPts val="700"/>
              </a:spcBef>
              <a:buClr>
                <a:srgbClr val="000000"/>
              </a:buClr>
              <a:buSzPct val="100000"/>
              <a:buFont typeface="Arial" charset="0"/>
              <a:buChar char="•"/>
            </a:pPr>
            <a:r>
              <a:rPr lang="en-GB" altLang="en-US" dirty="0">
                <a:solidFill>
                  <a:srgbClr val="000000"/>
                </a:solidFill>
              </a:rPr>
              <a:t>Editor – Shown on previous slide but not visible until actually editing code.</a:t>
            </a:r>
          </a:p>
          <a:p>
            <a:pPr eaLnBrk="1" hangingPunct="1">
              <a:spcBef>
                <a:spcPts val="700"/>
              </a:spcBef>
              <a:buClr>
                <a:srgbClr val="000000"/>
              </a:buClr>
              <a:buSzPct val="100000"/>
              <a:buFont typeface="Arial" charset="0"/>
              <a:buChar char="•"/>
            </a:pPr>
            <a:r>
              <a:rPr lang="en-GB" altLang="en-US" dirty="0">
                <a:solidFill>
                  <a:srgbClr val="000000"/>
                </a:solidFill>
              </a:rPr>
              <a:t>Command history – shows the commands that you have used (can be used in pop-up or docked mode)</a:t>
            </a:r>
          </a:p>
          <a:p>
            <a:pPr eaLnBrk="1" hangingPunct="1">
              <a:spcBef>
                <a:spcPts val="700"/>
              </a:spcBef>
              <a:buClr>
                <a:srgbClr val="000000"/>
              </a:buClr>
              <a:buSzPct val="100000"/>
              <a:buFont typeface="Arial" charset="0"/>
              <a:buNone/>
            </a:pPr>
            <a:endParaRPr lang="en-GB" altLang="en-US" dirty="0">
              <a:solidFill>
                <a:srgbClr val="000000"/>
              </a:solidFill>
            </a:endParaRPr>
          </a:p>
          <a:p>
            <a:pPr eaLnBrk="1" hangingPunct="1">
              <a:spcBef>
                <a:spcPts val="700"/>
              </a:spcBef>
              <a:buClr>
                <a:srgbClr val="000000"/>
              </a:buClr>
              <a:buSzPct val="100000"/>
              <a:buFont typeface="Arial" charset="0"/>
              <a:buNone/>
            </a:pPr>
            <a:endParaRPr lang="en-GB" altLang="en-US" dirty="0">
              <a:solidFill>
                <a:srgbClr val="000000"/>
              </a:solidFill>
            </a:endParaRPr>
          </a:p>
          <a:p>
            <a:pPr eaLnBrk="1" hangingPunct="1">
              <a:spcBef>
                <a:spcPts val="700"/>
              </a:spcBef>
              <a:buClr>
                <a:srgbClr val="000000"/>
              </a:buClr>
              <a:buSzPct val="100000"/>
              <a:buFont typeface="Arial" charset="0"/>
              <a:buNone/>
            </a:pPr>
            <a:endParaRPr lang="en-GB" altLang="en-US" dirty="0">
              <a:solidFill>
                <a:srgbClr val="000000"/>
              </a:solidFill>
            </a:endParaRPr>
          </a:p>
          <a:p>
            <a:pPr eaLnBrk="1" hangingPunct="1">
              <a:spcBef>
                <a:spcPts val="700"/>
              </a:spcBef>
              <a:buSzPct val="100000"/>
            </a:pPr>
            <a:endParaRPr lang="en-GB" altLang="en-US" sz="2800" dirty="0">
              <a:solidFill>
                <a:srgbClr val="000000"/>
              </a:solidFill>
            </a:endParaRPr>
          </a:p>
          <a:p>
            <a:pPr eaLnBrk="1" hangingPunct="1">
              <a:spcBef>
                <a:spcPts val="700"/>
              </a:spcBef>
              <a:buSzPct val="100000"/>
            </a:pPr>
            <a:endParaRPr lang="en-GB" altLang="en-US" sz="2800" dirty="0">
              <a:solidFill>
                <a:srgbClr val="000000"/>
              </a:solidFill>
            </a:endParaRPr>
          </a:p>
        </p:txBody>
      </p:sp>
    </p:spTree>
    <p:extLst>
      <p:ext uri="{BB962C8B-B14F-4D97-AF65-F5344CB8AC3E}">
        <p14:creationId xmlns:p14="http://schemas.microsoft.com/office/powerpoint/2010/main" val="1260191751"/>
      </p:ext>
    </p:extLst>
  </p:cSld>
  <p:clrMapOvr>
    <a:masterClrMapping/>
  </p:clrMapOvr>
  <p:transition spd="med" advClick="0"/>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04A1A121-60FE-4C1D-94BB-23A9C31C7B34}"/>
              </a:ext>
            </a:extLst>
          </p:cNvPr>
          <p:cNvSpPr>
            <a:spLocks noGrp="1" noChangeArrowheads="1"/>
          </p:cNvSpPr>
          <p:nvPr>
            <p:ph type="title"/>
          </p:nvPr>
        </p:nvSpPr>
        <p:spPr/>
        <p:txBody>
          <a:bodyPr/>
          <a:lstStyle/>
          <a:p>
            <a:pPr eaLnBrk="1" hangingPunct="1">
              <a:defRPr/>
            </a:pPr>
            <a:r>
              <a:rPr altLang="en-US">
                <a:ea typeface="ＭＳ Ｐゴシック" pitchFamily="34" charset="-128"/>
              </a:rPr>
              <a:t>While loop</a:t>
            </a:r>
          </a:p>
        </p:txBody>
      </p:sp>
      <p:sp>
        <p:nvSpPr>
          <p:cNvPr id="15363" name="Rectangle 3">
            <a:extLst>
              <a:ext uri="{FF2B5EF4-FFF2-40B4-BE49-F238E27FC236}">
                <a16:creationId xmlns:a16="http://schemas.microsoft.com/office/drawing/2014/main" id="{FDEA51CE-BAA6-462E-BD26-DEAC5476D8A5}"/>
              </a:ext>
            </a:extLst>
          </p:cNvPr>
          <p:cNvSpPr>
            <a:spLocks noGrp="1" noChangeArrowheads="1"/>
          </p:cNvSpPr>
          <p:nvPr>
            <p:ph type="body" idx="1"/>
          </p:nvPr>
        </p:nvSpPr>
        <p:spPr>
          <a:xfrm>
            <a:off x="468313" y="1052513"/>
            <a:ext cx="8291512" cy="1468437"/>
          </a:xfrm>
        </p:spPr>
        <p:txBody>
          <a:bodyPr/>
          <a:lstStyle/>
          <a:p>
            <a:pPr eaLnBrk="1" hangingPunct="1"/>
            <a:r>
              <a:rPr lang="en-US" altLang="en-US">
                <a:ea typeface="ＭＳ Ｐゴシック" panose="020B0600070205080204" pitchFamily="34" charset="-128"/>
              </a:rPr>
              <a:t>The </a:t>
            </a:r>
            <a:r>
              <a:rPr lang="en-US"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US" altLang="en-US">
                <a:ea typeface="ＭＳ Ｐゴシック" panose="020B0600070205080204" pitchFamily="34" charset="-128"/>
              </a:rPr>
              <a:t> loop repeats a set of </a:t>
            </a:r>
            <a:r>
              <a:rPr lang="en-US" altLang="en-US" b="1" i="1">
                <a:latin typeface="Courier New" panose="02070309020205020404" pitchFamily="49" charset="0"/>
                <a:ea typeface="ＭＳ Ｐゴシック" panose="020B0600070205080204" pitchFamily="34" charset="-128"/>
                <a:cs typeface="Courier New" panose="02070309020205020404" pitchFamily="49" charset="0"/>
              </a:rPr>
              <a:t>statements</a:t>
            </a:r>
            <a:r>
              <a:rPr lang="en-US" altLang="en-US">
                <a:ea typeface="ＭＳ Ｐゴシック" panose="020B0600070205080204" pitchFamily="34" charset="-128"/>
              </a:rPr>
              <a:t>, as long as </a:t>
            </a:r>
            <a:r>
              <a:rPr lang="en-US" altLang="en-US" b="1" i="1">
                <a:latin typeface="Courier New" panose="02070309020205020404" pitchFamily="49" charset="0"/>
                <a:ea typeface="ＭＳ Ｐゴシック" panose="020B0600070205080204" pitchFamily="34" charset="-128"/>
                <a:cs typeface="Courier New" panose="02070309020205020404" pitchFamily="49" charset="0"/>
              </a:rPr>
              <a:t>expression</a:t>
            </a:r>
            <a:r>
              <a:rPr lang="en-US" altLang="en-US">
                <a:ea typeface="ＭＳ Ｐゴシック" panose="020B0600070205080204" pitchFamily="34" charset="-128"/>
              </a:rPr>
              <a:t> is true</a:t>
            </a:r>
            <a:endParaRPr lang="en-GB" altLang="en-US">
              <a:ea typeface="ＭＳ Ｐゴシック" panose="020B0600070205080204" pitchFamily="34" charset="-128"/>
            </a:endParaRPr>
          </a:p>
        </p:txBody>
      </p:sp>
      <p:sp>
        <p:nvSpPr>
          <p:cNvPr id="15364" name="Text Box 4">
            <a:extLst>
              <a:ext uri="{FF2B5EF4-FFF2-40B4-BE49-F238E27FC236}">
                <a16:creationId xmlns:a16="http://schemas.microsoft.com/office/drawing/2014/main" id="{4F552ECA-27F9-45A7-8B1C-B945359847CC}"/>
              </a:ext>
            </a:extLst>
          </p:cNvPr>
          <p:cNvSpPr txBox="1">
            <a:spLocks noChangeArrowheads="1"/>
          </p:cNvSpPr>
          <p:nvPr/>
        </p:nvSpPr>
        <p:spPr bwMode="auto">
          <a:xfrm>
            <a:off x="3368675" y="3238500"/>
            <a:ext cx="2928938" cy="15081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while</a:t>
            </a:r>
            <a:r>
              <a:rPr lang="en-GB" altLang="en-US" sz="2000" b="1">
                <a:latin typeface="Courier New" panose="02070309020205020404" pitchFamily="49" charset="0"/>
                <a:cs typeface="Courier New" panose="02070309020205020404" pitchFamily="49" charset="0"/>
              </a:rPr>
              <a:t> </a:t>
            </a:r>
            <a:r>
              <a:rPr lang="en-GB" altLang="en-US" sz="2000" b="1" i="1">
                <a:latin typeface="Courier New" panose="02070309020205020404" pitchFamily="49" charset="0"/>
                <a:cs typeface="Courier New" panose="02070309020205020404" pitchFamily="49" charset="0"/>
              </a:rPr>
              <a:t>expression</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i="1">
                <a:latin typeface="Courier New" panose="02070309020205020404" pitchFamily="49" charset="0"/>
                <a:cs typeface="Courier New" panose="02070309020205020404" pitchFamily="49" charset="0"/>
              </a:rPr>
              <a:t>statements</a:t>
            </a:r>
          </a:p>
          <a:p>
            <a:pPr eaLnBrk="1" hangingPunct="1">
              <a:buFontTx/>
              <a:buNone/>
            </a:pPr>
            <a:r>
              <a:rPr lang="en-GB" altLang="en-US" sz="2000" b="1" i="1">
                <a:latin typeface="Courier New" panose="02070309020205020404" pitchFamily="49" charset="0"/>
                <a:cs typeface="Courier New" panose="02070309020205020404" pitchFamily="49" charset="0"/>
              </a:rPr>
              <a:t>    ...</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sp>
        <p:nvSpPr>
          <p:cNvPr id="15365" name="Line 22">
            <a:extLst>
              <a:ext uri="{FF2B5EF4-FFF2-40B4-BE49-F238E27FC236}">
                <a16:creationId xmlns:a16="http://schemas.microsoft.com/office/drawing/2014/main" id="{5A9CB193-3377-4ECC-A1D2-BB4382C88BF1}"/>
              </a:ext>
            </a:extLst>
          </p:cNvPr>
          <p:cNvSpPr>
            <a:spLocks noChangeShapeType="1"/>
          </p:cNvSpPr>
          <p:nvPr/>
        </p:nvSpPr>
        <p:spPr bwMode="auto">
          <a:xfrm>
            <a:off x="2668588" y="3236913"/>
            <a:ext cx="642937" cy="1428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5366" name="Line 23">
            <a:extLst>
              <a:ext uri="{FF2B5EF4-FFF2-40B4-BE49-F238E27FC236}">
                <a16:creationId xmlns:a16="http://schemas.microsoft.com/office/drawing/2014/main" id="{0E251D80-C727-4B96-9C85-F5A99EBF5814}"/>
              </a:ext>
            </a:extLst>
          </p:cNvPr>
          <p:cNvSpPr>
            <a:spLocks noChangeShapeType="1"/>
          </p:cNvSpPr>
          <p:nvPr/>
        </p:nvSpPr>
        <p:spPr bwMode="auto">
          <a:xfrm flipV="1">
            <a:off x="2668588" y="4568825"/>
            <a:ext cx="628650" cy="968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5367" name="AutoShape 24">
            <a:extLst>
              <a:ext uri="{FF2B5EF4-FFF2-40B4-BE49-F238E27FC236}">
                <a16:creationId xmlns:a16="http://schemas.microsoft.com/office/drawing/2014/main" id="{78CDE9AA-CCA0-4210-AACB-89B1A0492426}"/>
              </a:ext>
            </a:extLst>
          </p:cNvPr>
          <p:cNvSpPr>
            <a:spLocks/>
          </p:cNvSpPr>
          <p:nvPr/>
        </p:nvSpPr>
        <p:spPr bwMode="auto">
          <a:xfrm>
            <a:off x="6369050" y="3667125"/>
            <a:ext cx="214313" cy="714375"/>
          </a:xfrm>
          <a:prstGeom prst="rightBrace">
            <a:avLst>
              <a:gd name="adj1" fmla="val 2702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15368" name="Text Box 25">
            <a:extLst>
              <a:ext uri="{FF2B5EF4-FFF2-40B4-BE49-F238E27FC236}">
                <a16:creationId xmlns:a16="http://schemas.microsoft.com/office/drawing/2014/main" id="{50FD61A0-9490-42D7-A434-B16E8E65ABE6}"/>
              </a:ext>
            </a:extLst>
          </p:cNvPr>
          <p:cNvSpPr txBox="1">
            <a:spLocks noChangeArrowheads="1"/>
          </p:cNvSpPr>
          <p:nvPr/>
        </p:nvSpPr>
        <p:spPr bwMode="auto">
          <a:xfrm>
            <a:off x="6583363" y="3738563"/>
            <a:ext cx="1512887"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Code to be executed</a:t>
            </a:r>
          </a:p>
        </p:txBody>
      </p:sp>
      <p:sp>
        <p:nvSpPr>
          <p:cNvPr id="15369" name="Text Box 26">
            <a:extLst>
              <a:ext uri="{FF2B5EF4-FFF2-40B4-BE49-F238E27FC236}">
                <a16:creationId xmlns:a16="http://schemas.microsoft.com/office/drawing/2014/main" id="{84A1FB89-1C85-490D-A9C0-D2E328DB196D}"/>
              </a:ext>
            </a:extLst>
          </p:cNvPr>
          <p:cNvSpPr txBox="1">
            <a:spLocks noChangeArrowheads="1"/>
          </p:cNvSpPr>
          <p:nvPr/>
        </p:nvSpPr>
        <p:spPr bwMode="auto">
          <a:xfrm>
            <a:off x="1311275" y="2951163"/>
            <a:ext cx="15001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Begin of the while loop</a:t>
            </a:r>
          </a:p>
        </p:txBody>
      </p:sp>
      <p:sp>
        <p:nvSpPr>
          <p:cNvPr id="15370" name="Text Box 27">
            <a:extLst>
              <a:ext uri="{FF2B5EF4-FFF2-40B4-BE49-F238E27FC236}">
                <a16:creationId xmlns:a16="http://schemas.microsoft.com/office/drawing/2014/main" id="{5C03DDB4-279D-48EB-9864-9F5BE7B32B66}"/>
              </a:ext>
            </a:extLst>
          </p:cNvPr>
          <p:cNvSpPr txBox="1">
            <a:spLocks noChangeArrowheads="1"/>
          </p:cNvSpPr>
          <p:nvPr/>
        </p:nvSpPr>
        <p:spPr bwMode="auto">
          <a:xfrm>
            <a:off x="1454150" y="4308475"/>
            <a:ext cx="13684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End of the for loop</a:t>
            </a:r>
          </a:p>
        </p:txBody>
      </p:sp>
      <p:sp>
        <p:nvSpPr>
          <p:cNvPr id="2" name="Footer Placeholder 1">
            <a:extLst>
              <a:ext uri="{FF2B5EF4-FFF2-40B4-BE49-F238E27FC236}">
                <a16:creationId xmlns:a16="http://schemas.microsoft.com/office/drawing/2014/main" id="{85001655-9C75-41B3-B002-29D9311BD5CC}"/>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5372" name="Slide Number Placeholder 2">
            <a:extLst>
              <a:ext uri="{FF2B5EF4-FFF2-40B4-BE49-F238E27FC236}">
                <a16:creationId xmlns:a16="http://schemas.microsoft.com/office/drawing/2014/main" id="{5D142CA3-013C-43A7-898F-AC4D11DF9F75}"/>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60</a:t>
            </a:fld>
            <a:endParaRPr lang="en-GB" altLang="en-US"/>
          </a:p>
        </p:txBody>
      </p:sp>
    </p:spTree>
  </p:cSld>
  <p:clrMapOvr>
    <a:masterClrMapping/>
  </p:clrMapOvr>
  <p:transition spd="med"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a:extLst>
              <a:ext uri="{FF2B5EF4-FFF2-40B4-BE49-F238E27FC236}">
                <a16:creationId xmlns:a16="http://schemas.microsoft.com/office/drawing/2014/main" id="{FE890D8C-E862-4CB4-8B46-144E61149290}"/>
              </a:ext>
            </a:extLst>
          </p:cNvPr>
          <p:cNvSpPr>
            <a:spLocks noGrp="1" noChangeArrowheads="1"/>
          </p:cNvSpPr>
          <p:nvPr>
            <p:ph type="title"/>
          </p:nvPr>
        </p:nvSpPr>
        <p:spPr>
          <a:xfrm>
            <a:off x="0" y="1"/>
            <a:ext cx="9142413" cy="974726"/>
          </a:xfrm>
        </p:spPr>
        <p:txBody>
          <a:bodyPr/>
          <a:lstStyle/>
          <a:p>
            <a:pPr eaLnBrk="1" hangingPunct="1">
              <a:defRPr/>
            </a:pPr>
            <a:r>
              <a:rPr altLang="en-US" dirty="0">
                <a:solidFill>
                  <a:srgbClr val="002060"/>
                </a:solidFill>
                <a:ea typeface="ＭＳ Ｐゴシック" pitchFamily="34" charset="-128"/>
              </a:rPr>
              <a:t>While loop</a:t>
            </a:r>
          </a:p>
        </p:txBody>
      </p:sp>
      <p:sp>
        <p:nvSpPr>
          <p:cNvPr id="16387" name="AutoShape 6">
            <a:extLst>
              <a:ext uri="{FF2B5EF4-FFF2-40B4-BE49-F238E27FC236}">
                <a16:creationId xmlns:a16="http://schemas.microsoft.com/office/drawing/2014/main" id="{BE02DFB5-B064-4396-8925-58B6DE64CD8F}"/>
              </a:ext>
            </a:extLst>
          </p:cNvPr>
          <p:cNvSpPr>
            <a:spLocks noChangeArrowheads="1"/>
          </p:cNvSpPr>
          <p:nvPr/>
        </p:nvSpPr>
        <p:spPr bwMode="auto">
          <a:xfrm>
            <a:off x="5292725" y="2241550"/>
            <a:ext cx="1871663" cy="1296988"/>
          </a:xfrm>
          <a:prstGeom prst="flowChartDecision">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t>condition</a:t>
            </a:r>
            <a:br>
              <a:rPr lang="en-GB" altLang="en-US" sz="1800"/>
            </a:br>
            <a:r>
              <a:rPr lang="en-GB" altLang="en-US" sz="1800"/>
              <a:t>?</a:t>
            </a:r>
          </a:p>
        </p:txBody>
      </p:sp>
      <p:sp>
        <p:nvSpPr>
          <p:cNvPr id="16388" name="AutoShape 7">
            <a:extLst>
              <a:ext uri="{FF2B5EF4-FFF2-40B4-BE49-F238E27FC236}">
                <a16:creationId xmlns:a16="http://schemas.microsoft.com/office/drawing/2014/main" id="{B7292E46-68E8-4F5A-80BA-CB39B4FF4055}"/>
              </a:ext>
            </a:extLst>
          </p:cNvPr>
          <p:cNvSpPr>
            <a:spLocks noChangeArrowheads="1"/>
          </p:cNvSpPr>
          <p:nvPr/>
        </p:nvSpPr>
        <p:spPr bwMode="auto">
          <a:xfrm>
            <a:off x="5219700" y="3897313"/>
            <a:ext cx="2016125" cy="936625"/>
          </a:xfrm>
          <a:prstGeom prst="flowChartProcess">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t>Code inside</a:t>
            </a:r>
            <a:br>
              <a:rPr lang="en-GB" altLang="en-US" sz="1800"/>
            </a:br>
            <a:r>
              <a:rPr lang="en-GB" altLang="en-US" sz="1800"/>
              <a:t>the loop</a:t>
            </a:r>
          </a:p>
        </p:txBody>
      </p:sp>
      <p:cxnSp>
        <p:nvCxnSpPr>
          <p:cNvPr id="16389" name="AutoShape 8">
            <a:extLst>
              <a:ext uri="{FF2B5EF4-FFF2-40B4-BE49-F238E27FC236}">
                <a16:creationId xmlns:a16="http://schemas.microsoft.com/office/drawing/2014/main" id="{AFFE731D-791A-466E-A0E9-54CA652BD333}"/>
              </a:ext>
            </a:extLst>
          </p:cNvPr>
          <p:cNvCxnSpPr>
            <a:cxnSpLocks noChangeShapeType="1"/>
            <a:stCxn id="16387" idx="3"/>
            <a:endCxn id="16393" idx="0"/>
          </p:cNvCxnSpPr>
          <p:nvPr/>
        </p:nvCxnSpPr>
        <p:spPr bwMode="auto">
          <a:xfrm>
            <a:off x="7164388" y="2890838"/>
            <a:ext cx="936625" cy="1871662"/>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6390" name="AutoShape 9">
            <a:extLst>
              <a:ext uri="{FF2B5EF4-FFF2-40B4-BE49-F238E27FC236}">
                <a16:creationId xmlns:a16="http://schemas.microsoft.com/office/drawing/2014/main" id="{9B3391F8-5B6B-40DB-8E06-6E553C2F777E}"/>
              </a:ext>
            </a:extLst>
          </p:cNvPr>
          <p:cNvCxnSpPr>
            <a:cxnSpLocks noChangeShapeType="1"/>
            <a:stCxn id="16397" idx="2"/>
            <a:endCxn id="16387" idx="0"/>
          </p:cNvCxnSpPr>
          <p:nvPr/>
        </p:nvCxnSpPr>
        <p:spPr bwMode="auto">
          <a:xfrm>
            <a:off x="6227763" y="1881188"/>
            <a:ext cx="1587" cy="360362"/>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6391" name="Text Box 10">
            <a:extLst>
              <a:ext uri="{FF2B5EF4-FFF2-40B4-BE49-F238E27FC236}">
                <a16:creationId xmlns:a16="http://schemas.microsoft.com/office/drawing/2014/main" id="{A94E42DE-B00E-411C-9728-D0E051BA7A71}"/>
              </a:ext>
            </a:extLst>
          </p:cNvPr>
          <p:cNvSpPr txBox="1">
            <a:spLocks noChangeArrowheads="1"/>
          </p:cNvSpPr>
          <p:nvPr/>
        </p:nvSpPr>
        <p:spPr bwMode="auto">
          <a:xfrm>
            <a:off x="6300788" y="3538538"/>
            <a:ext cx="79216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true</a:t>
            </a:r>
          </a:p>
        </p:txBody>
      </p:sp>
      <p:cxnSp>
        <p:nvCxnSpPr>
          <p:cNvPr id="16392" name="AutoShape 11">
            <a:extLst>
              <a:ext uri="{FF2B5EF4-FFF2-40B4-BE49-F238E27FC236}">
                <a16:creationId xmlns:a16="http://schemas.microsoft.com/office/drawing/2014/main" id="{596F0AAB-A725-4857-972E-6CD444BB0944}"/>
              </a:ext>
            </a:extLst>
          </p:cNvPr>
          <p:cNvCxnSpPr>
            <a:cxnSpLocks noChangeShapeType="1"/>
            <a:stCxn id="16387" idx="2"/>
            <a:endCxn id="16388" idx="0"/>
          </p:cNvCxnSpPr>
          <p:nvPr/>
        </p:nvCxnSpPr>
        <p:spPr bwMode="auto">
          <a:xfrm flipH="1">
            <a:off x="6227763" y="3538538"/>
            <a:ext cx="1587" cy="3587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16393" name="AutoShape 12">
            <a:extLst>
              <a:ext uri="{FF2B5EF4-FFF2-40B4-BE49-F238E27FC236}">
                <a16:creationId xmlns:a16="http://schemas.microsoft.com/office/drawing/2014/main" id="{C8A21B91-768B-4664-9B7E-03A35C1D948B}"/>
              </a:ext>
            </a:extLst>
          </p:cNvPr>
          <p:cNvSpPr>
            <a:spLocks noChangeArrowheads="1"/>
          </p:cNvSpPr>
          <p:nvPr/>
        </p:nvSpPr>
        <p:spPr bwMode="auto">
          <a:xfrm>
            <a:off x="7524750" y="4762500"/>
            <a:ext cx="1152525" cy="360363"/>
          </a:xfrm>
          <a:prstGeom prst="flowChartTerminator">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t>end</a:t>
            </a:r>
          </a:p>
        </p:txBody>
      </p:sp>
      <p:sp>
        <p:nvSpPr>
          <p:cNvPr id="16394" name="Text Box 13">
            <a:extLst>
              <a:ext uri="{FF2B5EF4-FFF2-40B4-BE49-F238E27FC236}">
                <a16:creationId xmlns:a16="http://schemas.microsoft.com/office/drawing/2014/main" id="{67BC8B3E-D38F-4E1C-9841-2A91686C03FE}"/>
              </a:ext>
            </a:extLst>
          </p:cNvPr>
          <p:cNvSpPr txBox="1">
            <a:spLocks noChangeArrowheads="1"/>
          </p:cNvSpPr>
          <p:nvPr/>
        </p:nvSpPr>
        <p:spPr bwMode="auto">
          <a:xfrm>
            <a:off x="7235825" y="2528888"/>
            <a:ext cx="792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false</a:t>
            </a:r>
          </a:p>
        </p:txBody>
      </p:sp>
      <p:cxnSp>
        <p:nvCxnSpPr>
          <p:cNvPr id="16395" name="AutoShape 14">
            <a:extLst>
              <a:ext uri="{FF2B5EF4-FFF2-40B4-BE49-F238E27FC236}">
                <a16:creationId xmlns:a16="http://schemas.microsoft.com/office/drawing/2014/main" id="{68531C46-E5A5-4BE5-A1D6-BD94A7E321D6}"/>
              </a:ext>
            </a:extLst>
          </p:cNvPr>
          <p:cNvCxnSpPr>
            <a:cxnSpLocks noChangeShapeType="1"/>
            <a:stCxn id="16388" idx="2"/>
          </p:cNvCxnSpPr>
          <p:nvPr/>
        </p:nvCxnSpPr>
        <p:spPr bwMode="auto">
          <a:xfrm rot="5400000">
            <a:off x="5219701" y="4473575"/>
            <a:ext cx="647700" cy="1368425"/>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16396" name="AutoShape 15">
            <a:extLst>
              <a:ext uri="{FF2B5EF4-FFF2-40B4-BE49-F238E27FC236}">
                <a16:creationId xmlns:a16="http://schemas.microsoft.com/office/drawing/2014/main" id="{DD5B07E8-3737-43E3-9DA2-6929EDCA2BDD}"/>
              </a:ext>
            </a:extLst>
          </p:cNvPr>
          <p:cNvCxnSpPr>
            <a:cxnSpLocks noChangeShapeType="1"/>
            <a:endCxn id="16387" idx="0"/>
          </p:cNvCxnSpPr>
          <p:nvPr/>
        </p:nvCxnSpPr>
        <p:spPr bwMode="auto">
          <a:xfrm rot="-5400000">
            <a:off x="3924300" y="3176588"/>
            <a:ext cx="3240088" cy="1370012"/>
          </a:xfrm>
          <a:prstGeom prst="bentConnector3">
            <a:avLst>
              <a:gd name="adj1" fmla="val 107056"/>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6397" name="AutoShape 16">
            <a:extLst>
              <a:ext uri="{FF2B5EF4-FFF2-40B4-BE49-F238E27FC236}">
                <a16:creationId xmlns:a16="http://schemas.microsoft.com/office/drawing/2014/main" id="{3A2DC058-1BF8-455F-AA83-B7E9E9CAE64F}"/>
              </a:ext>
            </a:extLst>
          </p:cNvPr>
          <p:cNvSpPr>
            <a:spLocks noChangeArrowheads="1"/>
          </p:cNvSpPr>
          <p:nvPr/>
        </p:nvSpPr>
        <p:spPr bwMode="auto">
          <a:xfrm>
            <a:off x="5435600" y="1089025"/>
            <a:ext cx="1584325" cy="792163"/>
          </a:xfrm>
          <a:prstGeom prst="flowChartPreparation">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t>Begin</a:t>
            </a:r>
          </a:p>
        </p:txBody>
      </p:sp>
      <p:sp>
        <p:nvSpPr>
          <p:cNvPr id="16398" name="Text Box 17">
            <a:extLst>
              <a:ext uri="{FF2B5EF4-FFF2-40B4-BE49-F238E27FC236}">
                <a16:creationId xmlns:a16="http://schemas.microsoft.com/office/drawing/2014/main" id="{EBAD31DF-AFD0-403E-B8E7-EC204F48E5A4}"/>
              </a:ext>
            </a:extLst>
          </p:cNvPr>
          <p:cNvSpPr txBox="1">
            <a:spLocks noChangeArrowheads="1"/>
          </p:cNvSpPr>
          <p:nvPr/>
        </p:nvSpPr>
        <p:spPr bwMode="auto">
          <a:xfrm>
            <a:off x="611188" y="2097088"/>
            <a:ext cx="3960812" cy="25876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t = 10; </a:t>
            </a:r>
            <a:r>
              <a:rPr lang="en-GB" altLang="en-US" sz="2000" b="1" dirty="0">
                <a:solidFill>
                  <a:srgbClr val="008000"/>
                </a:solidFill>
                <a:latin typeface="Courier New" panose="02070309020205020404" pitchFamily="49" charset="0"/>
                <a:cs typeface="Courier New" panose="02070309020205020404" pitchFamily="49" charset="0"/>
              </a:rPr>
              <a:t>% Initialisation</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while</a:t>
            </a:r>
            <a:r>
              <a:rPr lang="en-GB" altLang="en-US" sz="2000" b="1" dirty="0">
                <a:latin typeface="Courier New" panose="02070309020205020404" pitchFamily="49" charset="0"/>
                <a:cs typeface="Courier New" panose="02070309020205020404" pitchFamily="49" charset="0"/>
              </a:rPr>
              <a:t> t &gt; 1</a:t>
            </a:r>
          </a:p>
          <a:p>
            <a:pPr eaLnBrk="1" hangingPunct="1">
              <a:buFontTx/>
              <a:buNone/>
            </a:pPr>
            <a:r>
              <a:rPr lang="en-GB" altLang="en-US" sz="2000" b="1" dirty="0">
                <a:latin typeface="Courier New" panose="02070309020205020404" pitchFamily="49" charset="0"/>
                <a:cs typeface="Courier New" panose="02070309020205020404" pitchFamily="49" charset="0"/>
              </a:rPr>
              <a:t>    t = t/2;</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a:solidFill>
                  <a:srgbClr val="008000"/>
                </a:solidFill>
                <a:latin typeface="Courier New" panose="02070309020205020404" pitchFamily="49" charset="0"/>
                <a:cs typeface="Courier New" panose="02070309020205020404" pitchFamily="49" charset="0"/>
              </a:rPr>
              <a:t>% Other code here</a:t>
            </a:r>
          </a:p>
          <a:p>
            <a:pPr eaLnBrk="1" hangingPunct="1">
              <a:buFontTx/>
              <a:buNone/>
            </a:pPr>
            <a:r>
              <a:rPr lang="en-GB" altLang="en-US" sz="2000" b="1" dirty="0">
                <a:solidFill>
                  <a:srgbClr val="008000"/>
                </a:solidFill>
                <a:latin typeface="Courier New" panose="02070309020205020404" pitchFamily="49" charset="0"/>
                <a:cs typeface="Courier New" panose="02070309020205020404" pitchFamily="49" charset="0"/>
              </a:rPr>
              <a:t>    % ...</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dirty="0" err="1">
                <a:latin typeface="Courier New" panose="02070309020205020404" pitchFamily="49" charset="0"/>
                <a:cs typeface="Courier New" panose="02070309020205020404" pitchFamily="49" charset="0"/>
              </a:rPr>
              <a:t>disp</a:t>
            </a:r>
            <a:r>
              <a:rPr lang="en-GB" altLang="en-US" sz="2000" b="1" dirty="0">
                <a:latin typeface="Courier New" panose="02070309020205020404" pitchFamily="49" charset="0"/>
                <a:cs typeface="Courier New" panose="02070309020205020404" pitchFamily="49" charset="0"/>
              </a:rPr>
              <a:t>(t);</a:t>
            </a:r>
            <a:r>
              <a:rPr lang="en-GB" altLang="en-US" sz="2000" b="1" dirty="0">
                <a:solidFill>
                  <a:srgbClr val="0066FF"/>
                </a:solidFill>
                <a:latin typeface="Courier New" panose="02070309020205020404" pitchFamily="49" charset="0"/>
                <a:cs typeface="Courier New" panose="02070309020205020404" pitchFamily="49" charset="0"/>
              </a:rPr>
              <a:t> </a:t>
            </a:r>
            <a:r>
              <a:rPr lang="en-GB" altLang="en-US" sz="2000" b="1" dirty="0">
                <a:solidFill>
                  <a:srgbClr val="008000"/>
                </a:solidFill>
                <a:latin typeface="Courier New" panose="02070309020205020404" pitchFamily="49" charset="0"/>
                <a:cs typeface="Courier New" panose="02070309020205020404" pitchFamily="49" charset="0"/>
              </a:rPr>
              <a:t>% End</a:t>
            </a:r>
          </a:p>
        </p:txBody>
      </p:sp>
      <p:sp>
        <p:nvSpPr>
          <p:cNvPr id="2" name="Footer Placeholder 1">
            <a:extLst>
              <a:ext uri="{FF2B5EF4-FFF2-40B4-BE49-F238E27FC236}">
                <a16:creationId xmlns:a16="http://schemas.microsoft.com/office/drawing/2014/main" id="{8F789562-5139-4EFD-8A4F-43DA14298E47}"/>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6400" name="Slide Number Placeholder 2">
            <a:extLst>
              <a:ext uri="{FF2B5EF4-FFF2-40B4-BE49-F238E27FC236}">
                <a16:creationId xmlns:a16="http://schemas.microsoft.com/office/drawing/2014/main" id="{9BC6AA9E-AEF7-472B-9A23-C37C0CBCADCF}"/>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61</a:t>
            </a:fld>
            <a:endParaRPr lang="en-GB" altLang="en-US"/>
          </a:p>
        </p:txBody>
      </p:sp>
    </p:spTree>
  </p:cSld>
  <p:clrMapOvr>
    <a:masterClrMapping/>
  </p:clrMapOvr>
  <p:transition spd="med"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a:extLst>
              <a:ext uri="{FF2B5EF4-FFF2-40B4-BE49-F238E27FC236}">
                <a16:creationId xmlns:a16="http://schemas.microsoft.com/office/drawing/2014/main" id="{4B17A700-B4A5-4F49-B951-BCD5DD370EC3}"/>
              </a:ext>
            </a:extLst>
          </p:cNvPr>
          <p:cNvSpPr>
            <a:spLocks noGrp="1" noChangeArrowheads="1"/>
          </p:cNvSpPr>
          <p:nvPr>
            <p:ph type="title"/>
          </p:nvPr>
        </p:nvSpPr>
        <p:spPr>
          <a:xfrm>
            <a:off x="0" y="0"/>
            <a:ext cx="9142413" cy="855663"/>
          </a:xfrm>
        </p:spPr>
        <p:txBody>
          <a:bodyPr/>
          <a:lstStyle/>
          <a:p>
            <a:pPr eaLnBrk="1" hangingPunct="1">
              <a:defRPr/>
            </a:pPr>
            <a:r>
              <a:rPr altLang="en-US" dirty="0">
                <a:solidFill>
                  <a:srgbClr val="002060"/>
                </a:solidFill>
                <a:ea typeface="ＭＳ Ｐゴシック" pitchFamily="34" charset="-128"/>
              </a:rPr>
              <a:t>While loop</a:t>
            </a:r>
          </a:p>
        </p:txBody>
      </p:sp>
      <p:sp>
        <p:nvSpPr>
          <p:cNvPr id="17411" name="Rectangle 3">
            <a:extLst>
              <a:ext uri="{FF2B5EF4-FFF2-40B4-BE49-F238E27FC236}">
                <a16:creationId xmlns:a16="http://schemas.microsoft.com/office/drawing/2014/main" id="{666B1789-0EE5-4403-9A2F-EA7915ACB0DE}"/>
              </a:ext>
            </a:extLst>
          </p:cNvPr>
          <p:cNvSpPr>
            <a:spLocks noGrp="1" noChangeArrowheads="1"/>
          </p:cNvSpPr>
          <p:nvPr>
            <p:ph type="body" idx="1"/>
          </p:nvPr>
        </p:nvSpPr>
        <p:spPr>
          <a:xfrm>
            <a:off x="407988" y="1052513"/>
            <a:ext cx="8267700" cy="4525962"/>
          </a:xfrm>
        </p:spPr>
        <p:txBody>
          <a:bodyPr/>
          <a:lstStyle/>
          <a:p>
            <a:pPr eaLnBrk="1" hangingPunct="1"/>
            <a:r>
              <a:rPr lang="en-GB" altLang="en-US">
                <a:ea typeface="ＭＳ Ｐゴシック" panose="020B0600070205080204" pitchFamily="34" charset="-128"/>
              </a:rPr>
              <a:t>Note that the condition is checked at the beginning of the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GB" altLang="en-US">
                <a:ea typeface="ＭＳ Ｐゴシック" panose="020B0600070205080204" pitchFamily="34" charset="-128"/>
              </a:rPr>
              <a:t> loop.</a:t>
            </a:r>
          </a:p>
          <a:p>
            <a:pPr eaLnBrk="1" hangingPunct="1"/>
            <a:r>
              <a:rPr lang="en-GB" altLang="en-US">
                <a:ea typeface="ＭＳ Ｐゴシック" panose="020B0600070205080204" pitchFamily="34" charset="-128"/>
              </a:rPr>
              <a:t>If the condition is false before starting the loop, the whole loop is not executed.</a:t>
            </a:r>
          </a:p>
        </p:txBody>
      </p:sp>
      <p:sp>
        <p:nvSpPr>
          <p:cNvPr id="17412" name="Text Box 4">
            <a:extLst>
              <a:ext uri="{FF2B5EF4-FFF2-40B4-BE49-F238E27FC236}">
                <a16:creationId xmlns:a16="http://schemas.microsoft.com/office/drawing/2014/main" id="{D01BE36D-481F-4DED-A57E-0EA9E8BF6C18}"/>
              </a:ext>
            </a:extLst>
          </p:cNvPr>
          <p:cNvSpPr txBox="1">
            <a:spLocks noChangeArrowheads="1"/>
          </p:cNvSpPr>
          <p:nvPr/>
        </p:nvSpPr>
        <p:spPr bwMode="auto">
          <a:xfrm>
            <a:off x="2879725" y="3524250"/>
            <a:ext cx="3960813" cy="18573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t = 3; </a:t>
            </a:r>
            <a:r>
              <a:rPr lang="en-GB" altLang="en-US" sz="2000" b="1" dirty="0">
                <a:solidFill>
                  <a:srgbClr val="008000"/>
                </a:solidFill>
                <a:latin typeface="Courier New" panose="02070309020205020404" pitchFamily="49" charset="0"/>
                <a:cs typeface="Courier New" panose="02070309020205020404" pitchFamily="49" charset="0"/>
              </a:rPr>
              <a:t>% Initialisation</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while</a:t>
            </a:r>
            <a:r>
              <a:rPr lang="en-GB" altLang="en-US" sz="2000" b="1" dirty="0">
                <a:latin typeface="Courier New" panose="02070309020205020404" pitchFamily="49" charset="0"/>
                <a:cs typeface="Courier New" panose="02070309020205020404" pitchFamily="49" charset="0"/>
              </a:rPr>
              <a:t> t &gt; 6</a:t>
            </a:r>
          </a:p>
          <a:p>
            <a:pPr eaLnBrk="1" hangingPunct="1">
              <a:buFontTx/>
              <a:buNone/>
            </a:pPr>
            <a:r>
              <a:rPr lang="en-GB" altLang="en-US" sz="2000" b="1" dirty="0">
                <a:latin typeface="Courier New" panose="02070309020205020404" pitchFamily="49" charset="0"/>
                <a:cs typeface="Courier New" panose="02070309020205020404" pitchFamily="49" charset="0"/>
              </a:rPr>
              <a:t>    t = t - 1;</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dirty="0" err="1">
                <a:latin typeface="Courier New" panose="02070309020205020404" pitchFamily="49" charset="0"/>
                <a:cs typeface="Courier New" panose="02070309020205020404" pitchFamily="49" charset="0"/>
              </a:rPr>
              <a:t>disp</a:t>
            </a:r>
            <a:r>
              <a:rPr lang="en-GB" altLang="en-US" sz="2000" b="1" dirty="0">
                <a:latin typeface="Courier New" panose="02070309020205020404" pitchFamily="49" charset="0"/>
                <a:cs typeface="Courier New" panose="02070309020205020404" pitchFamily="49" charset="0"/>
              </a:rPr>
              <a:t>(t);</a:t>
            </a:r>
            <a:r>
              <a:rPr lang="en-GB" altLang="en-US" sz="2000" b="1" dirty="0">
                <a:solidFill>
                  <a:srgbClr val="0066FF"/>
                </a:solidFill>
                <a:latin typeface="Courier New" panose="02070309020205020404" pitchFamily="49" charset="0"/>
                <a:cs typeface="Courier New" panose="02070309020205020404" pitchFamily="49" charset="0"/>
              </a:rPr>
              <a:t> </a:t>
            </a:r>
            <a:r>
              <a:rPr lang="en-GB" altLang="en-US" sz="2000" b="1" dirty="0">
                <a:solidFill>
                  <a:srgbClr val="008000"/>
                </a:solidFill>
                <a:latin typeface="Courier New" panose="02070309020205020404" pitchFamily="49" charset="0"/>
                <a:cs typeface="Courier New" panose="02070309020205020404" pitchFamily="49" charset="0"/>
              </a:rPr>
              <a:t>% End</a:t>
            </a:r>
          </a:p>
        </p:txBody>
      </p:sp>
      <p:sp>
        <p:nvSpPr>
          <p:cNvPr id="17413" name="Line 5">
            <a:extLst>
              <a:ext uri="{FF2B5EF4-FFF2-40B4-BE49-F238E27FC236}">
                <a16:creationId xmlns:a16="http://schemas.microsoft.com/office/drawing/2014/main" id="{CB28A75B-8BC7-4931-80A7-51F5EB713331}"/>
              </a:ext>
            </a:extLst>
          </p:cNvPr>
          <p:cNvSpPr>
            <a:spLocks noChangeShapeType="1"/>
          </p:cNvSpPr>
          <p:nvPr/>
        </p:nvSpPr>
        <p:spPr bwMode="auto">
          <a:xfrm>
            <a:off x="2016125" y="4100513"/>
            <a:ext cx="6477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414" name="Text Box 6">
            <a:extLst>
              <a:ext uri="{FF2B5EF4-FFF2-40B4-BE49-F238E27FC236}">
                <a16:creationId xmlns:a16="http://schemas.microsoft.com/office/drawing/2014/main" id="{21DC0491-4F16-4B71-B0F9-02710012631E}"/>
              </a:ext>
            </a:extLst>
          </p:cNvPr>
          <p:cNvSpPr txBox="1">
            <a:spLocks noChangeArrowheads="1"/>
          </p:cNvSpPr>
          <p:nvPr/>
        </p:nvSpPr>
        <p:spPr bwMode="auto">
          <a:xfrm>
            <a:off x="358775" y="3668713"/>
            <a:ext cx="16573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The condition is false at the beginning</a:t>
            </a:r>
          </a:p>
        </p:txBody>
      </p:sp>
      <p:sp>
        <p:nvSpPr>
          <p:cNvPr id="17415" name="Line 5">
            <a:extLst>
              <a:ext uri="{FF2B5EF4-FFF2-40B4-BE49-F238E27FC236}">
                <a16:creationId xmlns:a16="http://schemas.microsoft.com/office/drawing/2014/main" id="{F04B727D-9370-47E2-B67F-39413FD32F15}"/>
              </a:ext>
            </a:extLst>
          </p:cNvPr>
          <p:cNvSpPr>
            <a:spLocks noChangeShapeType="1"/>
          </p:cNvSpPr>
          <p:nvPr/>
        </p:nvSpPr>
        <p:spPr bwMode="auto">
          <a:xfrm flipH="1" flipV="1">
            <a:off x="5318125" y="4448175"/>
            <a:ext cx="1857375" cy="4603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416" name="Text Box 6">
            <a:extLst>
              <a:ext uri="{FF2B5EF4-FFF2-40B4-BE49-F238E27FC236}">
                <a16:creationId xmlns:a16="http://schemas.microsoft.com/office/drawing/2014/main" id="{37B4EFE3-F3AB-467E-A185-A3C6A4F1FE93}"/>
              </a:ext>
            </a:extLst>
          </p:cNvPr>
          <p:cNvSpPr txBox="1">
            <a:spLocks noChangeArrowheads="1"/>
          </p:cNvSpPr>
          <p:nvPr/>
        </p:nvSpPr>
        <p:spPr bwMode="auto">
          <a:xfrm>
            <a:off x="7237413" y="4024313"/>
            <a:ext cx="1657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This statement is never executed</a:t>
            </a:r>
          </a:p>
        </p:txBody>
      </p:sp>
      <p:sp>
        <p:nvSpPr>
          <p:cNvPr id="2" name="Footer Placeholder 1">
            <a:extLst>
              <a:ext uri="{FF2B5EF4-FFF2-40B4-BE49-F238E27FC236}">
                <a16:creationId xmlns:a16="http://schemas.microsoft.com/office/drawing/2014/main" id="{6F95A2EB-BBC5-4338-ADB8-8E671A703B5A}"/>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7418" name="Slide Number Placeholder 2">
            <a:extLst>
              <a:ext uri="{FF2B5EF4-FFF2-40B4-BE49-F238E27FC236}">
                <a16:creationId xmlns:a16="http://schemas.microsoft.com/office/drawing/2014/main" id="{9AEB5FE5-01FE-4654-A21E-2BC6933ED821}"/>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62</a:t>
            </a:fld>
            <a:endParaRPr lang="en-GB" altLang="en-US"/>
          </a:p>
        </p:txBody>
      </p:sp>
    </p:spTree>
  </p:cSld>
  <p:clrMapOvr>
    <a:masterClrMapping/>
  </p:clrMapOvr>
  <p:transition spd="med" advClick="0"/>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AA6D44-8A0D-4742-B548-211E4BF8D93A}"/>
              </a:ext>
            </a:extLst>
          </p:cNvPr>
          <p:cNvSpPr>
            <a:spLocks noGrp="1"/>
          </p:cNvSpPr>
          <p:nvPr>
            <p:ph type="title"/>
          </p:nvPr>
        </p:nvSpPr>
        <p:spPr>
          <a:xfrm>
            <a:off x="10364" y="1"/>
            <a:ext cx="9133636" cy="908720"/>
          </a:xfrm>
        </p:spPr>
        <p:txBody>
          <a:bodyPr/>
          <a:lstStyle/>
          <a:p>
            <a:pPr>
              <a:defRPr/>
            </a:pPr>
            <a:r>
              <a:rPr lang="it-IT" altLang="en-US" dirty="0">
                <a:solidFill>
                  <a:srgbClr val="002060"/>
                </a:solidFill>
                <a:ea typeface="ＭＳ Ｐゴシック" pitchFamily="34" charset="-128"/>
              </a:rPr>
              <a:t>While loop</a:t>
            </a:r>
          </a:p>
        </p:txBody>
      </p:sp>
      <p:sp>
        <p:nvSpPr>
          <p:cNvPr id="18435" name="Content Placeholder 2">
            <a:extLst>
              <a:ext uri="{FF2B5EF4-FFF2-40B4-BE49-F238E27FC236}">
                <a16:creationId xmlns:a16="http://schemas.microsoft.com/office/drawing/2014/main" id="{6218C466-2A74-4C8C-9A5C-1C537FF60203}"/>
              </a:ext>
            </a:extLst>
          </p:cNvPr>
          <p:cNvSpPr>
            <a:spLocks noGrp="1"/>
          </p:cNvSpPr>
          <p:nvPr>
            <p:ph idx="1"/>
          </p:nvPr>
        </p:nvSpPr>
        <p:spPr>
          <a:xfrm>
            <a:off x="493713" y="1125538"/>
            <a:ext cx="8229600" cy="4525962"/>
          </a:xfrm>
        </p:spPr>
        <p:txBody>
          <a:bodyPr/>
          <a:lstStyle/>
          <a:p>
            <a:pPr eaLnBrk="1" hangingPunct="1"/>
            <a:r>
              <a:rPr lang="en-GB" altLang="en-US">
                <a:ea typeface="ＭＳ Ｐゴシック" panose="020B0600070205080204" pitchFamily="34" charset="-128"/>
              </a:rPr>
              <a:t>For example:</a:t>
            </a:r>
          </a:p>
          <a:p>
            <a:pPr lvl="1" eaLnBrk="1" hangingPunct="1"/>
            <a:r>
              <a:rPr lang="en-GB" altLang="en-US">
                <a:ea typeface="Arial" panose="020B0604020202020204" pitchFamily="34" charset="0"/>
              </a:rPr>
              <a:t>Ask the user a positive number</a:t>
            </a:r>
          </a:p>
          <a:p>
            <a:pPr lvl="1" eaLnBrk="1" hangingPunct="1"/>
            <a:r>
              <a:rPr lang="en-GB" altLang="en-US">
                <a:ea typeface="Arial" panose="020B0604020202020204" pitchFamily="34" charset="0"/>
              </a:rPr>
              <a:t>If the user enters a non-positive number, keep asking until the number is positive</a:t>
            </a:r>
          </a:p>
          <a:p>
            <a:endParaRPr lang="it-IT" altLang="en-US">
              <a:ea typeface="ＭＳ Ｐゴシック" panose="020B0600070205080204" pitchFamily="34" charset="-128"/>
            </a:endParaRPr>
          </a:p>
        </p:txBody>
      </p:sp>
      <p:sp>
        <p:nvSpPr>
          <p:cNvPr id="4" name="Text Box 4">
            <a:extLst>
              <a:ext uri="{FF2B5EF4-FFF2-40B4-BE49-F238E27FC236}">
                <a16:creationId xmlns:a16="http://schemas.microsoft.com/office/drawing/2014/main" id="{A49F72AE-ED3D-4F86-93F4-D0A9BE090D34}"/>
              </a:ext>
            </a:extLst>
          </p:cNvPr>
          <p:cNvSpPr txBox="1">
            <a:spLocks noChangeArrowheads="1"/>
          </p:cNvSpPr>
          <p:nvPr/>
        </p:nvSpPr>
        <p:spPr bwMode="auto">
          <a:xfrm>
            <a:off x="958850" y="3500438"/>
            <a:ext cx="7358063" cy="18573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num = 0; </a:t>
            </a:r>
            <a:r>
              <a:rPr lang="en-GB" altLang="en-US" sz="2000" b="1">
                <a:solidFill>
                  <a:srgbClr val="008000"/>
                </a:solidFill>
                <a:latin typeface="Courier New" panose="02070309020205020404" pitchFamily="49" charset="0"/>
                <a:cs typeface="Courier New" panose="02070309020205020404" pitchFamily="49" charset="0"/>
              </a:rPr>
              <a:t>% Initialisation</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while</a:t>
            </a:r>
            <a:r>
              <a:rPr lang="en-GB" altLang="en-US" sz="2000" b="1">
                <a:latin typeface="Courier New" panose="02070309020205020404" pitchFamily="49" charset="0"/>
                <a:cs typeface="Courier New" panose="02070309020205020404" pitchFamily="49" charset="0"/>
              </a:rPr>
              <a:t> num &lt;= 0</a:t>
            </a:r>
          </a:p>
          <a:p>
            <a:pPr eaLnBrk="1" hangingPunct="1">
              <a:buFontTx/>
              <a:buNone/>
            </a:pPr>
            <a:r>
              <a:rPr lang="en-GB" altLang="en-US" sz="2000" b="1">
                <a:latin typeface="Courier New" panose="02070309020205020404" pitchFamily="49" charset="0"/>
                <a:cs typeface="Courier New" panose="02070309020205020404" pitchFamily="49" charset="0"/>
              </a:rPr>
              <a:t>    num = input(</a:t>
            </a:r>
            <a:r>
              <a:rPr lang="en-GB" altLang="en-US" sz="2000" b="1">
                <a:solidFill>
                  <a:srgbClr val="CC00CC"/>
                </a:solidFill>
                <a:latin typeface="Courier New" panose="02070309020205020404" pitchFamily="49" charset="0"/>
              </a:rPr>
              <a:t>'</a:t>
            </a:r>
            <a:r>
              <a:rPr lang="en-GB" altLang="en-US" sz="2000" b="1">
                <a:solidFill>
                  <a:srgbClr val="CC00CC"/>
                </a:solidFill>
                <a:latin typeface="Courier New" panose="02070309020205020404" pitchFamily="49" charset="0"/>
                <a:cs typeface="Courier New" panose="02070309020205020404" pitchFamily="49" charset="0"/>
              </a:rPr>
              <a:t>Enter a positive number: </a:t>
            </a:r>
            <a:r>
              <a:rPr lang="en-GB" altLang="en-US" sz="2000" b="1">
                <a:solidFill>
                  <a:srgbClr val="CC00CC"/>
                </a:solidFill>
                <a:latin typeface="Courier New" panose="02070309020205020404" pitchFamily="49" charset="0"/>
              </a:rPr>
              <a:t>'</a:t>
            </a:r>
            <a:r>
              <a:rPr lang="en-GB" altLang="en-US" sz="2000" b="1">
                <a:latin typeface="Courier New" panose="02070309020205020404" pitchFamily="49" charset="0"/>
                <a:cs typeface="Courier New" panose="02070309020205020404" pitchFamily="49" charset="0"/>
              </a:rPr>
              <a:t>);</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a:latin typeface="Courier New" panose="02070309020205020404" pitchFamily="49" charset="0"/>
                <a:cs typeface="Courier New" panose="02070309020205020404" pitchFamily="49" charset="0"/>
              </a:rPr>
              <a:t>disp(num);</a:t>
            </a:r>
            <a:r>
              <a:rPr lang="en-GB" altLang="en-US" sz="2000" b="1">
                <a:solidFill>
                  <a:srgbClr val="0066FF"/>
                </a:solidFill>
                <a:latin typeface="Courier New" panose="02070309020205020404" pitchFamily="49" charset="0"/>
                <a:cs typeface="Courier New" panose="02070309020205020404" pitchFamily="49" charset="0"/>
              </a:rPr>
              <a:t> </a:t>
            </a:r>
            <a:r>
              <a:rPr lang="en-GB" altLang="en-US" sz="2000" b="1">
                <a:solidFill>
                  <a:srgbClr val="008000"/>
                </a:solidFill>
                <a:latin typeface="Courier New" panose="02070309020205020404" pitchFamily="49" charset="0"/>
                <a:cs typeface="Courier New" panose="02070309020205020404" pitchFamily="49" charset="0"/>
              </a:rPr>
              <a:t>% End</a:t>
            </a:r>
          </a:p>
        </p:txBody>
      </p:sp>
      <p:sp>
        <p:nvSpPr>
          <p:cNvPr id="3" name="Footer Placeholder 2">
            <a:extLst>
              <a:ext uri="{FF2B5EF4-FFF2-40B4-BE49-F238E27FC236}">
                <a16:creationId xmlns:a16="http://schemas.microsoft.com/office/drawing/2014/main" id="{7F9AF467-2FC9-4689-83E0-B03B4C21F400}"/>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8438" name="Slide Number Placeholder 4">
            <a:extLst>
              <a:ext uri="{FF2B5EF4-FFF2-40B4-BE49-F238E27FC236}">
                <a16:creationId xmlns:a16="http://schemas.microsoft.com/office/drawing/2014/main" id="{D72403EF-2E7A-4823-86CF-AD30D7B4E37B}"/>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63</a:t>
            </a:fld>
            <a:endParaRPr lang="en-GB" altLang="en-US"/>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8725146A-6CE8-4550-8A6F-191A36307F0B}"/>
              </a:ext>
            </a:extLst>
          </p:cNvPr>
          <p:cNvSpPr>
            <a:spLocks noGrp="1" noChangeArrowheads="1"/>
          </p:cNvSpPr>
          <p:nvPr>
            <p:ph type="title"/>
          </p:nvPr>
        </p:nvSpPr>
        <p:spPr>
          <a:xfrm>
            <a:off x="35496" y="0"/>
            <a:ext cx="9106917" cy="773113"/>
          </a:xfrm>
        </p:spPr>
        <p:txBody>
          <a:bodyPr/>
          <a:lstStyle/>
          <a:p>
            <a:pPr eaLnBrk="1" hangingPunct="1">
              <a:defRPr/>
            </a:pPr>
            <a:r>
              <a:rPr altLang="en-US" dirty="0">
                <a:solidFill>
                  <a:srgbClr val="002060"/>
                </a:solidFill>
                <a:ea typeface="ＭＳ Ｐゴシック" pitchFamily="34" charset="-128"/>
              </a:rPr>
              <a:t>For and while loops</a:t>
            </a:r>
          </a:p>
        </p:txBody>
      </p:sp>
      <p:sp>
        <p:nvSpPr>
          <p:cNvPr id="19459" name="Rectangle 9">
            <a:extLst>
              <a:ext uri="{FF2B5EF4-FFF2-40B4-BE49-F238E27FC236}">
                <a16:creationId xmlns:a16="http://schemas.microsoft.com/office/drawing/2014/main" id="{A71ACB7A-D79E-4D99-82E4-C8CD79AFCEFA}"/>
              </a:ext>
            </a:extLst>
          </p:cNvPr>
          <p:cNvSpPr>
            <a:spLocks noGrp="1" noChangeArrowheads="1"/>
          </p:cNvSpPr>
          <p:nvPr>
            <p:ph type="body" idx="1"/>
          </p:nvPr>
        </p:nvSpPr>
        <p:spPr>
          <a:xfrm>
            <a:off x="455613" y="1196975"/>
            <a:ext cx="8229600" cy="4565650"/>
          </a:xfrm>
        </p:spPr>
        <p:txBody>
          <a:bodyPr/>
          <a:lstStyle/>
          <a:p>
            <a:pPr eaLnBrk="1" hangingPunct="1"/>
            <a:r>
              <a:rPr lang="en-GB" altLang="en-US">
                <a:ea typeface="ＭＳ Ｐゴシック" panose="020B0600070205080204" pitchFamily="34" charset="-128"/>
              </a:rPr>
              <a:t>Since the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GB" altLang="en-US">
                <a:ea typeface="ＭＳ Ｐゴシック" panose="020B0600070205080204" pitchFamily="34" charset="-128"/>
              </a:rPr>
              <a:t> loop is more general, it can also be used instead of a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GB" altLang="en-US">
                <a:ea typeface="ＭＳ Ｐゴシック" panose="020B0600070205080204" pitchFamily="34" charset="-128"/>
              </a:rPr>
              <a:t> loop</a:t>
            </a: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r>
              <a:rPr lang="en-GB" altLang="en-US">
                <a:ea typeface="ＭＳ Ｐゴシック" panose="020B0600070205080204" pitchFamily="34" charset="-128"/>
              </a:rPr>
              <a:t>Use the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GB" altLang="en-US">
                <a:ea typeface="ＭＳ Ｐゴシック" panose="020B0600070205080204" pitchFamily="34" charset="-128"/>
              </a:rPr>
              <a:t> loop when possible</a:t>
            </a:r>
          </a:p>
        </p:txBody>
      </p:sp>
      <p:sp>
        <p:nvSpPr>
          <p:cNvPr id="19460" name="Text Box 10">
            <a:extLst>
              <a:ext uri="{FF2B5EF4-FFF2-40B4-BE49-F238E27FC236}">
                <a16:creationId xmlns:a16="http://schemas.microsoft.com/office/drawing/2014/main" id="{5D6AD2BF-38A0-42B4-9C98-D2D1901D36D6}"/>
              </a:ext>
            </a:extLst>
          </p:cNvPr>
          <p:cNvSpPr txBox="1">
            <a:spLocks noChangeArrowheads="1"/>
          </p:cNvSpPr>
          <p:nvPr/>
        </p:nvSpPr>
        <p:spPr bwMode="auto">
          <a:xfrm>
            <a:off x="5472113" y="2378075"/>
            <a:ext cx="2771775" cy="22225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i = 1; </a:t>
            </a:r>
            <a:r>
              <a:rPr lang="en-GB" altLang="en-US" sz="2000" b="1">
                <a:solidFill>
                  <a:srgbClr val="008000"/>
                </a:solidFill>
                <a:latin typeface="Courier New" panose="02070309020205020404" pitchFamily="49" charset="0"/>
                <a:cs typeface="Courier New" panose="02070309020205020404" pitchFamily="49" charset="0"/>
              </a:rPr>
              <a:t>% Init</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while</a:t>
            </a:r>
            <a:r>
              <a:rPr lang="en-GB" altLang="en-US" sz="2000" b="1">
                <a:latin typeface="Courier New" panose="02070309020205020404" pitchFamily="49" charset="0"/>
                <a:cs typeface="Courier New" panose="02070309020205020404" pitchFamily="49" charset="0"/>
              </a:rPr>
              <a:t> i &lt;= 10</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8000"/>
                </a:solidFill>
                <a:latin typeface="Courier New" panose="02070309020205020404" pitchFamily="49" charset="0"/>
                <a:cs typeface="Courier New" panose="02070309020205020404" pitchFamily="49" charset="0"/>
              </a:rPr>
              <a:t>% Code here</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a:t>
            </a:r>
            <a:r>
              <a:rPr lang="en-GB" altLang="en-US" sz="2000" b="1">
                <a:latin typeface="Courier New" panose="02070309020205020404" pitchFamily="49" charset="0"/>
              </a:rPr>
              <a:t>i = i + 1;</a:t>
            </a:r>
            <a:endParaRPr lang="en-GB" altLang="en-US" sz="2000" b="1">
              <a:solidFill>
                <a:srgbClr val="008000"/>
              </a:solidFill>
              <a:latin typeface="Courier New" panose="02070309020205020404" pitchFamily="49" charset="0"/>
              <a:cs typeface="Courier New" panose="02070309020205020404" pitchFamily="49" charset="0"/>
            </a:endParaRP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sp>
        <p:nvSpPr>
          <p:cNvPr id="19461" name="Text Box 11">
            <a:extLst>
              <a:ext uri="{FF2B5EF4-FFF2-40B4-BE49-F238E27FC236}">
                <a16:creationId xmlns:a16="http://schemas.microsoft.com/office/drawing/2014/main" id="{5EA14B78-040F-474B-93BC-1E14A0411718}"/>
              </a:ext>
            </a:extLst>
          </p:cNvPr>
          <p:cNvSpPr txBox="1">
            <a:spLocks noChangeArrowheads="1"/>
          </p:cNvSpPr>
          <p:nvPr/>
        </p:nvSpPr>
        <p:spPr bwMode="auto">
          <a:xfrm>
            <a:off x="754063" y="2665413"/>
            <a:ext cx="2736850" cy="14922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1:10</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8000"/>
                </a:solidFill>
                <a:latin typeface="Courier New" panose="02070309020205020404" pitchFamily="49" charset="0"/>
                <a:cs typeface="Courier New" panose="02070309020205020404" pitchFamily="49" charset="0"/>
              </a:rPr>
              <a:t>% Code here</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sp>
        <p:nvSpPr>
          <p:cNvPr id="19462" name="AutoShape 12">
            <a:extLst>
              <a:ext uri="{FF2B5EF4-FFF2-40B4-BE49-F238E27FC236}">
                <a16:creationId xmlns:a16="http://schemas.microsoft.com/office/drawing/2014/main" id="{32EAD6DE-6884-475D-8700-025B53432DA0}"/>
              </a:ext>
            </a:extLst>
          </p:cNvPr>
          <p:cNvSpPr>
            <a:spLocks noChangeArrowheads="1"/>
          </p:cNvSpPr>
          <p:nvPr/>
        </p:nvSpPr>
        <p:spPr bwMode="auto">
          <a:xfrm>
            <a:off x="4065588" y="3170238"/>
            <a:ext cx="1009650" cy="431800"/>
          </a:xfrm>
          <a:prstGeom prst="leftRightArrow">
            <a:avLst>
              <a:gd name="adj1" fmla="val 50000"/>
              <a:gd name="adj2" fmla="val 46765"/>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2" name="Footer Placeholder 1">
            <a:extLst>
              <a:ext uri="{FF2B5EF4-FFF2-40B4-BE49-F238E27FC236}">
                <a16:creationId xmlns:a16="http://schemas.microsoft.com/office/drawing/2014/main" id="{5C4AE4C6-74E3-4C68-939D-5510FFE33C3D}"/>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9464" name="Slide Number Placeholder 2">
            <a:extLst>
              <a:ext uri="{FF2B5EF4-FFF2-40B4-BE49-F238E27FC236}">
                <a16:creationId xmlns:a16="http://schemas.microsoft.com/office/drawing/2014/main" id="{B28E7514-8B28-45FC-B752-D31FDED8C3F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64</a:t>
            </a:fld>
            <a:endParaRPr lang="en-GB" altLang="en-US"/>
          </a:p>
        </p:txBody>
      </p:sp>
    </p:spTree>
  </p:cSld>
  <p:clrMapOvr>
    <a:masterClrMapping/>
  </p:clrMapOvr>
  <p:transition spd="med" advClick="0"/>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C4E436A4-1C0F-4311-B78F-6F6C3DAD52FB}"/>
              </a:ext>
            </a:extLst>
          </p:cNvPr>
          <p:cNvSpPr>
            <a:spLocks noGrp="1" noChangeArrowheads="1"/>
          </p:cNvSpPr>
          <p:nvPr>
            <p:ph type="title"/>
          </p:nvPr>
        </p:nvSpPr>
        <p:spPr>
          <a:xfrm>
            <a:off x="0" y="1"/>
            <a:ext cx="9142413" cy="764704"/>
          </a:xfrm>
        </p:spPr>
        <p:txBody>
          <a:bodyPr/>
          <a:lstStyle/>
          <a:p>
            <a:pPr eaLnBrk="1" hangingPunct="1">
              <a:defRPr/>
            </a:pPr>
            <a:r>
              <a:rPr altLang="en-US" dirty="0">
                <a:solidFill>
                  <a:srgbClr val="002060"/>
                </a:solidFill>
                <a:ea typeface="ＭＳ Ｐゴシック" pitchFamily="34" charset="-128"/>
              </a:rPr>
              <a:t>Nesting loops</a:t>
            </a:r>
          </a:p>
        </p:txBody>
      </p:sp>
      <p:sp>
        <p:nvSpPr>
          <p:cNvPr id="20483" name="Rectangle 3">
            <a:extLst>
              <a:ext uri="{FF2B5EF4-FFF2-40B4-BE49-F238E27FC236}">
                <a16:creationId xmlns:a16="http://schemas.microsoft.com/office/drawing/2014/main" id="{F6DCD657-E19D-4A25-8E67-C225CE0D49C0}"/>
              </a:ext>
            </a:extLst>
          </p:cNvPr>
          <p:cNvSpPr>
            <a:spLocks noGrp="1" noChangeArrowheads="1"/>
          </p:cNvSpPr>
          <p:nvPr>
            <p:ph type="body" idx="1"/>
          </p:nvPr>
        </p:nvSpPr>
        <p:spPr>
          <a:xfrm>
            <a:off x="468313" y="1052513"/>
            <a:ext cx="8229600" cy="4525962"/>
          </a:xfrm>
        </p:spPr>
        <p:txBody>
          <a:bodyPr/>
          <a:lstStyle/>
          <a:p>
            <a:pPr eaLnBrk="1" hangingPunct="1"/>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GB" altLang="en-US">
                <a:ea typeface="ＭＳ Ｐゴシック" panose="020B0600070205080204" pitchFamily="34" charset="-128"/>
              </a:rPr>
              <a:t> and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GB" altLang="en-US">
                <a:ea typeface="ＭＳ Ｐゴシック" panose="020B0600070205080204" pitchFamily="34" charset="-128"/>
              </a:rPr>
              <a:t> loops can be nested one into the other</a:t>
            </a:r>
          </a:p>
          <a:p>
            <a:pPr eaLnBrk="1" hangingPunct="1"/>
            <a:r>
              <a:rPr lang="en-GB" altLang="en-US">
                <a:ea typeface="ＭＳ Ｐゴシック" panose="020B0600070205080204" pitchFamily="34" charset="-128"/>
              </a:rPr>
              <a:t>Different index variables shall be used for each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GB" altLang="en-US">
                <a:ea typeface="ＭＳ Ｐゴシック" panose="020B0600070205080204" pitchFamily="34" charset="-128"/>
              </a:rPr>
              <a:t> loop</a:t>
            </a:r>
          </a:p>
          <a:p>
            <a:pPr eaLnBrk="1" hangingPunct="1">
              <a:buFontTx/>
              <a:buNone/>
            </a:pPr>
            <a:endParaRPr lang="en-GB" altLang="en-US">
              <a:ea typeface="ＭＳ Ｐゴシック" panose="020B0600070205080204" pitchFamily="34" charset="-128"/>
            </a:endParaRPr>
          </a:p>
        </p:txBody>
      </p:sp>
      <p:sp>
        <p:nvSpPr>
          <p:cNvPr id="20484" name="Text Box 4">
            <a:extLst>
              <a:ext uri="{FF2B5EF4-FFF2-40B4-BE49-F238E27FC236}">
                <a16:creationId xmlns:a16="http://schemas.microsoft.com/office/drawing/2014/main" id="{C70B8C94-C5EE-4E78-9795-A61A369B20BB}"/>
              </a:ext>
            </a:extLst>
          </p:cNvPr>
          <p:cNvSpPr txBox="1">
            <a:spLocks noChangeArrowheads="1"/>
          </p:cNvSpPr>
          <p:nvPr/>
        </p:nvSpPr>
        <p:spPr bwMode="auto">
          <a:xfrm>
            <a:off x="1979613" y="3500438"/>
            <a:ext cx="4248150" cy="18573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1:n</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j = 1:m</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Some code here</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    end</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sp>
        <p:nvSpPr>
          <p:cNvPr id="2" name="Footer Placeholder 1">
            <a:extLst>
              <a:ext uri="{FF2B5EF4-FFF2-40B4-BE49-F238E27FC236}">
                <a16:creationId xmlns:a16="http://schemas.microsoft.com/office/drawing/2014/main" id="{7E033C4F-C103-4E63-88D6-9D6D2EBE9808}"/>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0486" name="Slide Number Placeholder 2">
            <a:extLst>
              <a:ext uri="{FF2B5EF4-FFF2-40B4-BE49-F238E27FC236}">
                <a16:creationId xmlns:a16="http://schemas.microsoft.com/office/drawing/2014/main" id="{4F569435-D476-4C76-96C8-305FC1568AD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65</a:t>
            </a:fld>
            <a:endParaRPr lang="en-GB" altLang="en-US"/>
          </a:p>
        </p:txBody>
      </p:sp>
    </p:spTree>
  </p:cSld>
  <p:clrMapOvr>
    <a:masterClrMapping/>
  </p:clrMapOvr>
  <p:transition spd="med" advClick="0"/>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96F761A0-1DE6-49DD-A684-CAD1DD1C7ABD}"/>
              </a:ext>
            </a:extLst>
          </p:cNvPr>
          <p:cNvSpPr>
            <a:spLocks noGrp="1" noChangeArrowheads="1"/>
          </p:cNvSpPr>
          <p:nvPr>
            <p:ph type="title"/>
          </p:nvPr>
        </p:nvSpPr>
        <p:spPr>
          <a:xfrm>
            <a:off x="0" y="0"/>
            <a:ext cx="9142413" cy="795249"/>
          </a:xfrm>
        </p:spPr>
        <p:txBody>
          <a:bodyPr/>
          <a:lstStyle/>
          <a:p>
            <a:pPr eaLnBrk="1" hangingPunct="1">
              <a:defRPr/>
            </a:pPr>
            <a:r>
              <a:rPr lang="it-IT" altLang="en-US" dirty="0">
                <a:solidFill>
                  <a:srgbClr val="002060"/>
                </a:solidFill>
                <a:ea typeface="ＭＳ Ｐゴシック" pitchFamily="34" charset="-128"/>
              </a:rPr>
              <a:t>Nesting loops</a:t>
            </a:r>
          </a:p>
        </p:txBody>
      </p:sp>
      <p:sp>
        <p:nvSpPr>
          <p:cNvPr id="21507" name="Rectangle 3">
            <a:extLst>
              <a:ext uri="{FF2B5EF4-FFF2-40B4-BE49-F238E27FC236}">
                <a16:creationId xmlns:a16="http://schemas.microsoft.com/office/drawing/2014/main" id="{76CF3908-F909-49C3-B272-62D36EC15649}"/>
              </a:ext>
            </a:extLst>
          </p:cNvPr>
          <p:cNvSpPr>
            <a:spLocks noGrp="1" noChangeArrowheads="1"/>
          </p:cNvSpPr>
          <p:nvPr>
            <p:ph type="body" idx="1"/>
          </p:nvPr>
        </p:nvSpPr>
        <p:spPr>
          <a:xfrm>
            <a:off x="539750" y="912813"/>
            <a:ext cx="3827463" cy="4525962"/>
          </a:xfrm>
        </p:spPr>
        <p:txBody>
          <a:bodyPr/>
          <a:lstStyle/>
          <a:p>
            <a:pPr eaLnBrk="1" hangingPunct="1"/>
            <a:r>
              <a:rPr lang="en-GB" altLang="en-US">
                <a:ea typeface="ＭＳ Ｐゴシック" panose="020B0600070205080204" pitchFamily="34" charset="-128"/>
              </a:rPr>
              <a:t>The innermost loop is executed for each iteration of the outer loop</a:t>
            </a:r>
          </a:p>
        </p:txBody>
      </p:sp>
      <p:sp>
        <p:nvSpPr>
          <p:cNvPr id="21508" name="AutoShape 6">
            <a:extLst>
              <a:ext uri="{FF2B5EF4-FFF2-40B4-BE49-F238E27FC236}">
                <a16:creationId xmlns:a16="http://schemas.microsoft.com/office/drawing/2014/main" id="{71292C13-2B35-4B9D-893F-2AA772716F40}"/>
              </a:ext>
            </a:extLst>
          </p:cNvPr>
          <p:cNvSpPr>
            <a:spLocks noChangeArrowheads="1"/>
          </p:cNvSpPr>
          <p:nvPr/>
        </p:nvSpPr>
        <p:spPr bwMode="auto">
          <a:xfrm>
            <a:off x="5286375" y="3933825"/>
            <a:ext cx="1438275" cy="1152525"/>
          </a:xfrm>
          <a:prstGeom prst="flowChartDecision">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i &lt; n ?</a:t>
            </a:r>
          </a:p>
        </p:txBody>
      </p:sp>
      <p:sp>
        <p:nvSpPr>
          <p:cNvPr id="21509" name="AutoShape 7">
            <a:extLst>
              <a:ext uri="{FF2B5EF4-FFF2-40B4-BE49-F238E27FC236}">
                <a16:creationId xmlns:a16="http://schemas.microsoft.com/office/drawing/2014/main" id="{330E8ED3-D040-4908-9C55-C9CE181969B1}"/>
              </a:ext>
            </a:extLst>
          </p:cNvPr>
          <p:cNvSpPr>
            <a:spLocks noChangeArrowheads="1"/>
          </p:cNvSpPr>
          <p:nvPr/>
        </p:nvSpPr>
        <p:spPr bwMode="auto">
          <a:xfrm>
            <a:off x="7643813" y="2719388"/>
            <a:ext cx="1295400" cy="504825"/>
          </a:xfrm>
          <a:prstGeom prst="flowChartProcess">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i </a:t>
            </a:r>
            <a:r>
              <a:rPr lang="en-GB" altLang="en-US" sz="1800">
                <a:latin typeface="Courier New" panose="02070309020205020404" pitchFamily="49" charset="0"/>
                <a:sym typeface="Symbol" panose="05050102010706020507" pitchFamily="18" charset="2"/>
              </a:rPr>
              <a:t></a:t>
            </a:r>
            <a:r>
              <a:rPr lang="en-GB" altLang="en-US" sz="1800">
                <a:latin typeface="Courier New" panose="02070309020205020404" pitchFamily="49" charset="0"/>
              </a:rPr>
              <a:t> i+1</a:t>
            </a:r>
          </a:p>
        </p:txBody>
      </p:sp>
      <p:cxnSp>
        <p:nvCxnSpPr>
          <p:cNvPr id="21510" name="AutoShape 9">
            <a:extLst>
              <a:ext uri="{FF2B5EF4-FFF2-40B4-BE49-F238E27FC236}">
                <a16:creationId xmlns:a16="http://schemas.microsoft.com/office/drawing/2014/main" id="{37C47E85-049D-42C2-A28A-3185AB8C6E95}"/>
              </a:ext>
            </a:extLst>
          </p:cNvPr>
          <p:cNvCxnSpPr>
            <a:cxnSpLocks noChangeShapeType="1"/>
            <a:stCxn id="21508" idx="3"/>
            <a:endCxn id="21509" idx="2"/>
          </p:cNvCxnSpPr>
          <p:nvPr/>
        </p:nvCxnSpPr>
        <p:spPr bwMode="auto">
          <a:xfrm flipV="1">
            <a:off x="6724650" y="3224213"/>
            <a:ext cx="1566863" cy="1285875"/>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1511" name="AutoShape 12">
            <a:extLst>
              <a:ext uri="{FF2B5EF4-FFF2-40B4-BE49-F238E27FC236}">
                <a16:creationId xmlns:a16="http://schemas.microsoft.com/office/drawing/2014/main" id="{617FC9AF-68DE-4CAB-9BD5-10C054B8C3FA}"/>
              </a:ext>
            </a:extLst>
          </p:cNvPr>
          <p:cNvCxnSpPr>
            <a:cxnSpLocks noChangeShapeType="1"/>
            <a:stCxn id="21509" idx="0"/>
            <a:endCxn id="21518" idx="5"/>
          </p:cNvCxnSpPr>
          <p:nvPr/>
        </p:nvCxnSpPr>
        <p:spPr bwMode="auto">
          <a:xfrm rot="16200000" flipV="1">
            <a:off x="6677025" y="1104900"/>
            <a:ext cx="1462088" cy="1766888"/>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21512" name="Text Box 13">
            <a:extLst>
              <a:ext uri="{FF2B5EF4-FFF2-40B4-BE49-F238E27FC236}">
                <a16:creationId xmlns:a16="http://schemas.microsoft.com/office/drawing/2014/main" id="{9C705D5E-801C-466B-88C6-EA79DD8D7C8A}"/>
              </a:ext>
            </a:extLst>
          </p:cNvPr>
          <p:cNvSpPr txBox="1">
            <a:spLocks noChangeArrowheads="1"/>
          </p:cNvSpPr>
          <p:nvPr/>
        </p:nvSpPr>
        <p:spPr bwMode="auto">
          <a:xfrm>
            <a:off x="6715125" y="4148138"/>
            <a:ext cx="792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yes</a:t>
            </a:r>
          </a:p>
        </p:txBody>
      </p:sp>
      <p:cxnSp>
        <p:nvCxnSpPr>
          <p:cNvPr id="21513" name="AutoShape 14">
            <a:extLst>
              <a:ext uri="{FF2B5EF4-FFF2-40B4-BE49-F238E27FC236}">
                <a16:creationId xmlns:a16="http://schemas.microsoft.com/office/drawing/2014/main" id="{E3E9A906-CC88-4833-BFB1-00B9338624E9}"/>
              </a:ext>
            </a:extLst>
          </p:cNvPr>
          <p:cNvCxnSpPr>
            <a:cxnSpLocks noChangeShapeType="1"/>
            <a:stCxn id="21508" idx="2"/>
            <a:endCxn id="21514" idx="0"/>
          </p:cNvCxnSpPr>
          <p:nvPr/>
        </p:nvCxnSpPr>
        <p:spPr bwMode="auto">
          <a:xfrm rot="16200000" flipH="1">
            <a:off x="5867400" y="5224463"/>
            <a:ext cx="276225"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1514" name="AutoShape 15">
            <a:extLst>
              <a:ext uri="{FF2B5EF4-FFF2-40B4-BE49-F238E27FC236}">
                <a16:creationId xmlns:a16="http://schemas.microsoft.com/office/drawing/2014/main" id="{F102421E-BB78-44B2-B4B7-71D7A798FCCE}"/>
              </a:ext>
            </a:extLst>
          </p:cNvPr>
          <p:cNvSpPr>
            <a:spLocks noChangeArrowheads="1"/>
          </p:cNvSpPr>
          <p:nvPr/>
        </p:nvSpPr>
        <p:spPr bwMode="auto">
          <a:xfrm>
            <a:off x="5429250" y="5362575"/>
            <a:ext cx="1152525" cy="360363"/>
          </a:xfrm>
          <a:prstGeom prst="flowChartTerminator">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end</a:t>
            </a:r>
          </a:p>
        </p:txBody>
      </p:sp>
      <p:sp>
        <p:nvSpPr>
          <p:cNvPr id="21515" name="Text Box 16">
            <a:extLst>
              <a:ext uri="{FF2B5EF4-FFF2-40B4-BE49-F238E27FC236}">
                <a16:creationId xmlns:a16="http://schemas.microsoft.com/office/drawing/2014/main" id="{65F66C85-31D0-460D-AC01-F19847725D7B}"/>
              </a:ext>
            </a:extLst>
          </p:cNvPr>
          <p:cNvSpPr txBox="1">
            <a:spLocks noChangeArrowheads="1"/>
          </p:cNvSpPr>
          <p:nvPr/>
        </p:nvSpPr>
        <p:spPr bwMode="auto">
          <a:xfrm>
            <a:off x="6000750" y="5005388"/>
            <a:ext cx="79216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t>no</a:t>
            </a:r>
          </a:p>
        </p:txBody>
      </p:sp>
      <p:sp>
        <p:nvSpPr>
          <p:cNvPr id="21516" name="Text Box 17">
            <a:extLst>
              <a:ext uri="{FF2B5EF4-FFF2-40B4-BE49-F238E27FC236}">
                <a16:creationId xmlns:a16="http://schemas.microsoft.com/office/drawing/2014/main" id="{4B7155F5-F493-4679-A09A-49EAE052A806}"/>
              </a:ext>
            </a:extLst>
          </p:cNvPr>
          <p:cNvSpPr txBox="1">
            <a:spLocks noChangeArrowheads="1"/>
          </p:cNvSpPr>
          <p:nvPr/>
        </p:nvSpPr>
        <p:spPr bwMode="auto">
          <a:xfrm>
            <a:off x="727075" y="3232150"/>
            <a:ext cx="4248150" cy="18573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1:n</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j = 1:m</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Some code here</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    end</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grpSp>
        <p:nvGrpSpPr>
          <p:cNvPr id="21517" name="Group 36">
            <a:extLst>
              <a:ext uri="{FF2B5EF4-FFF2-40B4-BE49-F238E27FC236}">
                <a16:creationId xmlns:a16="http://schemas.microsoft.com/office/drawing/2014/main" id="{85CAB180-DEA1-46E0-8208-C49944F47CBB}"/>
              </a:ext>
            </a:extLst>
          </p:cNvPr>
          <p:cNvGrpSpPr>
            <a:grpSpLocks/>
          </p:cNvGrpSpPr>
          <p:nvPr/>
        </p:nvGrpSpPr>
        <p:grpSpPr bwMode="auto">
          <a:xfrm>
            <a:off x="5429250" y="1647825"/>
            <a:ext cx="2071688" cy="2143125"/>
            <a:chOff x="3357554" y="2000240"/>
            <a:chExt cx="2071702" cy="2143140"/>
          </a:xfrm>
        </p:grpSpPr>
        <p:sp>
          <p:nvSpPr>
            <p:cNvPr id="21523" name="Rectangle 35">
              <a:extLst>
                <a:ext uri="{FF2B5EF4-FFF2-40B4-BE49-F238E27FC236}">
                  <a16:creationId xmlns:a16="http://schemas.microsoft.com/office/drawing/2014/main" id="{5EB3A73C-2296-4643-B9F9-2EE7148967C9}"/>
                </a:ext>
              </a:extLst>
            </p:cNvPr>
            <p:cNvSpPr>
              <a:spLocks noChangeArrowheads="1"/>
            </p:cNvSpPr>
            <p:nvPr/>
          </p:nvSpPr>
          <p:spPr bwMode="auto">
            <a:xfrm>
              <a:off x="3357554" y="2000240"/>
              <a:ext cx="2071702" cy="2143140"/>
            </a:xfrm>
            <a:prstGeom prst="rect">
              <a:avLst/>
            </a:prstGeom>
            <a:solidFill>
              <a:srgbClr val="CCFF99"/>
            </a:solidFill>
            <a:ln w="9525">
              <a:solidFill>
                <a:schemeClr val="tx1"/>
              </a:solidFill>
              <a:round/>
              <a:headEnd/>
              <a:tailEnd/>
            </a:ln>
          </p:spPr>
          <p:txBody>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endParaRPr lang="it-IT" altLang="en-US" sz="1800"/>
            </a:p>
          </p:txBody>
        </p:sp>
        <p:sp>
          <p:nvSpPr>
            <p:cNvPr id="21524" name="AutoShape 5">
              <a:extLst>
                <a:ext uri="{FF2B5EF4-FFF2-40B4-BE49-F238E27FC236}">
                  <a16:creationId xmlns:a16="http://schemas.microsoft.com/office/drawing/2014/main" id="{41F8FCB2-EE3A-46AD-A257-33203D069169}"/>
                </a:ext>
              </a:extLst>
            </p:cNvPr>
            <p:cNvSpPr>
              <a:spLocks noChangeArrowheads="1"/>
            </p:cNvSpPr>
            <p:nvPr/>
          </p:nvSpPr>
          <p:spPr bwMode="auto">
            <a:xfrm>
              <a:off x="3543293" y="2143116"/>
              <a:ext cx="778198" cy="221672"/>
            </a:xfrm>
            <a:prstGeom prst="flowChartInputOutput">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000">
                  <a:latin typeface="Courier New" panose="02070309020205020404" pitchFamily="49" charset="0"/>
                </a:rPr>
                <a:t>j = 1</a:t>
              </a:r>
            </a:p>
          </p:txBody>
        </p:sp>
        <p:sp>
          <p:nvSpPr>
            <p:cNvPr id="21525" name="AutoShape 6">
              <a:extLst>
                <a:ext uri="{FF2B5EF4-FFF2-40B4-BE49-F238E27FC236}">
                  <a16:creationId xmlns:a16="http://schemas.microsoft.com/office/drawing/2014/main" id="{E7E677A2-FBB4-4430-93DE-EA09BF835F73}"/>
                </a:ext>
              </a:extLst>
            </p:cNvPr>
            <p:cNvSpPr>
              <a:spLocks noChangeArrowheads="1"/>
            </p:cNvSpPr>
            <p:nvPr/>
          </p:nvSpPr>
          <p:spPr bwMode="auto">
            <a:xfrm>
              <a:off x="3500430" y="3186648"/>
              <a:ext cx="862971" cy="506082"/>
            </a:xfrm>
            <a:prstGeom prst="flowChartDecision">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000">
                  <a:latin typeface="Courier New" panose="02070309020205020404" pitchFamily="49" charset="0"/>
                </a:rPr>
                <a:t>j &lt; m</a:t>
              </a:r>
            </a:p>
          </p:txBody>
        </p:sp>
        <p:sp>
          <p:nvSpPr>
            <p:cNvPr id="21526" name="AutoShape 7">
              <a:extLst>
                <a:ext uri="{FF2B5EF4-FFF2-40B4-BE49-F238E27FC236}">
                  <a16:creationId xmlns:a16="http://schemas.microsoft.com/office/drawing/2014/main" id="{3DA60C12-8C63-42C9-A84D-CC3BE45A7739}"/>
                </a:ext>
              </a:extLst>
            </p:cNvPr>
            <p:cNvSpPr>
              <a:spLocks noChangeArrowheads="1"/>
            </p:cNvSpPr>
            <p:nvPr/>
          </p:nvSpPr>
          <p:spPr bwMode="auto">
            <a:xfrm>
              <a:off x="4580573" y="2775369"/>
              <a:ext cx="777245" cy="221672"/>
            </a:xfrm>
            <a:prstGeom prst="flowChartProcess">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000">
                  <a:latin typeface="Courier New" panose="02070309020205020404" pitchFamily="49" charset="0"/>
                </a:rPr>
                <a:t>j </a:t>
              </a:r>
              <a:r>
                <a:rPr lang="en-GB" altLang="en-US" sz="1000">
                  <a:latin typeface="Courier New" panose="02070309020205020404" pitchFamily="49" charset="0"/>
                  <a:sym typeface="Symbol" panose="05050102010706020507" pitchFamily="18" charset="2"/>
                </a:rPr>
                <a:t></a:t>
              </a:r>
              <a:r>
                <a:rPr lang="en-GB" altLang="en-US" sz="1000">
                  <a:latin typeface="Courier New" panose="02070309020205020404" pitchFamily="49" charset="0"/>
                </a:rPr>
                <a:t> j+1</a:t>
              </a:r>
            </a:p>
          </p:txBody>
        </p:sp>
        <p:sp>
          <p:nvSpPr>
            <p:cNvPr id="22" name="AutoShape 8">
              <a:extLst>
                <a:ext uri="{FF2B5EF4-FFF2-40B4-BE49-F238E27FC236}">
                  <a16:creationId xmlns:a16="http://schemas.microsoft.com/office/drawing/2014/main" id="{EB9EC247-7579-45BC-9648-85546A00349C}"/>
                </a:ext>
              </a:extLst>
            </p:cNvPr>
            <p:cNvSpPr>
              <a:spLocks noChangeArrowheads="1"/>
            </p:cNvSpPr>
            <p:nvPr/>
          </p:nvSpPr>
          <p:spPr bwMode="auto">
            <a:xfrm>
              <a:off x="3543293" y="2649533"/>
              <a:ext cx="777880" cy="409578"/>
            </a:xfrm>
            <a:prstGeom prst="flowChartProcess">
              <a:avLst/>
            </a:prstGeom>
            <a:solidFill>
              <a:schemeClr val="accent1"/>
            </a:solidFill>
            <a:ln w="9525" algn="ctr">
              <a:solidFill>
                <a:schemeClr val="tx1"/>
              </a:solidFill>
              <a:miter lim="800000"/>
              <a:headEnd/>
              <a:tailEnd/>
            </a:ln>
          </p:spPr>
          <p:txBody>
            <a:bodyPr wrap="none" anchor="ctr"/>
            <a:lstStyle/>
            <a:p>
              <a:pPr algn="ctr">
                <a:buFontTx/>
                <a:buNone/>
                <a:defRPr/>
              </a:pPr>
              <a:r>
                <a:rPr lang="en-GB" sz="1000" dirty="0">
                  <a:latin typeface="+mn-lt"/>
                  <a:ea typeface="+mn-ea"/>
                </a:rPr>
                <a:t>code</a:t>
              </a:r>
            </a:p>
          </p:txBody>
        </p:sp>
        <p:cxnSp>
          <p:nvCxnSpPr>
            <p:cNvPr id="21528" name="AutoShape 9">
              <a:extLst>
                <a:ext uri="{FF2B5EF4-FFF2-40B4-BE49-F238E27FC236}">
                  <a16:creationId xmlns:a16="http://schemas.microsoft.com/office/drawing/2014/main" id="{38F6E4A2-813D-4BDE-B18E-FC20F98E098C}"/>
                </a:ext>
              </a:extLst>
            </p:cNvPr>
            <p:cNvCxnSpPr>
              <a:cxnSpLocks noChangeShapeType="1"/>
              <a:stCxn id="21525" idx="3"/>
              <a:endCxn id="21526" idx="2"/>
            </p:cNvCxnSpPr>
            <p:nvPr/>
          </p:nvCxnSpPr>
          <p:spPr bwMode="auto">
            <a:xfrm flipV="1">
              <a:off x="4363401" y="2997041"/>
              <a:ext cx="605794" cy="442647"/>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cxnSp>
          <p:nvCxnSpPr>
            <p:cNvPr id="21529" name="AutoShape 10">
              <a:extLst>
                <a:ext uri="{FF2B5EF4-FFF2-40B4-BE49-F238E27FC236}">
                  <a16:creationId xmlns:a16="http://schemas.microsoft.com/office/drawing/2014/main" id="{55299607-27A0-4387-B78B-C3CE9EAC8C7F}"/>
                </a:ext>
              </a:extLst>
            </p:cNvPr>
            <p:cNvCxnSpPr>
              <a:cxnSpLocks noChangeShapeType="1"/>
              <a:stCxn id="21524" idx="4"/>
              <a:endCxn id="22" idx="0"/>
            </p:cNvCxnSpPr>
            <p:nvPr/>
          </p:nvCxnSpPr>
          <p:spPr bwMode="auto">
            <a:xfrm flipH="1">
              <a:off x="3931916" y="2364788"/>
              <a:ext cx="953" cy="284409"/>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1530" name="AutoShape 11">
              <a:extLst>
                <a:ext uri="{FF2B5EF4-FFF2-40B4-BE49-F238E27FC236}">
                  <a16:creationId xmlns:a16="http://schemas.microsoft.com/office/drawing/2014/main" id="{34E7AFB0-AAE1-4B72-BE87-CA01D70DC2D2}"/>
                </a:ext>
              </a:extLst>
            </p:cNvPr>
            <p:cNvCxnSpPr>
              <a:cxnSpLocks noChangeShapeType="1"/>
              <a:stCxn id="22" idx="2"/>
              <a:endCxn id="21525" idx="0"/>
            </p:cNvCxnSpPr>
            <p:nvPr/>
          </p:nvCxnSpPr>
          <p:spPr bwMode="auto">
            <a:xfrm>
              <a:off x="3931916" y="3059779"/>
              <a:ext cx="0" cy="126869"/>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1531" name="AutoShape 12">
              <a:extLst>
                <a:ext uri="{FF2B5EF4-FFF2-40B4-BE49-F238E27FC236}">
                  <a16:creationId xmlns:a16="http://schemas.microsoft.com/office/drawing/2014/main" id="{6DABA54A-E9D2-4668-9086-03989B3AAE0F}"/>
                </a:ext>
              </a:extLst>
            </p:cNvPr>
            <p:cNvCxnSpPr>
              <a:cxnSpLocks noChangeShapeType="1"/>
              <a:stCxn id="21526" idx="0"/>
            </p:cNvCxnSpPr>
            <p:nvPr/>
          </p:nvCxnSpPr>
          <p:spPr bwMode="auto">
            <a:xfrm rot="5400000" flipH="1">
              <a:off x="4308827" y="2114176"/>
              <a:ext cx="284409" cy="1037280"/>
            </a:xfrm>
            <a:prstGeom prst="bentConnector2">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21532" name="Text Box 13">
              <a:extLst>
                <a:ext uri="{FF2B5EF4-FFF2-40B4-BE49-F238E27FC236}">
                  <a16:creationId xmlns:a16="http://schemas.microsoft.com/office/drawing/2014/main" id="{08DA5B24-8D87-4FF8-A973-7B86FB369243}"/>
                </a:ext>
              </a:extLst>
            </p:cNvPr>
            <p:cNvSpPr txBox="1">
              <a:spLocks noChangeArrowheads="1"/>
            </p:cNvSpPr>
            <p:nvPr/>
          </p:nvSpPr>
          <p:spPr bwMode="auto">
            <a:xfrm>
              <a:off x="4407216" y="3281451"/>
              <a:ext cx="475301" cy="246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000"/>
                <a:t>yes</a:t>
              </a:r>
            </a:p>
          </p:txBody>
        </p:sp>
        <p:cxnSp>
          <p:nvCxnSpPr>
            <p:cNvPr id="21533" name="AutoShape 14">
              <a:extLst>
                <a:ext uri="{FF2B5EF4-FFF2-40B4-BE49-F238E27FC236}">
                  <a16:creationId xmlns:a16="http://schemas.microsoft.com/office/drawing/2014/main" id="{E6284FC2-434D-4316-921E-AC1666EB9549}"/>
                </a:ext>
              </a:extLst>
            </p:cNvPr>
            <p:cNvCxnSpPr>
              <a:cxnSpLocks noChangeShapeType="1"/>
              <a:stCxn id="21525" idx="2"/>
              <a:endCxn id="21534" idx="0"/>
            </p:cNvCxnSpPr>
            <p:nvPr/>
          </p:nvCxnSpPr>
          <p:spPr bwMode="auto">
            <a:xfrm>
              <a:off x="3931916" y="3692729"/>
              <a:ext cx="0" cy="2209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1534" name="AutoShape 15">
              <a:extLst>
                <a:ext uri="{FF2B5EF4-FFF2-40B4-BE49-F238E27FC236}">
                  <a16:creationId xmlns:a16="http://schemas.microsoft.com/office/drawing/2014/main" id="{8AD612BC-6A1B-4914-9EB0-F75E7B6D623C}"/>
                </a:ext>
              </a:extLst>
            </p:cNvPr>
            <p:cNvSpPr>
              <a:spLocks noChangeArrowheads="1"/>
            </p:cNvSpPr>
            <p:nvPr/>
          </p:nvSpPr>
          <p:spPr bwMode="auto">
            <a:xfrm>
              <a:off x="3586156" y="3913704"/>
              <a:ext cx="691520" cy="158238"/>
            </a:xfrm>
            <a:prstGeom prst="flowChartTerminator">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000">
                  <a:latin typeface="Courier New" panose="02070309020205020404" pitchFamily="49" charset="0"/>
                </a:rPr>
                <a:t>end</a:t>
              </a:r>
            </a:p>
          </p:txBody>
        </p:sp>
        <p:sp>
          <p:nvSpPr>
            <p:cNvPr id="21535" name="Text Box 16">
              <a:extLst>
                <a:ext uri="{FF2B5EF4-FFF2-40B4-BE49-F238E27FC236}">
                  <a16:creationId xmlns:a16="http://schemas.microsoft.com/office/drawing/2014/main" id="{92E5B430-E35C-4CAF-9D7B-27989D3E5D88}"/>
                </a:ext>
              </a:extLst>
            </p:cNvPr>
            <p:cNvSpPr txBox="1">
              <a:spLocks noChangeArrowheads="1"/>
            </p:cNvSpPr>
            <p:nvPr/>
          </p:nvSpPr>
          <p:spPr bwMode="auto">
            <a:xfrm>
              <a:off x="3931916" y="3724098"/>
              <a:ext cx="475301" cy="246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000"/>
                <a:t>no</a:t>
              </a:r>
            </a:p>
          </p:txBody>
        </p:sp>
      </p:grpSp>
      <p:sp>
        <p:nvSpPr>
          <p:cNvPr id="21518" name="AutoShape 5">
            <a:extLst>
              <a:ext uri="{FF2B5EF4-FFF2-40B4-BE49-F238E27FC236}">
                <a16:creationId xmlns:a16="http://schemas.microsoft.com/office/drawing/2014/main" id="{FDA3B895-85DC-483B-9288-0E2B35229ACD}"/>
              </a:ext>
            </a:extLst>
          </p:cNvPr>
          <p:cNvSpPr>
            <a:spLocks noChangeArrowheads="1"/>
          </p:cNvSpPr>
          <p:nvPr/>
        </p:nvSpPr>
        <p:spPr bwMode="auto">
          <a:xfrm>
            <a:off x="5357813" y="1004888"/>
            <a:ext cx="1296987" cy="504825"/>
          </a:xfrm>
          <a:prstGeom prst="flowChartInputOutput">
            <a:avLst/>
          </a:prstGeom>
          <a:solidFill>
            <a:schemeClr val="accent1"/>
          </a:solidFill>
          <a:ln w="9525">
            <a:solidFill>
              <a:schemeClr val="tx1"/>
            </a:solidFill>
            <a:miter lim="800000"/>
            <a:headEnd/>
            <a:tailEnd/>
          </a:ln>
        </p:spPr>
        <p:txBody>
          <a:bodyPr wrap="none" anchor="ct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algn="ctr" eaLnBrk="1" hangingPunct="1">
              <a:buFontTx/>
              <a:buNone/>
            </a:pPr>
            <a:r>
              <a:rPr lang="en-GB" altLang="en-US" sz="1800">
                <a:latin typeface="Courier New" panose="02070309020205020404" pitchFamily="49" charset="0"/>
              </a:rPr>
              <a:t>i = 1</a:t>
            </a:r>
          </a:p>
        </p:txBody>
      </p:sp>
      <p:cxnSp>
        <p:nvCxnSpPr>
          <p:cNvPr id="21519" name="AutoShape 10">
            <a:extLst>
              <a:ext uri="{FF2B5EF4-FFF2-40B4-BE49-F238E27FC236}">
                <a16:creationId xmlns:a16="http://schemas.microsoft.com/office/drawing/2014/main" id="{A54246E2-BEED-4054-B5D6-33D724E3E721}"/>
              </a:ext>
            </a:extLst>
          </p:cNvPr>
          <p:cNvCxnSpPr>
            <a:cxnSpLocks noChangeShapeType="1"/>
            <a:stCxn id="21518" idx="4"/>
            <a:endCxn id="21524" idx="1"/>
          </p:cNvCxnSpPr>
          <p:nvPr/>
        </p:nvCxnSpPr>
        <p:spPr bwMode="auto">
          <a:xfrm rot="5400000">
            <a:off x="5865019" y="1648619"/>
            <a:ext cx="280987" cy="31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1520" name="AutoShape 11">
            <a:extLst>
              <a:ext uri="{FF2B5EF4-FFF2-40B4-BE49-F238E27FC236}">
                <a16:creationId xmlns:a16="http://schemas.microsoft.com/office/drawing/2014/main" id="{0A9E46ED-5EDE-4A0A-A193-8C1153B80465}"/>
              </a:ext>
            </a:extLst>
          </p:cNvPr>
          <p:cNvCxnSpPr>
            <a:cxnSpLocks noChangeShapeType="1"/>
            <a:endCxn id="21508" idx="0"/>
          </p:cNvCxnSpPr>
          <p:nvPr/>
        </p:nvCxnSpPr>
        <p:spPr bwMode="auto">
          <a:xfrm rot="16200000" flipH="1">
            <a:off x="5897563" y="3825875"/>
            <a:ext cx="214312" cy="158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 name="Footer Placeholder 1">
            <a:extLst>
              <a:ext uri="{FF2B5EF4-FFF2-40B4-BE49-F238E27FC236}">
                <a16:creationId xmlns:a16="http://schemas.microsoft.com/office/drawing/2014/main" id="{DDB53779-FA1B-4235-9BAC-19DF72336C17}"/>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1522" name="Slide Number Placeholder 2">
            <a:extLst>
              <a:ext uri="{FF2B5EF4-FFF2-40B4-BE49-F238E27FC236}">
                <a16:creationId xmlns:a16="http://schemas.microsoft.com/office/drawing/2014/main" id="{248FA30C-B768-4CAD-B6FB-6813EFE18977}"/>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66</a:t>
            </a:fld>
            <a:endParaRPr lang="en-GB" altLang="en-US"/>
          </a:p>
        </p:txBody>
      </p:sp>
    </p:spTree>
  </p:cSld>
  <p:clrMapOvr>
    <a:masterClrMapping/>
  </p:clrMapOvr>
  <p:transition spd="med" advClick="0"/>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a:extLst>
              <a:ext uri="{FF2B5EF4-FFF2-40B4-BE49-F238E27FC236}">
                <a16:creationId xmlns:a16="http://schemas.microsoft.com/office/drawing/2014/main" id="{F7F3AAA5-1C98-4297-9251-9709AC187D96}"/>
              </a:ext>
            </a:extLst>
          </p:cNvPr>
          <p:cNvSpPr>
            <a:spLocks noGrp="1" noChangeArrowheads="1"/>
          </p:cNvSpPr>
          <p:nvPr>
            <p:ph type="title"/>
          </p:nvPr>
        </p:nvSpPr>
        <p:spPr>
          <a:xfrm>
            <a:off x="0" y="1"/>
            <a:ext cx="9142413" cy="908050"/>
          </a:xfrm>
        </p:spPr>
        <p:txBody>
          <a:bodyPr/>
          <a:lstStyle/>
          <a:p>
            <a:pPr eaLnBrk="1" hangingPunct="1">
              <a:defRPr/>
            </a:pPr>
            <a:r>
              <a:rPr altLang="en-US" dirty="0">
                <a:solidFill>
                  <a:srgbClr val="002060"/>
                </a:solidFill>
                <a:ea typeface="ＭＳ Ｐゴシック" pitchFamily="34" charset="-128"/>
              </a:rPr>
              <a:t>Nesting loops</a:t>
            </a:r>
          </a:p>
        </p:txBody>
      </p:sp>
      <p:sp>
        <p:nvSpPr>
          <p:cNvPr id="23555" name="Rectangle 3">
            <a:extLst>
              <a:ext uri="{FF2B5EF4-FFF2-40B4-BE49-F238E27FC236}">
                <a16:creationId xmlns:a16="http://schemas.microsoft.com/office/drawing/2014/main" id="{DD987545-9FA7-4B8C-82AD-19FC4E6AC9CA}"/>
              </a:ext>
            </a:extLst>
          </p:cNvPr>
          <p:cNvSpPr>
            <a:spLocks noGrp="1" noChangeArrowheads="1"/>
          </p:cNvSpPr>
          <p:nvPr>
            <p:ph type="body" idx="1"/>
          </p:nvPr>
        </p:nvSpPr>
        <p:spPr>
          <a:xfrm>
            <a:off x="468313" y="908050"/>
            <a:ext cx="8229600" cy="4525963"/>
          </a:xfrm>
        </p:spPr>
        <p:txBody>
          <a:bodyPr/>
          <a:lstStyle/>
          <a:p>
            <a:pPr eaLnBrk="1" hangingPunct="1"/>
            <a:r>
              <a:rPr lang="en-GB" altLang="en-US">
                <a:ea typeface="ＭＳ Ｐゴシック" panose="020B0600070205080204" pitchFamily="34" charset="-128"/>
              </a:rPr>
              <a:t>A number of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GB" altLang="en-US">
                <a:ea typeface="ＭＳ Ｐゴシック" panose="020B0600070205080204" pitchFamily="34" charset="-128"/>
              </a:rPr>
              <a:t> and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GB" altLang="en-US">
                <a:ea typeface="ＭＳ Ｐゴシック" panose="020B0600070205080204" pitchFamily="34" charset="-128"/>
              </a:rPr>
              <a:t> loops can be nested, as required:</a:t>
            </a:r>
          </a:p>
        </p:txBody>
      </p:sp>
      <p:sp>
        <p:nvSpPr>
          <p:cNvPr id="23556" name="Text Box 4">
            <a:extLst>
              <a:ext uri="{FF2B5EF4-FFF2-40B4-BE49-F238E27FC236}">
                <a16:creationId xmlns:a16="http://schemas.microsoft.com/office/drawing/2014/main" id="{B60B82D6-1A7C-479F-A5BC-EFAC2B347D48}"/>
              </a:ext>
            </a:extLst>
          </p:cNvPr>
          <p:cNvSpPr txBox="1">
            <a:spLocks noChangeArrowheads="1"/>
          </p:cNvSpPr>
          <p:nvPr/>
        </p:nvSpPr>
        <p:spPr bwMode="auto">
          <a:xfrm>
            <a:off x="1990725" y="2089150"/>
            <a:ext cx="5327650" cy="33178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for</a:t>
            </a:r>
            <a:r>
              <a:rPr lang="en-GB" altLang="en-US" sz="2000" b="1" dirty="0">
                <a:latin typeface="Courier New" panose="02070309020205020404" pitchFamily="49" charset="0"/>
                <a:cs typeface="Courier New" panose="02070309020205020404" pitchFamily="49" charset="0"/>
              </a:rPr>
              <a:t> </a:t>
            </a:r>
            <a:r>
              <a:rPr lang="en-GB" altLang="en-US" sz="2000" b="1" dirty="0" err="1">
                <a:latin typeface="Courier New" panose="02070309020205020404" pitchFamily="49" charset="0"/>
                <a:cs typeface="Courier New" panose="02070309020205020404" pitchFamily="49" charset="0"/>
              </a:rPr>
              <a:t>i</a:t>
            </a:r>
            <a:r>
              <a:rPr lang="en-GB" altLang="en-US" sz="2000" b="1" dirty="0">
                <a:latin typeface="Courier New" panose="02070309020205020404" pitchFamily="49" charset="0"/>
                <a:cs typeface="Courier New" panose="02070309020205020404" pitchFamily="49" charset="0"/>
              </a:rPr>
              <a:t> = 1:m</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a:solidFill>
                  <a:srgbClr val="0066FF"/>
                </a:solidFill>
                <a:latin typeface="Courier New" panose="02070309020205020404" pitchFamily="49" charset="0"/>
                <a:cs typeface="Courier New" panose="02070309020205020404" pitchFamily="49" charset="0"/>
              </a:rPr>
              <a:t>while</a:t>
            </a:r>
            <a:r>
              <a:rPr lang="en-GB" altLang="en-US" sz="2000" b="1" dirty="0">
                <a:latin typeface="Courier New" panose="02070309020205020404" pitchFamily="49" charset="0"/>
                <a:cs typeface="Courier New" panose="02070309020205020404" pitchFamily="49" charset="0"/>
              </a:rPr>
              <a:t> n &gt; 0</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a:solidFill>
                  <a:srgbClr val="008000"/>
                </a:solidFill>
                <a:latin typeface="Courier New" panose="02070309020205020404" pitchFamily="49" charset="0"/>
                <a:cs typeface="Courier New" panose="02070309020205020404" pitchFamily="49" charset="0"/>
              </a:rPr>
              <a:t>% Stuff here</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        for</a:t>
            </a:r>
            <a:r>
              <a:rPr lang="en-GB" altLang="en-US" sz="2000" b="1" dirty="0">
                <a:latin typeface="Courier New" panose="02070309020205020404" pitchFamily="49" charset="0"/>
                <a:cs typeface="Courier New" panose="02070309020205020404" pitchFamily="49" charset="0"/>
              </a:rPr>
              <a:t> j = 1:n</a:t>
            </a:r>
          </a:p>
          <a:p>
            <a:pPr eaLnBrk="1" hangingPunct="1">
              <a:buFontTx/>
              <a:buNone/>
            </a:pPr>
            <a:r>
              <a:rPr lang="en-GB" altLang="en-US" sz="2000" b="1" dirty="0">
                <a:solidFill>
                  <a:srgbClr val="008000"/>
                </a:solidFill>
                <a:latin typeface="Courier New" panose="02070309020205020404" pitchFamily="49" charset="0"/>
                <a:cs typeface="Courier New" panose="02070309020205020404" pitchFamily="49" charset="0"/>
              </a:rPr>
              <a:t>            % Useful code here</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a:solidFill>
                  <a:srgbClr val="008000"/>
                </a:solidFill>
                <a:latin typeface="Courier New" panose="02070309020205020404" pitchFamily="49" charset="0"/>
                <a:cs typeface="Courier New" panose="02070309020205020404" pitchFamily="49" charset="0"/>
              </a:rPr>
              <a:t>% ...</a:t>
            </a:r>
          </a:p>
          <a:p>
            <a:pPr eaLnBrk="1" hangingPunct="1">
              <a:buFontTx/>
              <a:buNone/>
            </a:pPr>
            <a:r>
              <a:rPr lang="en-GB" altLang="en-US" sz="2000" b="1" dirty="0">
                <a:latin typeface="Courier New" panose="02070309020205020404" pitchFamily="49" charset="0"/>
                <a:cs typeface="Courier New" panose="02070309020205020404" pitchFamily="49" charset="0"/>
              </a:rPr>
              <a:t>        </a:t>
            </a:r>
            <a:r>
              <a:rPr lang="en-GB" altLang="en-US" sz="2000" b="1" dirty="0">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    end</a:t>
            </a:r>
          </a:p>
          <a:p>
            <a:pPr eaLnBrk="1" hangingPunct="1">
              <a:buFontTx/>
              <a:buNone/>
            </a:pPr>
            <a:r>
              <a:rPr lang="en-GB" altLang="en-US" sz="2000" b="1" dirty="0">
                <a:solidFill>
                  <a:srgbClr val="0066FF"/>
                </a:solidFill>
                <a:latin typeface="Courier New" panose="02070309020205020404" pitchFamily="49" charset="0"/>
                <a:cs typeface="Courier New" panose="02070309020205020404" pitchFamily="49" charset="0"/>
              </a:rPr>
              <a:t>end</a:t>
            </a:r>
          </a:p>
        </p:txBody>
      </p:sp>
      <p:cxnSp>
        <p:nvCxnSpPr>
          <p:cNvPr id="6" name="Straight Arrow Connector 5">
            <a:extLst>
              <a:ext uri="{FF2B5EF4-FFF2-40B4-BE49-F238E27FC236}">
                <a16:creationId xmlns:a16="http://schemas.microsoft.com/office/drawing/2014/main" id="{A3C61D9A-4DED-42B8-9582-92039BF33E58}"/>
              </a:ext>
            </a:extLst>
          </p:cNvPr>
          <p:cNvCxnSpPr>
            <a:cxnSpLocks noChangeShapeType="1"/>
          </p:cNvCxnSpPr>
          <p:nvPr/>
        </p:nvCxnSpPr>
        <p:spPr bwMode="auto">
          <a:xfrm flipH="1">
            <a:off x="3511550" y="3524250"/>
            <a:ext cx="1" cy="480814"/>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7" name="Straight Arrow Connector 6">
            <a:extLst>
              <a:ext uri="{FF2B5EF4-FFF2-40B4-BE49-F238E27FC236}">
                <a16:creationId xmlns:a16="http://schemas.microsoft.com/office/drawing/2014/main" id="{D71FF2BA-123E-404C-80B0-670020FD1FC6}"/>
              </a:ext>
            </a:extLst>
          </p:cNvPr>
          <p:cNvCxnSpPr>
            <a:cxnSpLocks noChangeShapeType="1"/>
          </p:cNvCxnSpPr>
          <p:nvPr/>
        </p:nvCxnSpPr>
        <p:spPr bwMode="auto">
          <a:xfrm>
            <a:off x="2941638" y="2808288"/>
            <a:ext cx="0" cy="1412802"/>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9" name="Straight Arrow Connector 8">
            <a:extLst>
              <a:ext uri="{FF2B5EF4-FFF2-40B4-BE49-F238E27FC236}">
                <a16:creationId xmlns:a16="http://schemas.microsoft.com/office/drawing/2014/main" id="{1584C50D-5BA5-4D7B-BBDD-B4852EB11201}"/>
              </a:ext>
            </a:extLst>
          </p:cNvPr>
          <p:cNvCxnSpPr>
            <a:cxnSpLocks noChangeShapeType="1"/>
          </p:cNvCxnSpPr>
          <p:nvPr/>
        </p:nvCxnSpPr>
        <p:spPr bwMode="auto">
          <a:xfrm>
            <a:off x="2298701" y="2451100"/>
            <a:ext cx="0" cy="2058022"/>
          </a:xfrm>
          <a:prstGeom prst="straightConnector1">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cxnSp>
      <p:sp>
        <p:nvSpPr>
          <p:cNvPr id="2" name="Footer Placeholder 1">
            <a:extLst>
              <a:ext uri="{FF2B5EF4-FFF2-40B4-BE49-F238E27FC236}">
                <a16:creationId xmlns:a16="http://schemas.microsoft.com/office/drawing/2014/main" id="{29991D50-191B-4895-BA97-DF21AC94641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3561" name="Slide Number Placeholder 2">
            <a:extLst>
              <a:ext uri="{FF2B5EF4-FFF2-40B4-BE49-F238E27FC236}">
                <a16:creationId xmlns:a16="http://schemas.microsoft.com/office/drawing/2014/main" id="{9567199A-35DF-4FC1-83B6-A1CD385FBFD6}"/>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67</a:t>
            </a:fld>
            <a:endParaRPr lang="en-GB" altLang="en-US"/>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dissolve">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65693CEB-EFA0-40F0-882B-10323CA4030B}"/>
              </a:ext>
            </a:extLst>
          </p:cNvPr>
          <p:cNvSpPr>
            <a:spLocks noGrp="1" noChangeArrowheads="1"/>
          </p:cNvSpPr>
          <p:nvPr>
            <p:ph type="title"/>
          </p:nvPr>
        </p:nvSpPr>
        <p:spPr>
          <a:xfrm>
            <a:off x="0" y="1"/>
            <a:ext cx="9142413" cy="908050"/>
          </a:xfrm>
        </p:spPr>
        <p:txBody>
          <a:bodyPr/>
          <a:lstStyle/>
          <a:p>
            <a:pPr eaLnBrk="1" hangingPunct="1">
              <a:defRPr/>
            </a:pPr>
            <a:r>
              <a:rPr altLang="en-US" dirty="0">
                <a:solidFill>
                  <a:srgbClr val="002060"/>
                </a:solidFill>
                <a:ea typeface="ＭＳ Ｐゴシック" pitchFamily="34" charset="-128"/>
              </a:rPr>
              <a:t>Break statement</a:t>
            </a:r>
          </a:p>
        </p:txBody>
      </p:sp>
      <p:sp>
        <p:nvSpPr>
          <p:cNvPr id="24579" name="Rectangle 3">
            <a:extLst>
              <a:ext uri="{FF2B5EF4-FFF2-40B4-BE49-F238E27FC236}">
                <a16:creationId xmlns:a16="http://schemas.microsoft.com/office/drawing/2014/main" id="{6B11732E-98CB-4E5A-84BD-C7EDA90B4DF8}"/>
              </a:ext>
            </a:extLst>
          </p:cNvPr>
          <p:cNvSpPr>
            <a:spLocks noGrp="1" noChangeArrowheads="1"/>
          </p:cNvSpPr>
          <p:nvPr>
            <p:ph type="body" idx="1"/>
          </p:nvPr>
        </p:nvSpPr>
        <p:spPr>
          <a:xfrm>
            <a:off x="468313" y="908050"/>
            <a:ext cx="8229600" cy="4525963"/>
          </a:xfrm>
        </p:spPr>
        <p:txBody>
          <a:bodyPr/>
          <a:lstStyle/>
          <a:p>
            <a:pPr eaLnBrk="1" hangingPunct="1"/>
            <a:r>
              <a:rPr lang="en-US" altLang="en-US">
                <a:ea typeface="ＭＳ Ｐゴシック" panose="020B0600070205080204" pitchFamily="34" charset="-128"/>
              </a:rPr>
              <a:t>It is possible to force an immediate exit from a loop (</a:t>
            </a:r>
            <a:r>
              <a:rPr lang="en-US"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US" altLang="en-US">
                <a:ea typeface="ＭＳ Ｐゴシック" panose="020B0600070205080204" pitchFamily="34" charset="-128"/>
              </a:rPr>
              <a:t> or </a:t>
            </a:r>
            <a:r>
              <a:rPr lang="en-US"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US" altLang="en-US">
                <a:ea typeface="ＭＳ Ｐゴシック" panose="020B0600070205080204" pitchFamily="34" charset="-128"/>
              </a:rPr>
              <a:t>), by using the </a:t>
            </a:r>
            <a:r>
              <a:rPr lang="en-US"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break</a:t>
            </a:r>
            <a:r>
              <a:rPr lang="en-US" altLang="en-US">
                <a:ea typeface="ＭＳ Ｐゴシック" panose="020B0600070205080204" pitchFamily="34" charset="-128"/>
              </a:rPr>
              <a:t> statement.</a:t>
            </a:r>
          </a:p>
          <a:p>
            <a:pPr eaLnBrk="1" hangingPunct="1"/>
            <a:r>
              <a:rPr lang="en-US" altLang="en-US">
                <a:ea typeface="ＭＳ Ｐゴシック" panose="020B0600070205080204" pitchFamily="34" charset="-128"/>
              </a:rPr>
              <a:t>When the </a:t>
            </a:r>
            <a:r>
              <a:rPr lang="en-US"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break</a:t>
            </a:r>
            <a:r>
              <a:rPr lang="en-US" altLang="en-US">
                <a:ea typeface="ＭＳ Ｐゴシック" panose="020B0600070205080204" pitchFamily="34" charset="-128"/>
              </a:rPr>
              <a:t> statement is encountered inside a loop, the loop is immediately terminated, and program control resumes at the next statement following the loop.</a:t>
            </a:r>
            <a:endParaRPr lang="en-GB" altLang="en-US">
              <a:ea typeface="ＭＳ Ｐゴシック" panose="020B0600070205080204" pitchFamily="34" charset="-128"/>
            </a:endParaRPr>
          </a:p>
        </p:txBody>
      </p:sp>
      <p:sp>
        <p:nvSpPr>
          <p:cNvPr id="2" name="Footer Placeholder 1">
            <a:extLst>
              <a:ext uri="{FF2B5EF4-FFF2-40B4-BE49-F238E27FC236}">
                <a16:creationId xmlns:a16="http://schemas.microsoft.com/office/drawing/2014/main" id="{64A51D7D-0560-4BBB-9780-5F7B5CA7DD63}"/>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4581" name="Slide Number Placeholder 2">
            <a:extLst>
              <a:ext uri="{FF2B5EF4-FFF2-40B4-BE49-F238E27FC236}">
                <a16:creationId xmlns:a16="http://schemas.microsoft.com/office/drawing/2014/main" id="{022540DE-2C2B-4B35-9408-044685C39BC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68</a:t>
            </a:fld>
            <a:endParaRPr lang="en-GB" altLang="en-US"/>
          </a:p>
        </p:txBody>
      </p:sp>
    </p:spTree>
  </p:cSld>
  <p:clrMapOvr>
    <a:masterClrMapping/>
  </p:clrMapOvr>
  <p:transition spd="med" advClick="0"/>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2CA9ADD6-53F6-4CB3-AE8D-2E5632947B4C}"/>
              </a:ext>
            </a:extLst>
          </p:cNvPr>
          <p:cNvSpPr>
            <a:spLocks noGrp="1" noChangeArrowheads="1"/>
          </p:cNvSpPr>
          <p:nvPr>
            <p:ph type="title"/>
          </p:nvPr>
        </p:nvSpPr>
        <p:spPr>
          <a:xfrm>
            <a:off x="0" y="1"/>
            <a:ext cx="9142413" cy="836712"/>
          </a:xfrm>
        </p:spPr>
        <p:txBody>
          <a:bodyPr/>
          <a:lstStyle/>
          <a:p>
            <a:pPr eaLnBrk="1" hangingPunct="1">
              <a:defRPr/>
            </a:pPr>
            <a:r>
              <a:rPr altLang="en-US" dirty="0">
                <a:solidFill>
                  <a:srgbClr val="002060"/>
                </a:solidFill>
                <a:ea typeface="ＭＳ Ｐゴシック" pitchFamily="34" charset="-128"/>
              </a:rPr>
              <a:t>Break statement</a:t>
            </a:r>
          </a:p>
        </p:txBody>
      </p:sp>
      <p:sp>
        <p:nvSpPr>
          <p:cNvPr id="25603" name="Text Box 4">
            <a:extLst>
              <a:ext uri="{FF2B5EF4-FFF2-40B4-BE49-F238E27FC236}">
                <a16:creationId xmlns:a16="http://schemas.microsoft.com/office/drawing/2014/main" id="{4AAA1859-6C88-4AC5-BF03-401D4B3DD7F9}"/>
              </a:ext>
            </a:extLst>
          </p:cNvPr>
          <p:cNvSpPr txBox="1">
            <a:spLocks noChangeArrowheads="1"/>
          </p:cNvSpPr>
          <p:nvPr/>
        </p:nvSpPr>
        <p:spPr bwMode="auto">
          <a:xfrm>
            <a:off x="865188" y="1341438"/>
            <a:ext cx="3670300" cy="29527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1:n</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Code here</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 ...</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66FF"/>
                </a:solidFill>
                <a:latin typeface="Courier New" panose="02070309020205020404" pitchFamily="49" charset="0"/>
                <a:cs typeface="Courier New" panose="02070309020205020404" pitchFamily="49" charset="0"/>
              </a:rPr>
              <a:t>break</a:t>
            </a:r>
            <a:r>
              <a:rPr lang="en-GB" altLang="en-US" sz="2000" b="1">
                <a:latin typeface="Courier New" panose="02070309020205020404" pitchFamily="49" charset="0"/>
                <a:cs typeface="Courier New" panose="02070309020205020404" pitchFamily="49" charset="0"/>
              </a:rPr>
              <a:t>;</a:t>
            </a:r>
          </a:p>
          <a:p>
            <a:pPr eaLnBrk="1" hangingPunct="1">
              <a:buFontTx/>
              <a:buNone/>
            </a:pPr>
            <a:r>
              <a:rPr lang="en-GB" altLang="en-US" sz="2000">
                <a:solidFill>
                  <a:srgbClr val="008000"/>
                </a:solidFill>
                <a:latin typeface="Courier New" panose="02070309020205020404" pitchFamily="49" charset="0"/>
              </a:rPr>
              <a:t>    </a:t>
            </a:r>
            <a:r>
              <a:rPr lang="en-GB" altLang="en-US" sz="2000" b="1">
                <a:solidFill>
                  <a:srgbClr val="008000"/>
                </a:solidFill>
                <a:latin typeface="Courier New" panose="02070309020205020404" pitchFamily="49" charset="0"/>
              </a:rPr>
              <a:t>% Code here</a:t>
            </a:r>
          </a:p>
          <a:p>
            <a:pPr eaLnBrk="1" hangingPunct="1">
              <a:buFontTx/>
              <a:buNone/>
            </a:pPr>
            <a:r>
              <a:rPr lang="en-GB" altLang="en-US" sz="2000" b="1">
                <a:solidFill>
                  <a:srgbClr val="008000"/>
                </a:solidFill>
                <a:latin typeface="Courier New" panose="02070309020205020404" pitchFamily="49" charset="0"/>
              </a:rPr>
              <a:t>    % ...</a:t>
            </a:r>
            <a:endParaRPr lang="en-GB" altLang="en-US" sz="2000" b="1">
              <a:solidFill>
                <a:srgbClr val="008000"/>
              </a:solidFill>
              <a:latin typeface="Courier New" panose="02070309020205020404" pitchFamily="49" charset="0"/>
              <a:cs typeface="Courier New" panose="02070309020205020404" pitchFamily="49" charset="0"/>
            </a:endParaRP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a:latin typeface="Courier New" panose="02070309020205020404" pitchFamily="49" charset="0"/>
                <a:cs typeface="Courier New" panose="02070309020205020404" pitchFamily="49" charset="0"/>
              </a:rPr>
              <a:t>disp(</a:t>
            </a:r>
            <a:r>
              <a:rPr lang="ja-JP" altLang="en-GB" sz="2000" b="1">
                <a:solidFill>
                  <a:srgbClr val="CC0099"/>
                </a:solidFill>
                <a:latin typeface="Courier New" panose="02070309020205020404" pitchFamily="49" charset="0"/>
                <a:cs typeface="Courier New" panose="02070309020205020404" pitchFamily="49" charset="0"/>
              </a:rPr>
              <a:t>‘</a:t>
            </a:r>
            <a:r>
              <a:rPr lang="en-GB" altLang="ja-JP" sz="2000" b="1">
                <a:solidFill>
                  <a:srgbClr val="CC0099"/>
                </a:solidFill>
                <a:latin typeface="Courier New" panose="02070309020205020404" pitchFamily="49" charset="0"/>
                <a:cs typeface="Courier New" panose="02070309020205020404" pitchFamily="49" charset="0"/>
              </a:rPr>
              <a:t>End!</a:t>
            </a:r>
            <a:r>
              <a:rPr lang="ja-JP" altLang="en-GB" sz="2000" b="1">
                <a:solidFill>
                  <a:srgbClr val="CC0099"/>
                </a:solidFill>
                <a:latin typeface="Courier New" panose="02070309020205020404" pitchFamily="49" charset="0"/>
                <a:cs typeface="Courier New" panose="02070309020205020404" pitchFamily="49" charset="0"/>
              </a:rPr>
              <a:t>’</a:t>
            </a:r>
            <a:r>
              <a:rPr lang="en-GB" altLang="ja-JP" sz="2000" b="1">
                <a:latin typeface="Courier New" panose="02070309020205020404" pitchFamily="49" charset="0"/>
                <a:cs typeface="Courier New" panose="02070309020205020404" pitchFamily="49" charset="0"/>
              </a:rPr>
              <a:t>);</a:t>
            </a:r>
            <a:endParaRPr lang="en-GB" altLang="en-US" sz="2000" b="1">
              <a:latin typeface="Courier New" panose="02070309020205020404" pitchFamily="49" charset="0"/>
              <a:cs typeface="Courier New" panose="02070309020205020404" pitchFamily="49" charset="0"/>
            </a:endParaRPr>
          </a:p>
        </p:txBody>
      </p:sp>
      <p:sp>
        <p:nvSpPr>
          <p:cNvPr id="25604" name="Text Box 5">
            <a:extLst>
              <a:ext uri="{FF2B5EF4-FFF2-40B4-BE49-F238E27FC236}">
                <a16:creationId xmlns:a16="http://schemas.microsoft.com/office/drawing/2014/main" id="{BFCAB133-48E6-4ED2-A024-4F554F9DDDEA}"/>
              </a:ext>
            </a:extLst>
          </p:cNvPr>
          <p:cNvSpPr txBox="1">
            <a:spLocks noChangeArrowheads="1"/>
          </p:cNvSpPr>
          <p:nvPr/>
        </p:nvSpPr>
        <p:spPr bwMode="auto">
          <a:xfrm>
            <a:off x="4751388" y="1341438"/>
            <a:ext cx="3673475" cy="2986087"/>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while</a:t>
            </a:r>
            <a:r>
              <a:rPr lang="en-GB" altLang="en-US" sz="2000" b="1">
                <a:latin typeface="Courier New" panose="02070309020205020404" pitchFamily="49" charset="0"/>
                <a:cs typeface="Courier New" panose="02070309020205020404" pitchFamily="49" charset="0"/>
              </a:rPr>
              <a:t> x &gt; n</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8000"/>
                </a:solidFill>
                <a:latin typeface="Courier New" panose="02070309020205020404" pitchFamily="49" charset="0"/>
              </a:rPr>
              <a:t>% Code here</a:t>
            </a:r>
          </a:p>
          <a:p>
            <a:pPr eaLnBrk="1" hangingPunct="1">
              <a:buFontTx/>
              <a:buNone/>
            </a:pPr>
            <a:r>
              <a:rPr lang="en-GB" altLang="en-US" sz="2000" b="1">
                <a:solidFill>
                  <a:srgbClr val="008000"/>
                </a:solidFill>
                <a:latin typeface="Courier New" panose="02070309020205020404" pitchFamily="49" charset="0"/>
              </a:rPr>
              <a:t>    % ...</a:t>
            </a:r>
          </a:p>
          <a:p>
            <a:pPr eaLnBrk="1" hangingPunct="1">
              <a:buFontTx/>
              <a:buNone/>
            </a:pPr>
            <a:r>
              <a:rPr lang="en-GB" altLang="en-US" sz="2000" b="1">
                <a:latin typeface="Courier New" panose="02070309020205020404" pitchFamily="49" charset="0"/>
              </a:rPr>
              <a:t>    </a:t>
            </a:r>
            <a:r>
              <a:rPr lang="en-GB" altLang="en-US" sz="2000" b="1">
                <a:solidFill>
                  <a:srgbClr val="0066FF"/>
                </a:solidFill>
                <a:latin typeface="Courier New" panose="02070309020205020404" pitchFamily="49" charset="0"/>
              </a:rPr>
              <a:t>break</a:t>
            </a:r>
            <a:r>
              <a:rPr lang="en-GB" altLang="en-US" sz="2000" b="1">
                <a:latin typeface="Courier New" panose="02070309020205020404" pitchFamily="49" charset="0"/>
              </a:rPr>
              <a:t>;</a:t>
            </a:r>
          </a:p>
          <a:p>
            <a:pPr eaLnBrk="1" hangingPunct="1">
              <a:buFontTx/>
              <a:buNone/>
            </a:pPr>
            <a:r>
              <a:rPr lang="en-GB" altLang="en-US" sz="2000" b="1">
                <a:solidFill>
                  <a:srgbClr val="008000"/>
                </a:solidFill>
                <a:latin typeface="Courier New" panose="02070309020205020404" pitchFamily="49" charset="0"/>
              </a:rPr>
              <a:t>    % Code here</a:t>
            </a:r>
          </a:p>
          <a:p>
            <a:pPr eaLnBrk="1" hangingPunct="1">
              <a:buFontTx/>
              <a:buNone/>
            </a:pPr>
            <a:r>
              <a:rPr lang="en-GB" altLang="en-US" sz="2000" b="1">
                <a:solidFill>
                  <a:srgbClr val="008000"/>
                </a:solidFill>
                <a:latin typeface="Courier New" panose="02070309020205020404" pitchFamily="49" charset="0"/>
              </a:rPr>
              <a:t>    % ...</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a:p>
            <a:pPr eaLnBrk="1" hangingPunct="1">
              <a:buFontTx/>
              <a:buNone/>
            </a:pPr>
            <a:r>
              <a:rPr lang="en-GB" altLang="en-US" sz="2000" b="1">
                <a:latin typeface="Courier New" panose="02070309020205020404" pitchFamily="49" charset="0"/>
              </a:rPr>
              <a:t>disp(</a:t>
            </a:r>
            <a:r>
              <a:rPr lang="ja-JP" altLang="en-GB" sz="2000" b="1">
                <a:solidFill>
                  <a:srgbClr val="CC0099"/>
                </a:solidFill>
                <a:latin typeface="Courier New" panose="02070309020205020404" pitchFamily="49" charset="0"/>
              </a:rPr>
              <a:t>‘</a:t>
            </a:r>
            <a:r>
              <a:rPr lang="en-GB" altLang="ja-JP" sz="2000" b="1">
                <a:solidFill>
                  <a:srgbClr val="CC0099"/>
                </a:solidFill>
                <a:latin typeface="Courier New" panose="02070309020205020404" pitchFamily="49" charset="0"/>
              </a:rPr>
              <a:t>End!</a:t>
            </a:r>
            <a:r>
              <a:rPr lang="ja-JP" altLang="en-GB" sz="2000" b="1">
                <a:solidFill>
                  <a:srgbClr val="CC0099"/>
                </a:solidFill>
                <a:latin typeface="Courier New" panose="02070309020205020404" pitchFamily="49" charset="0"/>
              </a:rPr>
              <a:t>’</a:t>
            </a:r>
            <a:r>
              <a:rPr lang="en-GB" altLang="ja-JP" sz="2000" b="1">
                <a:latin typeface="Courier New" panose="02070309020205020404" pitchFamily="49" charset="0"/>
              </a:rPr>
              <a:t>);</a:t>
            </a:r>
            <a:endParaRPr lang="en-GB" altLang="en-US" sz="2000" b="1">
              <a:latin typeface="Courier New" panose="02070309020205020404" pitchFamily="49" charset="0"/>
            </a:endParaRPr>
          </a:p>
        </p:txBody>
      </p:sp>
      <p:sp>
        <p:nvSpPr>
          <p:cNvPr id="25605" name="Freeform 6">
            <a:extLst>
              <a:ext uri="{FF2B5EF4-FFF2-40B4-BE49-F238E27FC236}">
                <a16:creationId xmlns:a16="http://schemas.microsoft.com/office/drawing/2014/main" id="{D7AA0627-2420-4649-8FC7-873D48B0DD11}"/>
              </a:ext>
            </a:extLst>
          </p:cNvPr>
          <p:cNvSpPr>
            <a:spLocks/>
          </p:cNvSpPr>
          <p:nvPr/>
        </p:nvSpPr>
        <p:spPr bwMode="auto">
          <a:xfrm>
            <a:off x="2700338" y="2420888"/>
            <a:ext cx="1584325" cy="1296144"/>
          </a:xfrm>
          <a:custGeom>
            <a:avLst/>
            <a:gdLst>
              <a:gd name="T0" fmla="*/ 0 w 998"/>
              <a:gd name="T1" fmla="*/ 0 h 908"/>
              <a:gd name="T2" fmla="*/ 2147483647 w 998"/>
              <a:gd name="T3" fmla="*/ 0 h 908"/>
              <a:gd name="T4" fmla="*/ 2147483647 w 998"/>
              <a:gd name="T5" fmla="*/ 2147483647 h 908"/>
              <a:gd name="T6" fmla="*/ 2147483647 w 998"/>
              <a:gd name="T7" fmla="*/ 2147483647 h 908"/>
              <a:gd name="T8" fmla="*/ 0 60000 65536"/>
              <a:gd name="T9" fmla="*/ 0 60000 65536"/>
              <a:gd name="T10" fmla="*/ 0 60000 65536"/>
              <a:gd name="T11" fmla="*/ 0 60000 65536"/>
              <a:gd name="T12" fmla="*/ 0 w 998"/>
              <a:gd name="T13" fmla="*/ 0 h 908"/>
              <a:gd name="T14" fmla="*/ 998 w 998"/>
              <a:gd name="T15" fmla="*/ 908 h 908"/>
            </a:gdLst>
            <a:ahLst/>
            <a:cxnLst>
              <a:cxn ang="T8">
                <a:pos x="T0" y="T1"/>
              </a:cxn>
              <a:cxn ang="T9">
                <a:pos x="T2" y="T3"/>
              </a:cxn>
              <a:cxn ang="T10">
                <a:pos x="T4" y="T5"/>
              </a:cxn>
              <a:cxn ang="T11">
                <a:pos x="T6" y="T7"/>
              </a:cxn>
            </a:cxnLst>
            <a:rect l="T12" t="T13" r="T14" b="T15"/>
            <a:pathLst>
              <a:path w="998" h="908">
                <a:moveTo>
                  <a:pt x="0" y="0"/>
                </a:moveTo>
                <a:lnTo>
                  <a:pt x="998" y="0"/>
                </a:lnTo>
                <a:lnTo>
                  <a:pt x="998" y="908"/>
                </a:lnTo>
                <a:lnTo>
                  <a:pt x="318" y="908"/>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5606" name="Freeform 7">
            <a:extLst>
              <a:ext uri="{FF2B5EF4-FFF2-40B4-BE49-F238E27FC236}">
                <a16:creationId xmlns:a16="http://schemas.microsoft.com/office/drawing/2014/main" id="{66C2A448-C326-44B6-9BAC-041D1486F05B}"/>
              </a:ext>
            </a:extLst>
          </p:cNvPr>
          <p:cNvSpPr>
            <a:spLocks/>
          </p:cNvSpPr>
          <p:nvPr/>
        </p:nvSpPr>
        <p:spPr bwMode="auto">
          <a:xfrm>
            <a:off x="6556430" y="2431141"/>
            <a:ext cx="1584325" cy="1285891"/>
          </a:xfrm>
          <a:custGeom>
            <a:avLst/>
            <a:gdLst>
              <a:gd name="T0" fmla="*/ 0 w 998"/>
              <a:gd name="T1" fmla="*/ 0 h 908"/>
              <a:gd name="T2" fmla="*/ 2147483647 w 998"/>
              <a:gd name="T3" fmla="*/ 0 h 908"/>
              <a:gd name="T4" fmla="*/ 2147483647 w 998"/>
              <a:gd name="T5" fmla="*/ 2147483647 h 908"/>
              <a:gd name="T6" fmla="*/ 2147483647 w 998"/>
              <a:gd name="T7" fmla="*/ 2147483647 h 908"/>
              <a:gd name="T8" fmla="*/ 0 60000 65536"/>
              <a:gd name="T9" fmla="*/ 0 60000 65536"/>
              <a:gd name="T10" fmla="*/ 0 60000 65536"/>
              <a:gd name="T11" fmla="*/ 0 60000 65536"/>
              <a:gd name="T12" fmla="*/ 0 w 998"/>
              <a:gd name="T13" fmla="*/ 0 h 908"/>
              <a:gd name="T14" fmla="*/ 998 w 998"/>
              <a:gd name="T15" fmla="*/ 908 h 908"/>
            </a:gdLst>
            <a:ahLst/>
            <a:cxnLst>
              <a:cxn ang="T8">
                <a:pos x="T0" y="T1"/>
              </a:cxn>
              <a:cxn ang="T9">
                <a:pos x="T2" y="T3"/>
              </a:cxn>
              <a:cxn ang="T10">
                <a:pos x="T4" y="T5"/>
              </a:cxn>
              <a:cxn ang="T11">
                <a:pos x="T6" y="T7"/>
              </a:cxn>
            </a:cxnLst>
            <a:rect l="T12" t="T13" r="T14" b="T15"/>
            <a:pathLst>
              <a:path w="998" h="908">
                <a:moveTo>
                  <a:pt x="0" y="0"/>
                </a:moveTo>
                <a:lnTo>
                  <a:pt x="998" y="0"/>
                </a:lnTo>
                <a:lnTo>
                  <a:pt x="998" y="908"/>
                </a:lnTo>
                <a:lnTo>
                  <a:pt x="318" y="908"/>
                </a:lnTo>
              </a:path>
            </a:pathLst>
          </a:custGeom>
          <a:noFill/>
          <a:ln w="9525">
            <a:solidFill>
              <a:srgbClr val="FF0000"/>
            </a:solidFill>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2" name="Footer Placeholder 1">
            <a:extLst>
              <a:ext uri="{FF2B5EF4-FFF2-40B4-BE49-F238E27FC236}">
                <a16:creationId xmlns:a16="http://schemas.microsoft.com/office/drawing/2014/main" id="{CF46FDA3-BC72-4ED4-A4CF-30D233E2FAE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5608" name="Slide Number Placeholder 2">
            <a:extLst>
              <a:ext uri="{FF2B5EF4-FFF2-40B4-BE49-F238E27FC236}">
                <a16:creationId xmlns:a16="http://schemas.microsoft.com/office/drawing/2014/main" id="{88BBDDE0-5539-465D-A16D-C5800F66DA01}"/>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69</a:t>
            </a:fld>
            <a:endParaRPr lang="en-GB" altLang="en-US"/>
          </a:p>
        </p:txBody>
      </p:sp>
    </p:spTree>
  </p:cSld>
  <p:clrMapOvr>
    <a:masterClrMapping/>
  </p:clrMapOvr>
  <p:transition spd="med" advClick="0"/>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900113" y="0"/>
            <a:ext cx="7451725" cy="836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Command Window Calculations</a:t>
            </a:r>
          </a:p>
        </p:txBody>
      </p:sp>
      <p:sp>
        <p:nvSpPr>
          <p:cNvPr id="13315" name="Rectangle 3"/>
          <p:cNvSpPr>
            <a:spLocks noChangeArrowheads="1"/>
          </p:cNvSpPr>
          <p:nvPr/>
        </p:nvSpPr>
        <p:spPr bwMode="auto">
          <a:xfrm>
            <a:off x="5210175" y="1557338"/>
            <a:ext cx="3683000" cy="4525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9pPr>
          </a:lstStyle>
          <a:p>
            <a:pPr eaLnBrk="1" hangingPunct="1">
              <a:spcBef>
                <a:spcPts val="800"/>
              </a:spcBef>
              <a:buSzPct val="100000"/>
            </a:pPr>
            <a:endParaRPr lang="en-GB" altLang="en-US" sz="3200">
              <a:solidFill>
                <a:srgbClr val="000000"/>
              </a:solidFill>
            </a:endParaRPr>
          </a:p>
          <a:p>
            <a:pPr eaLnBrk="1" hangingPunct="1">
              <a:spcBef>
                <a:spcPts val="800"/>
              </a:spcBef>
              <a:buSzPct val="100000"/>
            </a:pPr>
            <a:endParaRPr lang="en-GB" altLang="en-US" sz="3200">
              <a:solidFill>
                <a:srgbClr val="000000"/>
              </a:solidFill>
            </a:endParaRPr>
          </a:p>
          <a:p>
            <a:pPr eaLnBrk="1" hangingPunct="1">
              <a:spcBef>
                <a:spcPts val="800"/>
              </a:spcBef>
              <a:buSzPct val="100000"/>
            </a:pPr>
            <a:endParaRPr lang="en-GB" altLang="en-US" sz="3200">
              <a:solidFill>
                <a:srgbClr val="0000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694543631"/>
              </p:ext>
            </p:extLst>
          </p:nvPr>
        </p:nvGraphicFramePr>
        <p:xfrm>
          <a:off x="2411760" y="2297984"/>
          <a:ext cx="4824412" cy="3363912"/>
        </p:xfrm>
        <a:graphic>
          <a:graphicData uri="http://schemas.openxmlformats.org/drawingml/2006/table">
            <a:tbl>
              <a:tblPr firstRow="1" bandRow="1">
                <a:tableStyleId>{5C22544A-7EE6-4342-B048-85BDC9FD1C3A}</a:tableStyleId>
              </a:tblPr>
              <a:tblGrid>
                <a:gridCol w="2304197">
                  <a:extLst>
                    <a:ext uri="{9D8B030D-6E8A-4147-A177-3AD203B41FA5}">
                      <a16:colId xmlns:a16="http://schemas.microsoft.com/office/drawing/2014/main" val="20000"/>
                    </a:ext>
                  </a:extLst>
                </a:gridCol>
                <a:gridCol w="2520215">
                  <a:extLst>
                    <a:ext uri="{9D8B030D-6E8A-4147-A177-3AD203B41FA5}">
                      <a16:colId xmlns:a16="http://schemas.microsoft.com/office/drawing/2014/main" val="20001"/>
                    </a:ext>
                  </a:extLst>
                </a:gridCol>
              </a:tblGrid>
              <a:tr h="8409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rPr>
                        <a:t>Addition</a:t>
                      </a:r>
                    </a:p>
                    <a:p>
                      <a:endParaRPr lang="en-GB" sz="2400" b="1"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156+78</a:t>
                      </a:r>
                    </a:p>
                    <a:p>
                      <a:endParaRPr lang="en-GB" sz="2400"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409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rPr>
                        <a:t>Subtraction</a:t>
                      </a:r>
                    </a:p>
                    <a:p>
                      <a:endParaRPr lang="en-GB" sz="2400" b="1"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2000-382</a:t>
                      </a:r>
                    </a:p>
                    <a:p>
                      <a:endParaRPr lang="en-GB" sz="2400"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409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rPr>
                        <a:t>Multiplication</a:t>
                      </a:r>
                    </a:p>
                    <a:p>
                      <a:endParaRPr lang="en-GB" sz="2400" b="1"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75*23</a:t>
                      </a:r>
                    </a:p>
                    <a:p>
                      <a:endParaRPr lang="en-GB" sz="2400"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409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rPr>
                        <a:t>Division</a:t>
                      </a:r>
                    </a:p>
                    <a:p>
                      <a:endParaRPr lang="en-GB" sz="2400" b="1"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144/13</a:t>
                      </a:r>
                    </a:p>
                    <a:p>
                      <a:endParaRPr lang="en-GB" sz="2400" dirty="0"/>
                    </a:p>
                  </a:txBody>
                  <a:tcPr marL="91438" marR="91438" marT="45724" marB="45724">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3" name="TextBox 2">
            <a:extLst>
              <a:ext uri="{FF2B5EF4-FFF2-40B4-BE49-F238E27FC236}">
                <a16:creationId xmlns:a16="http://schemas.microsoft.com/office/drawing/2014/main" id="{1620154A-D6AB-461E-B764-F4BADF75F3F5}"/>
              </a:ext>
            </a:extLst>
          </p:cNvPr>
          <p:cNvSpPr txBox="1"/>
          <p:nvPr/>
        </p:nvSpPr>
        <p:spPr>
          <a:xfrm>
            <a:off x="935534" y="908720"/>
            <a:ext cx="7776864" cy="830997"/>
          </a:xfrm>
          <a:prstGeom prst="rect">
            <a:avLst/>
          </a:prstGeom>
          <a:noFill/>
        </p:spPr>
        <p:txBody>
          <a:bodyPr wrap="square" rtlCol="0">
            <a:spAutoFit/>
          </a:bodyPr>
          <a:lstStyle/>
          <a:p>
            <a:r>
              <a:rPr lang="en-GB" b="1" dirty="0">
                <a:solidFill>
                  <a:schemeClr val="tx1"/>
                </a:solidFill>
              </a:rPr>
              <a:t>Try the following commands (type only the blue text into the command window and press return)</a:t>
            </a:r>
          </a:p>
        </p:txBody>
      </p:sp>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54073930-B45D-45B7-9769-9511A1779887}"/>
              </a:ext>
            </a:extLst>
          </p:cNvPr>
          <p:cNvSpPr>
            <a:spLocks noGrp="1" noChangeArrowheads="1"/>
          </p:cNvSpPr>
          <p:nvPr>
            <p:ph type="title"/>
          </p:nvPr>
        </p:nvSpPr>
        <p:spPr>
          <a:xfrm>
            <a:off x="179512" y="0"/>
            <a:ext cx="8962901" cy="836613"/>
          </a:xfrm>
        </p:spPr>
        <p:txBody>
          <a:bodyPr/>
          <a:lstStyle/>
          <a:p>
            <a:pPr eaLnBrk="1" hangingPunct="1">
              <a:defRPr/>
            </a:pPr>
            <a:r>
              <a:rPr altLang="en-US" dirty="0">
                <a:solidFill>
                  <a:srgbClr val="002060"/>
                </a:solidFill>
                <a:ea typeface="ＭＳ Ｐゴシック" pitchFamily="34" charset="-128"/>
              </a:rPr>
              <a:t>Infinite loops</a:t>
            </a:r>
          </a:p>
        </p:txBody>
      </p:sp>
      <p:sp>
        <p:nvSpPr>
          <p:cNvPr id="26627" name="Rectangle 3">
            <a:extLst>
              <a:ext uri="{FF2B5EF4-FFF2-40B4-BE49-F238E27FC236}">
                <a16:creationId xmlns:a16="http://schemas.microsoft.com/office/drawing/2014/main" id="{BD8309B7-67DC-432E-AC38-EC6EF1A1EABE}"/>
              </a:ext>
            </a:extLst>
          </p:cNvPr>
          <p:cNvSpPr>
            <a:spLocks noGrp="1" noChangeArrowheads="1"/>
          </p:cNvSpPr>
          <p:nvPr>
            <p:ph type="body" idx="1"/>
          </p:nvPr>
        </p:nvSpPr>
        <p:spPr>
          <a:xfrm>
            <a:off x="477838" y="836613"/>
            <a:ext cx="8229600" cy="1655762"/>
          </a:xfrm>
        </p:spPr>
        <p:txBody>
          <a:bodyPr/>
          <a:lstStyle/>
          <a:p>
            <a:pPr eaLnBrk="1" hangingPunct="1"/>
            <a:r>
              <a:rPr lang="en-GB" altLang="en-US">
                <a:ea typeface="ＭＳ Ｐゴシック" panose="020B0600070205080204" pitchFamily="34" charset="-128"/>
              </a:rPr>
              <a:t>Be aware that infinite loops are possible in MATLAB. </a:t>
            </a:r>
          </a:p>
        </p:txBody>
      </p:sp>
      <p:sp>
        <p:nvSpPr>
          <p:cNvPr id="26628" name="Text Box 5">
            <a:extLst>
              <a:ext uri="{FF2B5EF4-FFF2-40B4-BE49-F238E27FC236}">
                <a16:creationId xmlns:a16="http://schemas.microsoft.com/office/drawing/2014/main" id="{98D1C64A-F9DF-42C1-B405-0BA6C13FDBE1}"/>
              </a:ext>
            </a:extLst>
          </p:cNvPr>
          <p:cNvSpPr txBox="1">
            <a:spLocks noChangeArrowheads="1"/>
          </p:cNvSpPr>
          <p:nvPr/>
        </p:nvSpPr>
        <p:spPr bwMode="auto">
          <a:xfrm>
            <a:off x="2524125" y="2349500"/>
            <a:ext cx="3816350" cy="149225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t = 1; </a:t>
            </a:r>
            <a:r>
              <a:rPr lang="en-GB" altLang="en-US" sz="2000" b="1">
                <a:solidFill>
                  <a:srgbClr val="008000"/>
                </a:solidFill>
                <a:latin typeface="Courier New" panose="02070309020205020404" pitchFamily="49" charset="0"/>
                <a:cs typeface="Courier New" panose="02070309020205020404" pitchFamily="49" charset="0"/>
              </a:rPr>
              <a:t>% Initialisation</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while</a:t>
            </a:r>
            <a:r>
              <a:rPr lang="en-GB" altLang="en-US" sz="2000" b="1">
                <a:latin typeface="Courier New" panose="02070309020205020404" pitchFamily="49" charset="0"/>
                <a:cs typeface="Courier New" panose="02070309020205020404" pitchFamily="49" charset="0"/>
              </a:rPr>
              <a:t> t &gt; 0</a:t>
            </a:r>
          </a:p>
          <a:p>
            <a:pPr eaLnBrk="1" hangingPunct="1">
              <a:buFontTx/>
              <a:buNone/>
            </a:pPr>
            <a:r>
              <a:rPr lang="en-GB" altLang="en-US" sz="2000" b="1">
                <a:latin typeface="Courier New" panose="02070309020205020404" pitchFamily="49" charset="0"/>
                <a:cs typeface="Courier New" panose="02070309020205020404" pitchFamily="49" charset="0"/>
              </a:rPr>
              <a:t>    t = t + 1;</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sp>
        <p:nvSpPr>
          <p:cNvPr id="26629" name="Text Box 7">
            <a:extLst>
              <a:ext uri="{FF2B5EF4-FFF2-40B4-BE49-F238E27FC236}">
                <a16:creationId xmlns:a16="http://schemas.microsoft.com/office/drawing/2014/main" id="{0C1F14F0-23AD-4FF5-8447-372BDC8D7ECB}"/>
              </a:ext>
            </a:extLst>
          </p:cNvPr>
          <p:cNvSpPr txBox="1">
            <a:spLocks noChangeArrowheads="1"/>
          </p:cNvSpPr>
          <p:nvPr/>
        </p:nvSpPr>
        <p:spPr bwMode="auto">
          <a:xfrm>
            <a:off x="868363" y="4076700"/>
            <a:ext cx="741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2400"/>
              <a:t>(In this case, the computed value will always be more than 0 so the condition is always true and the loop will not be exited.)</a:t>
            </a:r>
          </a:p>
        </p:txBody>
      </p:sp>
      <p:sp>
        <p:nvSpPr>
          <p:cNvPr id="2" name="Footer Placeholder 1">
            <a:extLst>
              <a:ext uri="{FF2B5EF4-FFF2-40B4-BE49-F238E27FC236}">
                <a16:creationId xmlns:a16="http://schemas.microsoft.com/office/drawing/2014/main" id="{56779D95-D266-40A8-B967-D38092BEDBD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6631" name="Slide Number Placeholder 2">
            <a:extLst>
              <a:ext uri="{FF2B5EF4-FFF2-40B4-BE49-F238E27FC236}">
                <a16:creationId xmlns:a16="http://schemas.microsoft.com/office/drawing/2014/main" id="{469E8E51-403C-4A08-AD0A-F5B7DF3CFE53}"/>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70</a:t>
            </a:fld>
            <a:endParaRPr lang="en-GB" altLang="en-US"/>
          </a:p>
        </p:txBody>
      </p:sp>
    </p:spTree>
  </p:cSld>
  <p:clrMapOvr>
    <a:masterClrMapping/>
  </p:clrMapOvr>
  <p:transition spd="med" advClick="0"/>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1CBF6-05FE-4E96-B64F-CE3BE854100F}"/>
              </a:ext>
            </a:extLst>
          </p:cNvPr>
          <p:cNvSpPr>
            <a:spLocks noGrp="1"/>
          </p:cNvSpPr>
          <p:nvPr>
            <p:ph type="title"/>
          </p:nvPr>
        </p:nvSpPr>
        <p:spPr>
          <a:xfrm>
            <a:off x="0" y="1"/>
            <a:ext cx="9142413" cy="620688"/>
          </a:xfrm>
        </p:spPr>
        <p:txBody>
          <a:bodyPr/>
          <a:lstStyle/>
          <a:p>
            <a:pPr>
              <a:defRPr/>
            </a:pPr>
            <a:r>
              <a:rPr altLang="en-US" dirty="0">
                <a:solidFill>
                  <a:srgbClr val="002060"/>
                </a:solidFill>
                <a:ea typeface="ＭＳ Ｐゴシック" pitchFamily="34" charset="-128"/>
              </a:rPr>
              <a:t>For/While loops summary</a:t>
            </a:r>
          </a:p>
        </p:txBody>
      </p:sp>
      <p:sp>
        <p:nvSpPr>
          <p:cNvPr id="3" name="Content Placeholder 2">
            <a:extLst>
              <a:ext uri="{FF2B5EF4-FFF2-40B4-BE49-F238E27FC236}">
                <a16:creationId xmlns:a16="http://schemas.microsoft.com/office/drawing/2014/main" id="{9571C539-681B-4ECA-BB1B-B27E187B2695}"/>
              </a:ext>
            </a:extLst>
          </p:cNvPr>
          <p:cNvSpPr>
            <a:spLocks noGrp="1"/>
          </p:cNvSpPr>
          <p:nvPr>
            <p:ph idx="1"/>
          </p:nvPr>
        </p:nvSpPr>
        <p:spPr>
          <a:xfrm>
            <a:off x="468313" y="908050"/>
            <a:ext cx="8401050" cy="4483100"/>
          </a:xfrm>
        </p:spPr>
        <p:txBody>
          <a:bodyPr>
            <a:normAutofit fontScale="85000" lnSpcReduction="20000"/>
          </a:bodyPr>
          <a:lstStyle/>
          <a:p>
            <a:pPr>
              <a:defRPr/>
            </a:pPr>
            <a:r>
              <a:rPr lang="en-US" b="1" dirty="0">
                <a:ea typeface="+mn-ea"/>
                <a:cs typeface="Courier New" pitchFamily="49" charset="0"/>
              </a:rPr>
              <a:t> </a:t>
            </a:r>
            <a:r>
              <a:rPr lang="en-US" b="1" dirty="0">
                <a:solidFill>
                  <a:srgbClr val="0066FF"/>
                </a:solidFill>
                <a:latin typeface="Courier New" pitchFamily="49" charset="0"/>
                <a:ea typeface="+mn-ea"/>
                <a:cs typeface="Courier New" pitchFamily="49" charset="0"/>
              </a:rPr>
              <a:t>for</a:t>
            </a:r>
            <a:r>
              <a:rPr lang="en-GB" dirty="0">
                <a:ea typeface="+mn-ea"/>
              </a:rPr>
              <a:t> loops:</a:t>
            </a:r>
          </a:p>
          <a:p>
            <a:pPr lvl="1">
              <a:defRPr/>
            </a:pPr>
            <a:r>
              <a:rPr lang="en-GB" dirty="0"/>
              <a:t>Used to loop on the elements of a pre-defined vector</a:t>
            </a:r>
          </a:p>
          <a:p>
            <a:pPr lvl="2">
              <a:defRPr/>
            </a:pPr>
            <a:r>
              <a:rPr lang="en-GB" dirty="0"/>
              <a:t>Number of iterations is fixed at the beginning of the loop</a:t>
            </a:r>
          </a:p>
          <a:p>
            <a:pPr lvl="1">
              <a:defRPr/>
            </a:pPr>
            <a:r>
              <a:rPr lang="en-GB" dirty="0"/>
              <a:t> </a:t>
            </a:r>
            <a:r>
              <a:rPr lang="en-GB" b="1" dirty="0">
                <a:solidFill>
                  <a:srgbClr val="0066FF"/>
                </a:solidFill>
                <a:latin typeface="Courier New" pitchFamily="49" charset="0"/>
                <a:cs typeface="Courier New" pitchFamily="49" charset="0"/>
              </a:rPr>
              <a:t>break</a:t>
            </a:r>
            <a:r>
              <a:rPr lang="en-GB" dirty="0"/>
              <a:t> can be used</a:t>
            </a:r>
          </a:p>
          <a:p>
            <a:pPr lvl="1">
              <a:defRPr/>
            </a:pPr>
            <a:endParaRPr lang="en-GB" sz="1800" dirty="0"/>
          </a:p>
          <a:p>
            <a:pPr lvl="1">
              <a:defRPr/>
            </a:pPr>
            <a:endParaRPr lang="en-GB" sz="1800" dirty="0"/>
          </a:p>
          <a:p>
            <a:pPr>
              <a:defRPr/>
            </a:pPr>
            <a:r>
              <a:rPr lang="en-US" b="1" dirty="0">
                <a:ea typeface="+mn-ea"/>
                <a:cs typeface="Courier New" pitchFamily="49" charset="0"/>
              </a:rPr>
              <a:t> </a:t>
            </a:r>
            <a:r>
              <a:rPr lang="en-US" b="1" dirty="0">
                <a:solidFill>
                  <a:srgbClr val="0066FF"/>
                </a:solidFill>
                <a:latin typeface="Courier New" pitchFamily="49" charset="0"/>
                <a:ea typeface="+mn-ea"/>
                <a:cs typeface="Courier New" pitchFamily="49" charset="0"/>
              </a:rPr>
              <a:t>while</a:t>
            </a:r>
            <a:r>
              <a:rPr lang="en-GB" dirty="0">
                <a:ea typeface="+mn-ea"/>
              </a:rPr>
              <a:t> loops:</a:t>
            </a:r>
          </a:p>
          <a:p>
            <a:pPr lvl="1">
              <a:defRPr/>
            </a:pPr>
            <a:r>
              <a:rPr lang="en-GB" dirty="0"/>
              <a:t>More flexible</a:t>
            </a:r>
          </a:p>
          <a:p>
            <a:pPr lvl="1">
              <a:defRPr/>
            </a:pPr>
            <a:r>
              <a:rPr lang="en-GB" dirty="0"/>
              <a:t>Exit condition is checked at beginning of each iteration</a:t>
            </a:r>
          </a:p>
          <a:p>
            <a:pPr lvl="2">
              <a:defRPr/>
            </a:pPr>
            <a:r>
              <a:rPr lang="en-GB" dirty="0"/>
              <a:t>Number of iterations is not determined</a:t>
            </a:r>
          </a:p>
          <a:p>
            <a:pPr lvl="1">
              <a:defRPr/>
            </a:pPr>
            <a:r>
              <a:rPr lang="en-GB" dirty="0"/>
              <a:t>Infinite loops are possible!</a:t>
            </a:r>
          </a:p>
          <a:p>
            <a:pPr lvl="1">
              <a:defRPr/>
            </a:pPr>
            <a:r>
              <a:rPr lang="en-GB" dirty="0"/>
              <a:t> </a:t>
            </a:r>
            <a:r>
              <a:rPr lang="en-GB" b="1" dirty="0">
                <a:solidFill>
                  <a:srgbClr val="0066FF"/>
                </a:solidFill>
                <a:latin typeface="Courier New" pitchFamily="49" charset="0"/>
                <a:cs typeface="Courier New" pitchFamily="49" charset="0"/>
              </a:rPr>
              <a:t>break</a:t>
            </a:r>
            <a:r>
              <a:rPr lang="en-GB" dirty="0"/>
              <a:t> can be used</a:t>
            </a:r>
          </a:p>
        </p:txBody>
      </p:sp>
      <p:sp>
        <p:nvSpPr>
          <p:cNvPr id="4" name="Footer Placeholder 3">
            <a:extLst>
              <a:ext uri="{FF2B5EF4-FFF2-40B4-BE49-F238E27FC236}">
                <a16:creationId xmlns:a16="http://schemas.microsoft.com/office/drawing/2014/main" id="{1A3CF971-D813-491E-9ED1-9701C6B93ADF}"/>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7653" name="Slide Number Placeholder 4">
            <a:extLst>
              <a:ext uri="{FF2B5EF4-FFF2-40B4-BE49-F238E27FC236}">
                <a16:creationId xmlns:a16="http://schemas.microsoft.com/office/drawing/2014/main" id="{0E7A1B44-051D-47E6-9289-1E741F9466FB}"/>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71</a:t>
            </a:fld>
            <a:endParaRPr lang="en-GB" altLang="en-US"/>
          </a:p>
        </p:txBody>
      </p:sp>
    </p:spTree>
  </p:cSld>
  <p:clrMapOvr>
    <a:masterClrMapping/>
  </p:clrMapOvr>
  <p:transition spd="med" advClick="0"/>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99B117D9-1020-42AA-81C0-F24D9A8D7564}"/>
              </a:ext>
            </a:extLst>
          </p:cNvPr>
          <p:cNvSpPr>
            <a:spLocks noGrp="1" noChangeArrowheads="1"/>
          </p:cNvSpPr>
          <p:nvPr>
            <p:ph type="title"/>
          </p:nvPr>
        </p:nvSpPr>
        <p:spPr>
          <a:xfrm>
            <a:off x="107504" y="1"/>
            <a:ext cx="9034909" cy="692696"/>
          </a:xfrm>
        </p:spPr>
        <p:txBody>
          <a:bodyPr/>
          <a:lstStyle/>
          <a:p>
            <a:pPr eaLnBrk="1" hangingPunct="1">
              <a:defRPr/>
            </a:pPr>
            <a:r>
              <a:rPr altLang="en-US" dirty="0">
                <a:solidFill>
                  <a:srgbClr val="002060"/>
                </a:solidFill>
                <a:ea typeface="ＭＳ Ｐゴシック" pitchFamily="34" charset="-128"/>
              </a:rPr>
              <a:t>Indentation</a:t>
            </a:r>
          </a:p>
        </p:txBody>
      </p:sp>
      <p:sp>
        <p:nvSpPr>
          <p:cNvPr id="34819" name="Rectangle 3">
            <a:extLst>
              <a:ext uri="{FF2B5EF4-FFF2-40B4-BE49-F238E27FC236}">
                <a16:creationId xmlns:a16="http://schemas.microsoft.com/office/drawing/2014/main" id="{99C1629E-A0A3-493D-A9A1-348A1BADE037}"/>
              </a:ext>
            </a:extLst>
          </p:cNvPr>
          <p:cNvSpPr>
            <a:spLocks noGrp="1" noChangeArrowheads="1"/>
          </p:cNvSpPr>
          <p:nvPr>
            <p:ph type="body" idx="1"/>
          </p:nvPr>
        </p:nvSpPr>
        <p:spPr>
          <a:xfrm>
            <a:off x="468313" y="836613"/>
            <a:ext cx="8229600" cy="4525962"/>
          </a:xfrm>
        </p:spPr>
        <p:txBody>
          <a:bodyPr/>
          <a:lstStyle/>
          <a:p>
            <a:pPr eaLnBrk="1" hangingPunct="1"/>
            <a:r>
              <a:rPr lang="en-US" altLang="en-US" sz="2400" dirty="0">
                <a:ea typeface="ＭＳ Ｐゴシック" panose="020B0600070205080204" pitchFamily="34" charset="-128"/>
              </a:rPr>
              <a:t>You may have noticed in the previous examples that certain statements were indented.</a:t>
            </a:r>
          </a:p>
          <a:p>
            <a:pPr eaLnBrk="1" hangingPunct="1"/>
            <a:r>
              <a:rPr lang="en-US" altLang="en-US" sz="2400" dirty="0">
                <a:ea typeface="ＭＳ Ｐゴシック" panose="020B0600070205080204" pitchFamily="34" charset="-128"/>
              </a:rPr>
              <a:t>MATLAB is a free-form language; it does not matter where you place statements relative to each other on a line. </a:t>
            </a:r>
          </a:p>
          <a:p>
            <a:pPr eaLnBrk="1" hangingPunct="1"/>
            <a:r>
              <a:rPr lang="en-US" altLang="en-US" sz="2400" dirty="0">
                <a:ea typeface="ＭＳ Ｐゴシック" panose="020B0600070205080204" pitchFamily="34" charset="-128"/>
              </a:rPr>
              <a:t>The MATLAB editor will automatically indent code but you may have to indent code if you have edited in another package. </a:t>
            </a:r>
            <a:r>
              <a:rPr lang="en-US" altLang="en-US" sz="2400" kern="0" dirty="0">
                <a:ea typeface="ＭＳ Ｐゴシック" pitchFamily="34" charset="-128"/>
              </a:rPr>
              <a:t>Smart-Indent (</a:t>
            </a:r>
            <a:r>
              <a:rPr lang="en-US" altLang="en-US" sz="2400" kern="0" dirty="0">
                <a:latin typeface="Courier New" panose="02070309020205020404" pitchFamily="49" charset="0"/>
                <a:ea typeface="ＭＳ Ｐゴシック" pitchFamily="34" charset="-128"/>
                <a:cs typeface="Courier New" panose="02070309020205020404" pitchFamily="49" charset="0"/>
              </a:rPr>
              <a:t>ctrl-I</a:t>
            </a:r>
            <a:r>
              <a:rPr lang="en-US" altLang="en-US" sz="2400" kern="0" dirty="0">
                <a:ea typeface="ＭＳ Ｐゴシック" pitchFamily="34" charset="-128"/>
              </a:rPr>
              <a:t>) can also be used to tidy up non-indented code.</a:t>
            </a:r>
            <a:endParaRPr lang="en-GB" altLang="en-US" sz="2400" kern="0" dirty="0">
              <a:ea typeface="ＭＳ Ｐゴシック" pitchFamily="34" charset="-128"/>
            </a:endParaRPr>
          </a:p>
          <a:p>
            <a:pPr eaLnBrk="1" hangingPunct="1"/>
            <a:r>
              <a:rPr lang="en-US" altLang="en-US" sz="2400" dirty="0">
                <a:ea typeface="ＭＳ Ｐゴシック" panose="020B0600070205080204" pitchFamily="34" charset="-128"/>
              </a:rPr>
              <a:t>Typically, indent one level after each </a:t>
            </a:r>
            <a:r>
              <a:rPr lang="en-US" altLang="en-US" sz="2400" b="1" dirty="0">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US" altLang="en-US" sz="2400" dirty="0">
                <a:ea typeface="ＭＳ Ｐゴシック" panose="020B0600070205080204" pitchFamily="34" charset="-128"/>
              </a:rPr>
              <a:t>, </a:t>
            </a:r>
            <a:r>
              <a:rPr lang="en-US" altLang="en-US" sz="2400" b="1" dirty="0">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while</a:t>
            </a:r>
            <a:r>
              <a:rPr lang="en-US" altLang="en-US" sz="2400" dirty="0">
                <a:ea typeface="ＭＳ Ｐゴシック" panose="020B0600070205080204" pitchFamily="34" charset="-128"/>
              </a:rPr>
              <a:t>, </a:t>
            </a:r>
            <a:r>
              <a:rPr lang="en-US" altLang="en-US" sz="2400" b="1" dirty="0">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if</a:t>
            </a:r>
            <a:r>
              <a:rPr lang="en-US" altLang="en-US" sz="2400" dirty="0">
                <a:ea typeface="ＭＳ Ｐゴシック" panose="020B0600070205080204" pitchFamily="34" charset="-128"/>
              </a:rPr>
              <a:t>, </a:t>
            </a:r>
            <a:r>
              <a:rPr lang="en-US" altLang="en-US" sz="2400" b="1" dirty="0">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switch</a:t>
            </a:r>
            <a:r>
              <a:rPr lang="en-US" altLang="en-US" sz="2400" dirty="0">
                <a:ea typeface="ＭＳ Ｐゴシック" panose="020B0600070205080204" pitchFamily="34" charset="-128"/>
              </a:rPr>
              <a:t> statement, and move back one level at each </a:t>
            </a:r>
            <a:r>
              <a:rPr lang="en-US" altLang="en-US" sz="2400" b="1" dirty="0">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end</a:t>
            </a:r>
            <a:r>
              <a:rPr lang="en-US" altLang="en-US" sz="2400" dirty="0">
                <a:ea typeface="ＭＳ Ｐゴシック" panose="020B0600070205080204" pitchFamily="34" charset="-128"/>
              </a:rPr>
              <a:t> (or use smart-indent!)</a:t>
            </a:r>
          </a:p>
          <a:p>
            <a:pPr eaLnBrk="1" hangingPunct="1"/>
            <a:endParaRPr lang="en-US" altLang="en-US" sz="2800" dirty="0">
              <a:ea typeface="ＭＳ Ｐゴシック" panose="020B0600070205080204" pitchFamily="34" charset="-128"/>
            </a:endParaRPr>
          </a:p>
        </p:txBody>
      </p:sp>
      <p:sp>
        <p:nvSpPr>
          <p:cNvPr id="2" name="Footer Placeholder 1">
            <a:extLst>
              <a:ext uri="{FF2B5EF4-FFF2-40B4-BE49-F238E27FC236}">
                <a16:creationId xmlns:a16="http://schemas.microsoft.com/office/drawing/2014/main" id="{28738F20-2433-43D4-B59F-DCFC3CE66A61}"/>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34821" name="Slide Number Placeholder 2">
            <a:extLst>
              <a:ext uri="{FF2B5EF4-FFF2-40B4-BE49-F238E27FC236}">
                <a16:creationId xmlns:a16="http://schemas.microsoft.com/office/drawing/2014/main" id="{557D7A2E-F2A9-4623-8FA6-BE4513AE001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72</a:t>
            </a:fld>
            <a:endParaRPr lang="en-GB" altLang="en-US"/>
          </a:p>
        </p:txBody>
      </p:sp>
    </p:spTree>
  </p:cSld>
  <p:clrMapOvr>
    <a:masterClrMapping/>
  </p:clrMapOvr>
  <p:transition spd="med" advClick="0"/>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AC88878E-28E2-49B8-95F0-3C15B16F98AC}"/>
              </a:ext>
            </a:extLst>
          </p:cNvPr>
          <p:cNvSpPr>
            <a:spLocks noGrp="1" noChangeArrowheads="1"/>
          </p:cNvSpPr>
          <p:nvPr>
            <p:ph type="title"/>
          </p:nvPr>
        </p:nvSpPr>
        <p:spPr>
          <a:xfrm>
            <a:off x="0" y="1"/>
            <a:ext cx="9142413" cy="692696"/>
          </a:xfrm>
        </p:spPr>
        <p:txBody>
          <a:bodyPr/>
          <a:lstStyle/>
          <a:p>
            <a:pPr eaLnBrk="1" hangingPunct="1">
              <a:defRPr/>
            </a:pPr>
            <a:r>
              <a:rPr lang="it-IT" altLang="en-US" dirty="0">
                <a:solidFill>
                  <a:schemeClr val="accent6"/>
                </a:solidFill>
                <a:ea typeface="ＭＳ Ｐゴシック" pitchFamily="34" charset="-128"/>
              </a:rPr>
              <a:t>For loop (using vectors)</a:t>
            </a:r>
          </a:p>
        </p:txBody>
      </p:sp>
      <p:sp>
        <p:nvSpPr>
          <p:cNvPr id="11267" name="Rectangle 3">
            <a:extLst>
              <a:ext uri="{FF2B5EF4-FFF2-40B4-BE49-F238E27FC236}">
                <a16:creationId xmlns:a16="http://schemas.microsoft.com/office/drawing/2014/main" id="{64435C83-E21D-43E5-A1A6-2607E7E3DE0E}"/>
              </a:ext>
            </a:extLst>
          </p:cNvPr>
          <p:cNvSpPr>
            <a:spLocks noGrp="1" noChangeArrowheads="1"/>
          </p:cNvSpPr>
          <p:nvPr>
            <p:ph type="body" idx="1"/>
          </p:nvPr>
        </p:nvSpPr>
        <p:spPr>
          <a:xfrm>
            <a:off x="539750" y="981075"/>
            <a:ext cx="8229600" cy="4543425"/>
          </a:xfrm>
        </p:spPr>
        <p:txBody>
          <a:bodyPr/>
          <a:lstStyle/>
          <a:p>
            <a:pPr eaLnBrk="1" hangingPunct="1"/>
            <a:r>
              <a:rPr lang="en-GB" altLang="en-US">
                <a:ea typeface="ＭＳ Ｐゴシック" panose="020B0600070205080204" pitchFamily="34" charset="-128"/>
              </a:rPr>
              <a:t>The </a:t>
            </a:r>
            <a:r>
              <a:rPr lang="en-GB" altLang="en-US" b="1">
                <a:solidFill>
                  <a:srgbClr val="0066FF"/>
                </a:solidFill>
                <a:latin typeface="Courier New" panose="02070309020205020404" pitchFamily="49" charset="0"/>
                <a:ea typeface="ＭＳ Ｐゴシック" panose="020B0600070205080204" pitchFamily="34" charset="-128"/>
                <a:cs typeface="Courier New" panose="02070309020205020404" pitchFamily="49" charset="0"/>
              </a:rPr>
              <a:t>for</a:t>
            </a:r>
            <a:r>
              <a:rPr lang="en-GB" altLang="en-US">
                <a:ea typeface="ＭＳ Ｐゴシック" panose="020B0600070205080204" pitchFamily="34" charset="-128"/>
              </a:rPr>
              <a:t> loop can be also used to loop on each element of any vector:</a:t>
            </a: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endParaRPr lang="en-GB" altLang="en-US">
              <a:ea typeface="ＭＳ Ｐゴシック" panose="020B0600070205080204" pitchFamily="34" charset="-128"/>
            </a:endParaRPr>
          </a:p>
          <a:p>
            <a:pPr eaLnBrk="1" hangingPunct="1"/>
            <a:r>
              <a:rPr lang="en-GB" altLang="en-US">
                <a:ea typeface="ＭＳ Ｐゴシック" panose="020B0600070205080204" pitchFamily="34" charset="-128"/>
              </a:rPr>
              <a:t>At the n</a:t>
            </a:r>
            <a:r>
              <a:rPr lang="en-GB" altLang="en-US" baseline="30000">
                <a:ea typeface="ＭＳ Ｐゴシック" panose="020B0600070205080204" pitchFamily="34" charset="-128"/>
              </a:rPr>
              <a:t>th</a:t>
            </a:r>
            <a:r>
              <a:rPr lang="en-GB" altLang="en-US">
                <a:ea typeface="ＭＳ Ｐゴシック" panose="020B0600070205080204" pitchFamily="34" charset="-128"/>
              </a:rPr>
              <a:t> iteration, the index variable assumes the value of the n</a:t>
            </a:r>
            <a:r>
              <a:rPr lang="en-GB" altLang="en-US" baseline="30000">
                <a:ea typeface="ＭＳ Ｐゴシック" panose="020B0600070205080204" pitchFamily="34" charset="-128"/>
              </a:rPr>
              <a:t>th</a:t>
            </a:r>
            <a:r>
              <a:rPr lang="en-GB" altLang="en-US">
                <a:ea typeface="ＭＳ Ｐゴシック" panose="020B0600070205080204" pitchFamily="34" charset="-128"/>
              </a:rPr>
              <a:t> vector entry.</a:t>
            </a:r>
          </a:p>
        </p:txBody>
      </p:sp>
      <p:sp>
        <p:nvSpPr>
          <p:cNvPr id="11268" name="Text Box 4">
            <a:extLst>
              <a:ext uri="{FF2B5EF4-FFF2-40B4-BE49-F238E27FC236}">
                <a16:creationId xmlns:a16="http://schemas.microsoft.com/office/drawing/2014/main" id="{7FFB6572-DDA4-42CF-86A9-523E918BD99F}"/>
              </a:ext>
            </a:extLst>
          </p:cNvPr>
          <p:cNvSpPr txBox="1">
            <a:spLocks noChangeArrowheads="1"/>
          </p:cNvSpPr>
          <p:nvPr/>
        </p:nvSpPr>
        <p:spPr bwMode="auto">
          <a:xfrm>
            <a:off x="939800" y="2309813"/>
            <a:ext cx="4500563" cy="1878012"/>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angles = [pi/4, pi/2, pi];</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x = angles</a:t>
            </a:r>
          </a:p>
          <a:p>
            <a:pPr eaLnBrk="1" hangingPunct="1">
              <a:buFontTx/>
              <a:buNone/>
            </a:pPr>
            <a:r>
              <a:rPr lang="en-GB" altLang="en-US" sz="2000" b="1">
                <a:latin typeface="Courier New" panose="02070309020205020404" pitchFamily="49" charset="0"/>
                <a:cs typeface="Courier New" panose="02070309020205020404" pitchFamily="49" charset="0"/>
              </a:rPr>
              <a:t>    disp([x, sin(x)]);</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8000"/>
                </a:solidFill>
                <a:latin typeface="Courier New" panose="02070309020205020404" pitchFamily="49" charset="0"/>
                <a:cs typeface="Courier New" panose="02070309020205020404" pitchFamily="49" charset="0"/>
              </a:rPr>
              <a:t>% More code here</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endParaRPr lang="en-GB" altLang="en-US" sz="2000" b="1">
              <a:latin typeface="Courier New" panose="02070309020205020404" pitchFamily="49" charset="0"/>
              <a:cs typeface="Courier New" panose="02070309020205020404" pitchFamily="49" charset="0"/>
            </a:endParaRPr>
          </a:p>
        </p:txBody>
      </p:sp>
      <p:sp>
        <p:nvSpPr>
          <p:cNvPr id="11269" name="Text Box 5">
            <a:extLst>
              <a:ext uri="{FF2B5EF4-FFF2-40B4-BE49-F238E27FC236}">
                <a16:creationId xmlns:a16="http://schemas.microsoft.com/office/drawing/2014/main" id="{BC351BB6-6514-4C79-B112-23CDC4F07CC9}"/>
              </a:ext>
            </a:extLst>
          </p:cNvPr>
          <p:cNvSpPr txBox="1">
            <a:spLocks noChangeArrowheads="1"/>
          </p:cNvSpPr>
          <p:nvPr/>
        </p:nvSpPr>
        <p:spPr bwMode="auto">
          <a:xfrm>
            <a:off x="6011863" y="2452688"/>
            <a:ext cx="2714625" cy="150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a:t>
            </a:r>
          </a:p>
          <a:p>
            <a:pPr eaLnBrk="1" hangingPunct="1">
              <a:buFontTx/>
              <a:buNone/>
            </a:pPr>
            <a:r>
              <a:rPr lang="en-GB" altLang="en-US" sz="2000" b="1" dirty="0">
                <a:latin typeface="Courier New" panose="02070309020205020404" pitchFamily="49" charset="0"/>
                <a:cs typeface="Courier New" panose="02070309020205020404" pitchFamily="49" charset="0"/>
              </a:rPr>
              <a:t>0.7854   0.7071</a:t>
            </a:r>
          </a:p>
          <a:p>
            <a:pPr eaLnBrk="1" hangingPunct="1">
              <a:buFontTx/>
              <a:buNone/>
            </a:pPr>
            <a:r>
              <a:rPr lang="en-GB" altLang="en-US" sz="2000" b="1" dirty="0">
                <a:latin typeface="Courier New" panose="02070309020205020404" pitchFamily="49" charset="0"/>
                <a:cs typeface="Courier New" panose="02070309020205020404" pitchFamily="49" charset="0"/>
              </a:rPr>
              <a:t>1.5708   1</a:t>
            </a:r>
          </a:p>
          <a:p>
            <a:pPr eaLnBrk="1" hangingPunct="1">
              <a:buFontTx/>
              <a:buNone/>
            </a:pPr>
            <a:r>
              <a:rPr lang="en-GB" altLang="en-US" sz="2000" b="1" dirty="0">
                <a:latin typeface="Courier New" panose="02070309020205020404" pitchFamily="49" charset="0"/>
                <a:cs typeface="Courier New" panose="02070309020205020404" pitchFamily="49" charset="0"/>
              </a:rPr>
              <a:t>3.1416   0</a:t>
            </a:r>
          </a:p>
        </p:txBody>
      </p:sp>
      <p:sp>
        <p:nvSpPr>
          <p:cNvPr id="2" name="Footer Placeholder 1">
            <a:extLst>
              <a:ext uri="{FF2B5EF4-FFF2-40B4-BE49-F238E27FC236}">
                <a16:creationId xmlns:a16="http://schemas.microsoft.com/office/drawing/2014/main" id="{7C4E1F71-4C5F-451D-8944-3C2EBEFC2CFD}"/>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11271" name="Slide Number Placeholder 2">
            <a:extLst>
              <a:ext uri="{FF2B5EF4-FFF2-40B4-BE49-F238E27FC236}">
                <a16:creationId xmlns:a16="http://schemas.microsoft.com/office/drawing/2014/main" id="{433E0135-62CE-40FE-BB7D-2D9D7E283F48}"/>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73</a:t>
            </a:fld>
            <a:endParaRPr lang="en-GB" altLang="en-US"/>
          </a:p>
        </p:txBody>
      </p:sp>
    </p:spTree>
  </p:cSld>
  <p:clrMapOvr>
    <a:masterClrMapping/>
  </p:clrMapOvr>
  <p:transition spd="med" advClick="0"/>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6D565F9C-34AF-4AFC-B0EA-FC6F736F95F4}"/>
              </a:ext>
            </a:extLst>
          </p:cNvPr>
          <p:cNvSpPr>
            <a:spLocks noGrp="1" noChangeArrowheads="1"/>
          </p:cNvSpPr>
          <p:nvPr>
            <p:ph type="title"/>
          </p:nvPr>
        </p:nvSpPr>
        <p:spPr>
          <a:xfrm>
            <a:off x="-108520" y="0"/>
            <a:ext cx="9250933" cy="768351"/>
          </a:xfrm>
        </p:spPr>
        <p:txBody>
          <a:bodyPr/>
          <a:lstStyle/>
          <a:p>
            <a:pPr eaLnBrk="1" hangingPunct="1">
              <a:defRPr/>
            </a:pPr>
            <a:r>
              <a:rPr altLang="en-US" dirty="0">
                <a:solidFill>
                  <a:schemeClr val="accent6"/>
                </a:solidFill>
                <a:ea typeface="ＭＳ Ｐゴシック" pitchFamily="34" charset="-128"/>
              </a:rPr>
              <a:t>Nesting loops</a:t>
            </a:r>
          </a:p>
        </p:txBody>
      </p:sp>
      <p:sp>
        <p:nvSpPr>
          <p:cNvPr id="21507" name="Rectangle 3">
            <a:extLst>
              <a:ext uri="{FF2B5EF4-FFF2-40B4-BE49-F238E27FC236}">
                <a16:creationId xmlns:a16="http://schemas.microsoft.com/office/drawing/2014/main" id="{B99FD559-64E0-4FF7-B311-B38F4D1FDE52}"/>
              </a:ext>
            </a:extLst>
          </p:cNvPr>
          <p:cNvSpPr>
            <a:spLocks noGrp="1" noChangeArrowheads="1"/>
          </p:cNvSpPr>
          <p:nvPr>
            <p:ph type="body" idx="1"/>
          </p:nvPr>
        </p:nvSpPr>
        <p:spPr>
          <a:xfrm>
            <a:off x="457200" y="968375"/>
            <a:ext cx="8229600" cy="4525963"/>
          </a:xfrm>
        </p:spPr>
        <p:txBody>
          <a:bodyPr/>
          <a:lstStyle/>
          <a:p>
            <a:pPr eaLnBrk="1" hangingPunct="1"/>
            <a:r>
              <a:rPr lang="en-GB" altLang="en-US" dirty="0">
                <a:ea typeface="ＭＳ Ｐゴシック" panose="020B0600070205080204" pitchFamily="34" charset="-128"/>
              </a:rPr>
              <a:t>Example: operate on each element of a given matrix</a:t>
            </a:r>
          </a:p>
          <a:p>
            <a:pPr eaLnBrk="1" hangingPunct="1"/>
            <a:endParaRPr lang="en-GB" altLang="en-US" dirty="0">
              <a:ea typeface="ＭＳ Ｐゴシック" panose="020B0600070205080204" pitchFamily="34" charset="-128"/>
            </a:endParaRPr>
          </a:p>
          <a:p>
            <a:pPr eaLnBrk="1" hangingPunct="1"/>
            <a:endParaRPr lang="en-GB" altLang="en-US" dirty="0">
              <a:ea typeface="ＭＳ Ｐゴシック" panose="020B0600070205080204" pitchFamily="34" charset="-128"/>
            </a:endParaRPr>
          </a:p>
          <a:p>
            <a:pPr eaLnBrk="1" hangingPunct="1"/>
            <a:endParaRPr lang="en-GB" altLang="en-US" dirty="0">
              <a:ea typeface="ＭＳ Ｐゴシック" panose="020B0600070205080204" pitchFamily="34" charset="-128"/>
            </a:endParaRPr>
          </a:p>
          <a:p>
            <a:pPr eaLnBrk="1" hangingPunct="1"/>
            <a:endParaRPr lang="en-GB" altLang="en-US" sz="1800" dirty="0">
              <a:ea typeface="ＭＳ Ｐゴシック" panose="020B0600070205080204" pitchFamily="34" charset="-128"/>
            </a:endParaRPr>
          </a:p>
          <a:p>
            <a:pPr eaLnBrk="1" hangingPunct="1"/>
            <a:endParaRPr lang="en-GB" altLang="en-US" sz="1800" dirty="0">
              <a:ea typeface="ＭＳ Ｐゴシック" panose="020B0600070205080204" pitchFamily="34" charset="-128"/>
            </a:endParaRPr>
          </a:p>
          <a:p>
            <a:pPr eaLnBrk="1" hangingPunct="1"/>
            <a:endParaRPr lang="en-GB" altLang="en-US" sz="1800" dirty="0">
              <a:ea typeface="ＭＳ Ｐゴシック" panose="020B0600070205080204" pitchFamily="34" charset="-128"/>
            </a:endParaRPr>
          </a:p>
          <a:p>
            <a:pPr eaLnBrk="1" hangingPunct="1"/>
            <a:r>
              <a:rPr lang="en-GB" altLang="en-US" dirty="0">
                <a:ea typeface="ＭＳ Ｐゴシック" panose="020B0600070205080204" pitchFamily="34" charset="-128"/>
              </a:rPr>
              <a:t>Try also: </a:t>
            </a:r>
          </a:p>
        </p:txBody>
      </p:sp>
      <p:sp>
        <p:nvSpPr>
          <p:cNvPr id="22532" name="Text Box 4">
            <a:extLst>
              <a:ext uri="{FF2B5EF4-FFF2-40B4-BE49-F238E27FC236}">
                <a16:creationId xmlns:a16="http://schemas.microsoft.com/office/drawing/2014/main" id="{5DCA1468-121E-4621-BFCD-9D37DD13F31C}"/>
              </a:ext>
            </a:extLst>
          </p:cNvPr>
          <p:cNvSpPr txBox="1">
            <a:spLocks noChangeArrowheads="1"/>
          </p:cNvSpPr>
          <p:nvPr/>
        </p:nvSpPr>
        <p:spPr bwMode="auto">
          <a:xfrm>
            <a:off x="900113" y="2060575"/>
            <a:ext cx="5327650" cy="258762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A = rand(3, 5);</a:t>
            </a:r>
          </a:p>
          <a:p>
            <a:pPr eaLnBrk="1" hangingPunct="1">
              <a:buFontTx/>
              <a:buNone/>
            </a:pPr>
            <a:r>
              <a:rPr lang="en-GB" altLang="en-US" sz="2000" b="1">
                <a:latin typeface="Courier New" panose="02070309020205020404" pitchFamily="49" charset="0"/>
                <a:cs typeface="Courier New" panose="02070309020205020404" pitchFamily="49" charset="0"/>
              </a:rPr>
              <a:t>B = zeros(size(A));</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i = 1:size(A, 1)</a:t>
            </a:r>
          </a:p>
          <a:p>
            <a:pPr eaLnBrk="1" hangingPunct="1">
              <a:buFontTx/>
              <a:buNone/>
            </a:pPr>
            <a:r>
              <a:rPr lang="en-GB" altLang="en-US" sz="2000" b="1">
                <a:latin typeface="Courier New" panose="02070309020205020404" pitchFamily="49" charset="0"/>
                <a:cs typeface="Courier New" panose="02070309020205020404" pitchFamily="49" charset="0"/>
              </a:rPr>
              <a:t>    </a:t>
            </a:r>
            <a:r>
              <a:rPr lang="en-GB" altLang="en-US" sz="2000" b="1">
                <a:solidFill>
                  <a:srgbClr val="0066FF"/>
                </a:solidFill>
                <a:latin typeface="Courier New" panose="02070309020205020404" pitchFamily="49" charset="0"/>
                <a:cs typeface="Courier New" panose="02070309020205020404" pitchFamily="49" charset="0"/>
              </a:rPr>
              <a:t>for</a:t>
            </a:r>
            <a:r>
              <a:rPr lang="en-GB" altLang="en-US" sz="2000" b="1">
                <a:latin typeface="Courier New" panose="02070309020205020404" pitchFamily="49" charset="0"/>
                <a:cs typeface="Courier New" panose="02070309020205020404" pitchFamily="49" charset="0"/>
              </a:rPr>
              <a:t> j = 1:size(A, 2)</a:t>
            </a:r>
          </a:p>
          <a:p>
            <a:pPr eaLnBrk="1" hangingPunct="1">
              <a:buFontTx/>
              <a:buNone/>
            </a:pPr>
            <a:r>
              <a:rPr lang="en-GB" altLang="en-US" sz="2000" b="1">
                <a:solidFill>
                  <a:srgbClr val="008000"/>
                </a:solidFill>
                <a:latin typeface="Courier New" panose="02070309020205020404" pitchFamily="49" charset="0"/>
                <a:cs typeface="Courier New" panose="02070309020205020404" pitchFamily="49" charset="0"/>
              </a:rPr>
              <a:t>        </a:t>
            </a:r>
            <a:r>
              <a:rPr lang="en-GB" altLang="en-US" sz="2000" b="1">
                <a:latin typeface="Courier New" panose="02070309020205020404" pitchFamily="49" charset="0"/>
                <a:cs typeface="Courier New" panose="02070309020205020404" pitchFamily="49" charset="0"/>
              </a:rPr>
              <a:t>B(i, j) = A(i, j)^2;</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    end</a:t>
            </a:r>
          </a:p>
          <a:p>
            <a:pPr eaLnBrk="1" hangingPunct="1">
              <a:buFontTx/>
              <a:buNone/>
            </a:pPr>
            <a:r>
              <a:rPr lang="en-GB" altLang="en-US" sz="2000" b="1">
                <a:solidFill>
                  <a:srgbClr val="0066FF"/>
                </a:solidFill>
                <a:latin typeface="Courier New" panose="02070309020205020404" pitchFamily="49" charset="0"/>
                <a:cs typeface="Courier New" panose="02070309020205020404" pitchFamily="49" charset="0"/>
              </a:rPr>
              <a:t>end</a:t>
            </a:r>
          </a:p>
        </p:txBody>
      </p:sp>
      <p:sp>
        <p:nvSpPr>
          <p:cNvPr id="22533" name="Line 5">
            <a:extLst>
              <a:ext uri="{FF2B5EF4-FFF2-40B4-BE49-F238E27FC236}">
                <a16:creationId xmlns:a16="http://schemas.microsoft.com/office/drawing/2014/main" id="{0EBAA01C-7936-46B4-AA2A-4DCFB921F347}"/>
              </a:ext>
            </a:extLst>
          </p:cNvPr>
          <p:cNvSpPr>
            <a:spLocks noChangeShapeType="1"/>
          </p:cNvSpPr>
          <p:nvPr/>
        </p:nvSpPr>
        <p:spPr bwMode="auto">
          <a:xfrm flipH="1">
            <a:off x="4211638" y="2889250"/>
            <a:ext cx="25923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2534" name="Text Box 6">
            <a:extLst>
              <a:ext uri="{FF2B5EF4-FFF2-40B4-BE49-F238E27FC236}">
                <a16:creationId xmlns:a16="http://schemas.microsoft.com/office/drawing/2014/main" id="{79EF7212-6E80-4214-9273-BA896001A58A}"/>
              </a:ext>
            </a:extLst>
          </p:cNvPr>
          <p:cNvSpPr txBox="1">
            <a:spLocks noChangeArrowheads="1"/>
          </p:cNvSpPr>
          <p:nvPr/>
        </p:nvSpPr>
        <p:spPr bwMode="auto">
          <a:xfrm>
            <a:off x="6877050" y="2673350"/>
            <a:ext cx="19431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t>For each row </a:t>
            </a:r>
            <a:r>
              <a:rPr lang="en-GB" altLang="en-US" sz="1800" dirty="0" err="1"/>
              <a:t>i</a:t>
            </a:r>
            <a:endParaRPr lang="en-GB" altLang="en-US" sz="1800" dirty="0"/>
          </a:p>
        </p:txBody>
      </p:sp>
      <p:sp>
        <p:nvSpPr>
          <p:cNvPr id="22535" name="Line 7">
            <a:extLst>
              <a:ext uri="{FF2B5EF4-FFF2-40B4-BE49-F238E27FC236}">
                <a16:creationId xmlns:a16="http://schemas.microsoft.com/office/drawing/2014/main" id="{8E29E3D2-ECD7-4131-9CD3-A7FC436896FE}"/>
              </a:ext>
            </a:extLst>
          </p:cNvPr>
          <p:cNvSpPr>
            <a:spLocks noChangeShapeType="1"/>
          </p:cNvSpPr>
          <p:nvPr/>
        </p:nvSpPr>
        <p:spPr bwMode="auto">
          <a:xfrm flipH="1">
            <a:off x="4862278" y="3176734"/>
            <a:ext cx="19446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2536" name="Text Box 8">
            <a:extLst>
              <a:ext uri="{FF2B5EF4-FFF2-40B4-BE49-F238E27FC236}">
                <a16:creationId xmlns:a16="http://schemas.microsoft.com/office/drawing/2014/main" id="{191A16A4-0553-4477-A3DD-BCFA0616083E}"/>
              </a:ext>
            </a:extLst>
          </p:cNvPr>
          <p:cNvSpPr txBox="1">
            <a:spLocks noChangeArrowheads="1"/>
          </p:cNvSpPr>
          <p:nvPr/>
        </p:nvSpPr>
        <p:spPr bwMode="auto">
          <a:xfrm>
            <a:off x="6879990" y="2960834"/>
            <a:ext cx="18798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t>For each element in row </a:t>
            </a:r>
            <a:r>
              <a:rPr lang="en-GB" altLang="en-US" sz="1800" dirty="0" err="1"/>
              <a:t>i</a:t>
            </a:r>
            <a:endParaRPr lang="en-GB" altLang="en-US" sz="1800" dirty="0"/>
          </a:p>
        </p:txBody>
      </p:sp>
      <p:sp>
        <p:nvSpPr>
          <p:cNvPr id="21514" name="Text Box 4">
            <a:extLst>
              <a:ext uri="{FF2B5EF4-FFF2-40B4-BE49-F238E27FC236}">
                <a16:creationId xmlns:a16="http://schemas.microsoft.com/office/drawing/2014/main" id="{42EE52B9-C449-48CE-B547-53BD680A81DD}"/>
              </a:ext>
            </a:extLst>
          </p:cNvPr>
          <p:cNvSpPr txBox="1">
            <a:spLocks noChangeArrowheads="1"/>
          </p:cNvSpPr>
          <p:nvPr/>
        </p:nvSpPr>
        <p:spPr bwMode="auto">
          <a:xfrm>
            <a:off x="2587625" y="4941888"/>
            <a:ext cx="1728788" cy="396875"/>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ea typeface="ＭＳ Ｐゴシック" panose="020B0600070205080204" pitchFamily="34" charset="-128"/>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ea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ea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Arial" panose="020B0604020202020204" pitchFamily="34" charset="0"/>
                <a:cs typeface="Arial" panose="020B0604020202020204" pitchFamily="34" charset="0"/>
              </a:defRPr>
            </a:lvl9pPr>
          </a:lstStyle>
          <a:p>
            <a:pPr eaLnBrk="1" hangingPunct="1">
              <a:buFontTx/>
              <a:buNone/>
            </a:pPr>
            <a:r>
              <a:rPr lang="en-GB" altLang="en-US" sz="2000" b="1">
                <a:latin typeface="Courier New" panose="02070309020205020404" pitchFamily="49" charset="0"/>
                <a:cs typeface="Courier New" panose="02070309020205020404" pitchFamily="49" charset="0"/>
              </a:rPr>
              <a:t>B = A.^2;</a:t>
            </a:r>
            <a:endParaRPr lang="en-GB" altLang="en-US" sz="2000" b="1">
              <a:solidFill>
                <a:srgbClr val="0066FF"/>
              </a:solidFill>
              <a:latin typeface="Courier New" panose="02070309020205020404" pitchFamily="49" charset="0"/>
              <a:cs typeface="Courier New" panose="02070309020205020404" pitchFamily="49" charset="0"/>
            </a:endParaRPr>
          </a:p>
        </p:txBody>
      </p:sp>
      <p:sp>
        <p:nvSpPr>
          <p:cNvPr id="2" name="Footer Placeholder 1">
            <a:extLst>
              <a:ext uri="{FF2B5EF4-FFF2-40B4-BE49-F238E27FC236}">
                <a16:creationId xmlns:a16="http://schemas.microsoft.com/office/drawing/2014/main" id="{6D95EDB3-63DF-4898-9B1E-6D7C3450E910}"/>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smtClean="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defRPr/>
            </a:pPr>
            <a:r>
              <a:rPr lang="en-GB"/>
              <a:t>Introduction to MATLAB</a:t>
            </a:r>
          </a:p>
        </p:txBody>
      </p:sp>
      <p:sp>
        <p:nvSpPr>
          <p:cNvPr id="22539" name="Slide Number Placeholder 2">
            <a:extLst>
              <a:ext uri="{FF2B5EF4-FFF2-40B4-BE49-F238E27FC236}">
                <a16:creationId xmlns:a16="http://schemas.microsoft.com/office/drawing/2014/main" id="{8E7D643A-2849-4213-B0EA-1475FCDD1DB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ＭＳ Ｐゴシック" panose="020B0600070205080204" pitchFamily="34" charset="-128"/>
                <a:cs typeface="+mn-cs"/>
              </a:defRPr>
            </a:lvl1pPr>
            <a:lvl2pPr marL="4572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fontAlgn="base">
              <a:spcBef>
                <a:spcPct val="20000"/>
              </a:spcBef>
              <a:spcAft>
                <a:spcPct val="0"/>
              </a:spcAft>
              <a:buChar char="•"/>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fld id="{6786BDA0-8790-4C1F-BE33-79E5F872209C}" type="slidenum">
              <a:rPr lang="en-GB" altLang="en-US" smtClean="0"/>
              <a:pPr eaLnBrk="1" hangingPunct="1"/>
              <a:t>74</a:t>
            </a:fld>
            <a:endParaRPr lang="en-GB" altLang="en-US"/>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507">
                                            <p:txEl>
                                              <p:pRg st="7" end="7"/>
                                            </p:txEl>
                                          </p:spTgt>
                                        </p:tgtEl>
                                        <p:attrNameLst>
                                          <p:attrName>style.visibility</p:attrName>
                                        </p:attrNameLst>
                                      </p:cBhvr>
                                      <p:to>
                                        <p:strVal val="visible"/>
                                      </p:to>
                                    </p:set>
                                    <p:animEffect transition="in" filter="fade">
                                      <p:cBhvr>
                                        <p:cTn id="7" dur="2000"/>
                                        <p:tgtEl>
                                          <p:spTgt spid="21507">
                                            <p:txEl>
                                              <p:pRg st="7" end="7"/>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514"/>
                                        </p:tgtEl>
                                        <p:attrNameLst>
                                          <p:attrName>style.visibility</p:attrName>
                                        </p:attrNameLst>
                                      </p:cBhvr>
                                      <p:to>
                                        <p:strVal val="visible"/>
                                      </p:to>
                                    </p:set>
                                    <p:animEffect transition="in" filter="fade">
                                      <p:cBhvr>
                                        <p:cTn id="10" dur="2000"/>
                                        <p:tgtEl>
                                          <p:spTgt spid="21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P spid="21514"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F5E77FE0-3AD9-445C-B6B7-FF91BC3B8CD3}"/>
              </a:ext>
            </a:extLst>
          </p:cNvPr>
          <p:cNvSpPr>
            <a:spLocks noGrp="1" noChangeArrowheads="1"/>
          </p:cNvSpPr>
          <p:nvPr>
            <p:ph type="title"/>
          </p:nvPr>
        </p:nvSpPr>
        <p:spPr>
          <a:xfrm>
            <a:off x="827583" y="-16669"/>
            <a:ext cx="7488832" cy="68976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Function Handles</a:t>
            </a:r>
          </a:p>
        </p:txBody>
      </p:sp>
      <p:sp>
        <p:nvSpPr>
          <p:cNvPr id="44035" name="Rectangle 3">
            <a:extLst>
              <a:ext uri="{FF2B5EF4-FFF2-40B4-BE49-F238E27FC236}">
                <a16:creationId xmlns:a16="http://schemas.microsoft.com/office/drawing/2014/main" id="{7CB7FA50-3201-4B96-AB7E-8456273A0420}"/>
              </a:ext>
            </a:extLst>
          </p:cNvPr>
          <p:cNvSpPr>
            <a:spLocks noGrp="1" noChangeArrowheads="1"/>
          </p:cNvSpPr>
          <p:nvPr>
            <p:ph type="body" idx="1"/>
          </p:nvPr>
        </p:nvSpPr>
        <p:spPr>
          <a:xfrm>
            <a:off x="447675" y="584871"/>
            <a:ext cx="8229600" cy="4525963"/>
          </a:xfrm>
        </p:spPr>
        <p:txBody>
          <a:bodyPr/>
          <a:lstStyle/>
          <a:p>
            <a:r>
              <a:rPr lang="en-GB" altLang="en-US" sz="2400" dirty="0"/>
              <a:t>These can be used to assign a function name to a variable</a:t>
            </a:r>
          </a:p>
          <a:p>
            <a:endParaRPr lang="en-GB" altLang="en-US" sz="2400" dirty="0"/>
          </a:p>
          <a:p>
            <a:endParaRPr lang="en-GB" altLang="en-US" sz="2400" dirty="0"/>
          </a:p>
          <a:p>
            <a:endParaRPr lang="en-GB" altLang="en-US" sz="2400" dirty="0"/>
          </a:p>
          <a:p>
            <a:r>
              <a:rPr lang="en-GB" altLang="en-US" sz="2400" dirty="0"/>
              <a:t>Or allow us to define new functions</a:t>
            </a:r>
          </a:p>
          <a:p>
            <a:endParaRPr lang="en-GB" altLang="en-US" sz="2400" dirty="0"/>
          </a:p>
          <a:p>
            <a:endParaRPr lang="en-GB" altLang="en-US" sz="2400" dirty="0"/>
          </a:p>
          <a:p>
            <a:r>
              <a:rPr lang="en-GB" altLang="en-US" sz="2400" dirty="0"/>
              <a:t>Or a method for re-defining existing functions</a:t>
            </a:r>
          </a:p>
        </p:txBody>
      </p:sp>
      <p:sp>
        <p:nvSpPr>
          <p:cNvPr id="44036" name="Text Box 7">
            <a:extLst>
              <a:ext uri="{FF2B5EF4-FFF2-40B4-BE49-F238E27FC236}">
                <a16:creationId xmlns:a16="http://schemas.microsoft.com/office/drawing/2014/main" id="{5A183A6D-2932-4BF6-9EF2-F707A99FC42B}"/>
              </a:ext>
            </a:extLst>
          </p:cNvPr>
          <p:cNvSpPr txBox="1">
            <a:spLocks noChangeArrowheads="1"/>
          </p:cNvSpPr>
          <p:nvPr/>
        </p:nvSpPr>
        <p:spPr bwMode="auto">
          <a:xfrm>
            <a:off x="977191" y="2788527"/>
            <a:ext cx="32400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err="1">
                <a:latin typeface="Courier New" panose="02070309020205020404" pitchFamily="49" charset="0"/>
                <a:cs typeface="Courier New" panose="02070309020205020404" pitchFamily="49" charset="0"/>
              </a:rPr>
              <a:t>sqr</a:t>
            </a:r>
            <a:r>
              <a:rPr lang="en-GB" altLang="en-US" sz="2000" b="1" dirty="0">
                <a:latin typeface="Courier New" panose="02070309020205020404" pitchFamily="49" charset="0"/>
                <a:cs typeface="Courier New" panose="02070309020205020404" pitchFamily="49" charset="0"/>
              </a:rPr>
              <a:t> = @(x) x^2;</a:t>
            </a:r>
          </a:p>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err="1">
                <a:latin typeface="Courier New" panose="02070309020205020404" pitchFamily="49" charset="0"/>
                <a:cs typeface="Courier New" panose="02070309020205020404" pitchFamily="49" charset="0"/>
              </a:rPr>
              <a:t>sqr</a:t>
            </a:r>
            <a:r>
              <a:rPr lang="en-GB" altLang="en-US" sz="2000" b="1" dirty="0">
                <a:latin typeface="Courier New" panose="02070309020205020404" pitchFamily="49" charset="0"/>
                <a:cs typeface="Courier New" panose="02070309020205020404" pitchFamily="49" charset="0"/>
              </a:rPr>
              <a:t>(3)</a:t>
            </a:r>
          </a:p>
          <a:p>
            <a:pPr eaLnBrk="1" hangingPunct="1">
              <a:buFontTx/>
              <a:buNone/>
            </a:pPr>
            <a:r>
              <a:rPr lang="en-GB" altLang="en-US" sz="2000" b="1" dirty="0" err="1">
                <a:latin typeface="Courier New" panose="02070309020205020404" pitchFamily="49" charset="0"/>
                <a:cs typeface="Courier New" panose="02070309020205020404" pitchFamily="49" charset="0"/>
              </a:rPr>
              <a:t>ans</a:t>
            </a:r>
            <a:r>
              <a:rPr lang="en-GB" altLang="en-US" sz="2000" b="1" dirty="0">
                <a:latin typeface="Courier New" panose="02070309020205020404" pitchFamily="49" charset="0"/>
                <a:cs typeface="Courier New" panose="02070309020205020404" pitchFamily="49" charset="0"/>
              </a:rPr>
              <a:t> = 9</a:t>
            </a:r>
          </a:p>
        </p:txBody>
      </p:sp>
      <p:sp>
        <p:nvSpPr>
          <p:cNvPr id="44038" name="Text Box 7">
            <a:extLst>
              <a:ext uri="{FF2B5EF4-FFF2-40B4-BE49-F238E27FC236}">
                <a16:creationId xmlns:a16="http://schemas.microsoft.com/office/drawing/2014/main" id="{45A7B7E7-8327-4E28-A935-0C0CD4AA5A00}"/>
              </a:ext>
            </a:extLst>
          </p:cNvPr>
          <p:cNvSpPr txBox="1">
            <a:spLocks noChangeArrowheads="1"/>
          </p:cNvSpPr>
          <p:nvPr/>
        </p:nvSpPr>
        <p:spPr bwMode="auto">
          <a:xfrm>
            <a:off x="977477" y="4317893"/>
            <a:ext cx="6335713"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fr-FR" altLang="en-US" sz="2000" b="1" dirty="0" err="1">
                <a:latin typeface="Courier New" panose="02070309020205020404" pitchFamily="49" charset="0"/>
                <a:cs typeface="Courier New" panose="02070309020205020404" pitchFamily="49" charset="0"/>
              </a:rPr>
              <a:t>temp_R</a:t>
            </a:r>
            <a:r>
              <a:rPr lang="fr-FR" altLang="en-US" sz="2000" b="1" dirty="0">
                <a:latin typeface="Courier New" panose="02070309020205020404" pitchFamily="49" charset="0"/>
                <a:cs typeface="Courier New" panose="02070309020205020404" pitchFamily="49" charset="0"/>
              </a:rPr>
              <a:t>=@(x) </a:t>
            </a:r>
            <a:r>
              <a:rPr lang="fr-FR" altLang="en-US" sz="2000" b="1" dirty="0" err="1">
                <a:latin typeface="Courier New" panose="02070309020205020404" pitchFamily="49" charset="0"/>
                <a:cs typeface="Courier New" panose="02070309020205020404" pitchFamily="49" charset="0"/>
              </a:rPr>
              <a:t>temp_convert</a:t>
            </a:r>
            <a:r>
              <a:rPr lang="fr-FR" altLang="en-US" sz="2000" b="1" dirty="0">
                <a:latin typeface="Courier New" panose="02070309020205020404" pitchFamily="49" charset="0"/>
                <a:cs typeface="Courier New" panose="02070309020205020404" pitchFamily="49" charset="0"/>
              </a:rPr>
              <a:t>(x)+459.67</a:t>
            </a:r>
            <a:endParaRPr lang="en-GB" altLang="en-US" sz="2000" b="1" dirty="0">
              <a:latin typeface="Courier New" panose="02070309020205020404" pitchFamily="49" charset="0"/>
              <a:cs typeface="Courier New" panose="02070309020205020404" pitchFamily="49" charset="0"/>
            </a:endParaRPr>
          </a:p>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err="1">
                <a:latin typeface="Courier New" panose="02070309020205020404" pitchFamily="49" charset="0"/>
                <a:cs typeface="Courier New" panose="02070309020205020404" pitchFamily="49" charset="0"/>
              </a:rPr>
              <a:t>temp_R</a:t>
            </a:r>
            <a:r>
              <a:rPr lang="en-GB" altLang="en-US" sz="2000" b="1" dirty="0">
                <a:latin typeface="Courier New" panose="02070309020205020404" pitchFamily="49" charset="0"/>
                <a:cs typeface="Courier New" panose="02070309020205020404" pitchFamily="49" charset="0"/>
              </a:rPr>
              <a:t>(30)</a:t>
            </a:r>
          </a:p>
          <a:p>
            <a:pPr eaLnBrk="1" hangingPunct="1">
              <a:buFontTx/>
              <a:buNone/>
            </a:pPr>
            <a:r>
              <a:rPr lang="en-GB" altLang="en-US" sz="2000" b="1" dirty="0" err="1">
                <a:latin typeface="Courier New" panose="02070309020205020404" pitchFamily="49" charset="0"/>
                <a:cs typeface="Courier New" panose="02070309020205020404" pitchFamily="49" charset="0"/>
              </a:rPr>
              <a:t>ans</a:t>
            </a:r>
            <a:r>
              <a:rPr lang="en-GB" altLang="en-US" sz="2000" b="1" dirty="0">
                <a:latin typeface="Courier New" panose="02070309020205020404" pitchFamily="49" charset="0"/>
                <a:cs typeface="Courier New" panose="02070309020205020404" pitchFamily="49" charset="0"/>
              </a:rPr>
              <a:t> = 545.67</a:t>
            </a:r>
          </a:p>
        </p:txBody>
      </p:sp>
      <p:sp>
        <p:nvSpPr>
          <p:cNvPr id="44039" name="AutoShape 7">
            <a:extLst>
              <a:ext uri="{FF2B5EF4-FFF2-40B4-BE49-F238E27FC236}">
                <a16:creationId xmlns:a16="http://schemas.microsoft.com/office/drawing/2014/main" id="{F8102F50-65F4-4BF6-8A6B-A4D55EAAFE78}"/>
              </a:ext>
            </a:extLst>
          </p:cNvPr>
          <p:cNvSpPr>
            <a:spLocks noChangeArrowheads="1"/>
          </p:cNvSpPr>
          <p:nvPr/>
        </p:nvSpPr>
        <p:spPr bwMode="auto">
          <a:xfrm>
            <a:off x="4093454" y="2910887"/>
            <a:ext cx="1150937" cy="287337"/>
          </a:xfrm>
          <a:prstGeom prst="leftRightArrow">
            <a:avLst>
              <a:gd name="adj1" fmla="val 50000"/>
              <a:gd name="adj2" fmla="val 80111"/>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4040" name="Text Box 4">
            <a:extLst>
              <a:ext uri="{FF2B5EF4-FFF2-40B4-BE49-F238E27FC236}">
                <a16:creationId xmlns:a16="http://schemas.microsoft.com/office/drawing/2014/main" id="{9A11048D-8836-48D8-ACB4-47FED6024694}"/>
              </a:ext>
            </a:extLst>
          </p:cNvPr>
          <p:cNvSpPr txBox="1">
            <a:spLocks noChangeArrowheads="1"/>
          </p:cNvSpPr>
          <p:nvPr/>
        </p:nvSpPr>
        <p:spPr bwMode="auto">
          <a:xfrm>
            <a:off x="5461879" y="2766424"/>
            <a:ext cx="2592387" cy="630238"/>
          </a:xfrm>
          <a:prstGeom prst="rect">
            <a:avLst/>
          </a:prstGeom>
          <a:solidFill>
            <a:srgbClr val="DDDDD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US" altLang="en-US" sz="1600" b="1" dirty="0">
                <a:solidFill>
                  <a:srgbClr val="0066FF"/>
                </a:solidFill>
                <a:latin typeface="Courier New" panose="02070309020205020404" pitchFamily="49" charset="0"/>
              </a:rPr>
              <a:t>function</a:t>
            </a:r>
            <a:r>
              <a:rPr lang="en-US" altLang="en-US" sz="1600" b="1" dirty="0">
                <a:latin typeface="Courier New" panose="02070309020205020404" pitchFamily="49" charset="0"/>
              </a:rPr>
              <a:t> y = </a:t>
            </a:r>
            <a:r>
              <a:rPr lang="en-US" altLang="en-US" sz="1600" b="1" dirty="0" err="1">
                <a:latin typeface="Courier New" panose="02070309020205020404" pitchFamily="49" charset="0"/>
              </a:rPr>
              <a:t>sqr</a:t>
            </a:r>
            <a:r>
              <a:rPr lang="en-US" altLang="en-US" sz="1600" b="1" dirty="0">
                <a:latin typeface="Courier New" panose="02070309020205020404" pitchFamily="49" charset="0"/>
              </a:rPr>
              <a:t>(x)</a:t>
            </a:r>
          </a:p>
          <a:p>
            <a:pPr eaLnBrk="1" hangingPunct="1">
              <a:buFontTx/>
              <a:buNone/>
            </a:pPr>
            <a:r>
              <a:rPr lang="en-US" altLang="en-US" sz="1600" b="1" dirty="0">
                <a:latin typeface="Courier New" panose="02070309020205020404" pitchFamily="49" charset="0"/>
              </a:rPr>
              <a:t>y = x^2;</a:t>
            </a:r>
          </a:p>
        </p:txBody>
      </p:sp>
      <p:sp>
        <p:nvSpPr>
          <p:cNvPr id="44041" name="Oval 9">
            <a:extLst>
              <a:ext uri="{FF2B5EF4-FFF2-40B4-BE49-F238E27FC236}">
                <a16:creationId xmlns:a16="http://schemas.microsoft.com/office/drawing/2014/main" id="{B28CC673-36C1-4369-89C9-B251A4B078EF}"/>
              </a:ext>
            </a:extLst>
          </p:cNvPr>
          <p:cNvSpPr>
            <a:spLocks noChangeArrowheads="1"/>
          </p:cNvSpPr>
          <p:nvPr/>
        </p:nvSpPr>
        <p:spPr bwMode="auto">
          <a:xfrm>
            <a:off x="1320885" y="2787658"/>
            <a:ext cx="2663825" cy="431800"/>
          </a:xfrm>
          <a:prstGeom prst="ellipse">
            <a:avLst/>
          </a:prstGeom>
          <a:noFill/>
          <a:ln w="9525" algn="ctr">
            <a:solidFill>
              <a:srgbClr val="FF99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4042" name="Footer Placeholder 1">
            <a:extLst>
              <a:ext uri="{FF2B5EF4-FFF2-40B4-BE49-F238E27FC236}">
                <a16:creationId xmlns:a16="http://schemas.microsoft.com/office/drawing/2014/main" id="{24F22783-0867-4FBF-951B-CB412BC53FC4}"/>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r>
              <a:rPr lang="en-GB"/>
              <a:t>Introduction to MATLAB</a:t>
            </a:r>
            <a:endParaRPr lang="en-GB" altLang="en-US"/>
          </a:p>
        </p:txBody>
      </p:sp>
      <p:sp>
        <p:nvSpPr>
          <p:cNvPr id="44043" name="Slide Number Placeholder 2">
            <a:extLst>
              <a:ext uri="{FF2B5EF4-FFF2-40B4-BE49-F238E27FC236}">
                <a16:creationId xmlns:a16="http://schemas.microsoft.com/office/drawing/2014/main" id="{69B201C7-A0D3-406B-9205-856E3283FAE8}"/>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fld id="{0970AFD7-FA48-48AA-867D-9EB1745631ED}" type="slidenum">
              <a:rPr lang="en-GB" altLang="en-US" smtClean="0"/>
              <a:pPr>
                <a:spcBef>
                  <a:spcPct val="0"/>
                </a:spcBef>
                <a:buFontTx/>
                <a:buNone/>
              </a:pPr>
              <a:t>75</a:t>
            </a:fld>
            <a:endParaRPr lang="en-GB" altLang="en-US" dirty="0"/>
          </a:p>
        </p:txBody>
      </p:sp>
      <p:sp>
        <p:nvSpPr>
          <p:cNvPr id="12" name="Text Box 7">
            <a:extLst>
              <a:ext uri="{FF2B5EF4-FFF2-40B4-BE49-F238E27FC236}">
                <a16:creationId xmlns:a16="http://schemas.microsoft.com/office/drawing/2014/main" id="{D4E4D011-BD89-41CF-9ED1-67B13E9C04C5}"/>
              </a:ext>
            </a:extLst>
          </p:cNvPr>
          <p:cNvSpPr txBox="1">
            <a:spLocks noChangeArrowheads="1"/>
          </p:cNvSpPr>
          <p:nvPr/>
        </p:nvSpPr>
        <p:spPr bwMode="auto">
          <a:xfrm>
            <a:off x="951408" y="1026111"/>
            <a:ext cx="3934057"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err="1">
                <a:latin typeface="Courier New" panose="02070309020205020404" pitchFamily="49" charset="0"/>
                <a:cs typeface="Courier New" panose="02070309020205020404" pitchFamily="49" charset="0"/>
              </a:rPr>
              <a:t>fun_handle</a:t>
            </a:r>
            <a:r>
              <a:rPr lang="en-GB" altLang="en-US" sz="2000" b="1" dirty="0">
                <a:latin typeface="Courier New" panose="02070309020205020404" pitchFamily="49" charset="0"/>
                <a:cs typeface="Courier New" panose="02070309020205020404" pitchFamily="49" charset="0"/>
              </a:rPr>
              <a:t> = @sin</a:t>
            </a:r>
          </a:p>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err="1">
                <a:latin typeface="Courier New" panose="02070309020205020404" pitchFamily="49" charset="0"/>
                <a:cs typeface="Courier New" panose="02070309020205020404" pitchFamily="49" charset="0"/>
              </a:rPr>
              <a:t>fun_handle</a:t>
            </a:r>
            <a:r>
              <a:rPr lang="en-GB" altLang="en-US" sz="2000" b="1" dirty="0">
                <a:latin typeface="Courier New" panose="02070309020205020404" pitchFamily="49" charset="0"/>
                <a:cs typeface="Courier New" panose="02070309020205020404" pitchFamily="49" charset="0"/>
              </a:rPr>
              <a:t>(pi/2)</a:t>
            </a:r>
          </a:p>
          <a:p>
            <a:pPr eaLnBrk="1" hangingPunct="1">
              <a:buFontTx/>
              <a:buNone/>
            </a:pPr>
            <a:r>
              <a:rPr lang="en-GB" altLang="en-US" sz="2000" b="1" dirty="0" err="1">
                <a:latin typeface="Courier New" panose="02070309020205020404" pitchFamily="49" charset="0"/>
                <a:cs typeface="Courier New" panose="02070309020205020404" pitchFamily="49" charset="0"/>
              </a:rPr>
              <a:t>ans</a:t>
            </a:r>
            <a:r>
              <a:rPr lang="en-GB" altLang="en-US" sz="2000" b="1" dirty="0">
                <a:latin typeface="Courier New" panose="02070309020205020404" pitchFamily="49" charset="0"/>
                <a:cs typeface="Courier New" panose="02070309020205020404" pitchFamily="49" charset="0"/>
              </a:rPr>
              <a:t> = 1</a:t>
            </a:r>
          </a:p>
        </p:txBody>
      </p:sp>
    </p:spTree>
  </p:cSld>
  <p:clrMapOvr>
    <a:masterClrMapping/>
  </p:clrMapOvr>
  <p:transition spd="med" advClick="0"/>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C3FFF41F-A64A-457F-92AA-AD0817D8523C}"/>
              </a:ext>
            </a:extLst>
          </p:cNvPr>
          <p:cNvSpPr>
            <a:spLocks noChangeArrowheads="1"/>
          </p:cNvSpPr>
          <p:nvPr/>
        </p:nvSpPr>
        <p:spPr bwMode="auto">
          <a:xfrm>
            <a:off x="685800" y="372269"/>
            <a:ext cx="7772400" cy="1470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Arial" charset="0"/>
                <a:ea typeface="ＭＳ Ｐゴシック" charset="-128"/>
              </a:defRPr>
            </a:lvl9pPr>
          </a:lstStyle>
          <a:p>
            <a:pPr algn="ctr" eaLnBrk="1" hangingPunct="1">
              <a:buSzPct val="100000"/>
            </a:pPr>
            <a:r>
              <a:rPr lang="en-GB" altLang="en-US" sz="3200" b="1" dirty="0">
                <a:solidFill>
                  <a:srgbClr val="000000"/>
                </a:solidFill>
              </a:rPr>
              <a:t>Introduction to MATLAB</a:t>
            </a:r>
          </a:p>
        </p:txBody>
      </p:sp>
      <p:sp>
        <p:nvSpPr>
          <p:cNvPr id="3" name="Rectangle 3">
            <a:extLst>
              <a:ext uri="{FF2B5EF4-FFF2-40B4-BE49-F238E27FC236}">
                <a16:creationId xmlns:a16="http://schemas.microsoft.com/office/drawing/2014/main" id="{458F6177-821B-4FC6-8B4C-820ED3A165F2}"/>
              </a:ext>
            </a:extLst>
          </p:cNvPr>
          <p:cNvSpPr>
            <a:spLocks noChangeArrowheads="1"/>
          </p:cNvSpPr>
          <p:nvPr/>
        </p:nvSpPr>
        <p:spPr bwMode="auto">
          <a:xfrm>
            <a:off x="1371600" y="1608156"/>
            <a:ext cx="64008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marL="342900" indent="-341313">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5pPr>
            <a:lvl6pPr marL="25146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6pPr>
            <a:lvl7pPr marL="29718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7pPr>
            <a:lvl8pPr marL="34290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8pPr>
            <a:lvl9pPr marL="3886200" indent="-228600" defTabSz="449263" eaLnBrk="0" fontAlgn="base" hangingPunct="0">
              <a:spcBef>
                <a:spcPct val="0"/>
              </a:spcBef>
              <a:spcAft>
                <a:spcPct val="0"/>
              </a:spcAft>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chemeClr val="bg1"/>
                </a:solidFill>
                <a:latin typeface="Arial" charset="0"/>
                <a:ea typeface="ＭＳ Ｐゴシック" charset="-128"/>
              </a:defRPr>
            </a:lvl9pPr>
          </a:lstStyle>
          <a:p>
            <a:pPr algn="ctr" eaLnBrk="1" hangingPunct="1">
              <a:spcBef>
                <a:spcPts val="800"/>
              </a:spcBef>
              <a:buSzPct val="100000"/>
            </a:pPr>
            <a:r>
              <a:rPr lang="en-GB" altLang="en-US" sz="3200" dirty="0">
                <a:solidFill>
                  <a:srgbClr val="000000"/>
                </a:solidFill>
              </a:rPr>
              <a:t>Session 2 : Using Matrices</a:t>
            </a:r>
          </a:p>
        </p:txBody>
      </p:sp>
    </p:spTree>
    <p:extLst>
      <p:ext uri="{BB962C8B-B14F-4D97-AF65-F5344CB8AC3E}">
        <p14:creationId xmlns:p14="http://schemas.microsoft.com/office/powerpoint/2010/main" val="4019343744"/>
      </p:ext>
    </p:extLst>
  </p:cSld>
  <p:clrMapOvr>
    <a:masterClrMapping/>
  </p:clrMapOvr>
  <p:transition spd="med" advClick="0"/>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a:extLst>
              <a:ext uri="{FF2B5EF4-FFF2-40B4-BE49-F238E27FC236}">
                <a16:creationId xmlns:a16="http://schemas.microsoft.com/office/drawing/2014/main" id="{D71D2898-7DE9-4E0C-B6BE-8D4FE95B3F82}"/>
              </a:ext>
            </a:extLst>
          </p:cNvPr>
          <p:cNvSpPr>
            <a:spLocks noGrp="1" noChangeArrowheads="1"/>
          </p:cNvSpPr>
          <p:nvPr>
            <p:ph type="title"/>
          </p:nvPr>
        </p:nvSpPr>
        <p:spPr>
          <a:xfrm>
            <a:off x="925700" y="0"/>
            <a:ext cx="7450138" cy="90872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Matrices</a:t>
            </a:r>
          </a:p>
        </p:txBody>
      </p:sp>
      <p:sp>
        <p:nvSpPr>
          <p:cNvPr id="29700" name="Footer Placeholder 1">
            <a:extLst>
              <a:ext uri="{FF2B5EF4-FFF2-40B4-BE49-F238E27FC236}">
                <a16:creationId xmlns:a16="http://schemas.microsoft.com/office/drawing/2014/main" id="{A5C4F1FF-C1BC-409E-BA60-7B71A0CDE618}"/>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29701" name="Slide Number Placeholder 2">
            <a:extLst>
              <a:ext uri="{FF2B5EF4-FFF2-40B4-BE49-F238E27FC236}">
                <a16:creationId xmlns:a16="http://schemas.microsoft.com/office/drawing/2014/main" id="{744BFBDF-D632-480D-8907-097D730877D1}"/>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77</a:t>
            </a:fld>
            <a:endParaRPr lang="en-GB" altLang="en-US" sz="1400"/>
          </a:p>
        </p:txBody>
      </p:sp>
      <p:sp>
        <p:nvSpPr>
          <p:cNvPr id="8" name="Rectangle 3">
            <a:extLst>
              <a:ext uri="{FF2B5EF4-FFF2-40B4-BE49-F238E27FC236}">
                <a16:creationId xmlns:a16="http://schemas.microsoft.com/office/drawing/2014/main" id="{53A73E01-92C9-4F6F-B6A0-C5DFA50E8828}"/>
              </a:ext>
            </a:extLst>
          </p:cNvPr>
          <p:cNvSpPr txBox="1">
            <a:spLocks noChangeArrowheads="1"/>
          </p:cNvSpPr>
          <p:nvPr/>
        </p:nvSpPr>
        <p:spPr>
          <a:xfrm>
            <a:off x="501650" y="908050"/>
            <a:ext cx="8229600" cy="1252538"/>
          </a:xfrm>
          <a:prstGeom prst="rect">
            <a:avLst/>
          </a:prstGeom>
        </p:spPr>
        <p:txBody>
          <a:bodyPr/>
          <a:lstStyle>
            <a:lvl1pPr marL="342900" indent="-342900" algn="l" defTabSz="449263" rtl="0" eaLnBrk="0" fontAlgn="base" hangingPunct="0">
              <a:spcBef>
                <a:spcPts val="800"/>
              </a:spcBef>
              <a:spcAft>
                <a:spcPct val="0"/>
              </a:spcAft>
              <a:buClr>
                <a:srgbClr val="000000"/>
              </a:buClr>
              <a:buSzPct val="100000"/>
              <a:buFont typeface="Times New Roman" charset="0"/>
              <a:defRPr sz="3200" kern="1200">
                <a:solidFill>
                  <a:srgbClr val="000000"/>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kern="1200">
                <a:solidFill>
                  <a:srgbClr val="000000"/>
                </a:solidFill>
                <a:latin typeface="+mn-lt"/>
                <a:ea typeface="+mn-ea"/>
                <a:cs typeface="Arial" panose="020B0604020202020204" pitchFamily="34" charset="0"/>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kern="1200">
                <a:solidFill>
                  <a:srgbClr val="000000"/>
                </a:solidFill>
                <a:latin typeface="+mn-lt"/>
                <a:ea typeface="+mn-ea"/>
                <a:cs typeface="Arial" panose="020B0604020202020204" pitchFamily="34" charset="0"/>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kern="1200">
                <a:solidFill>
                  <a:srgbClr val="000000"/>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en-US" sz="2400" dirty="0"/>
              <a:t>In the previous session, we encountered the terms VECTOR and MATRIX</a:t>
            </a:r>
          </a:p>
          <a:p>
            <a:r>
              <a:rPr lang="en-GB" altLang="en-US" sz="2400" dirty="0"/>
              <a:t>In this session, we will </a:t>
            </a:r>
            <a:r>
              <a:rPr lang="en-US" altLang="en-US" sz="2400" dirty="0"/>
              <a:t>give a more in-depth appreciation of matrices. Remember that the name MATLAB is constructed from </a:t>
            </a:r>
            <a:r>
              <a:rPr lang="en-US" altLang="en-US" sz="2400" dirty="0" err="1"/>
              <a:t>MATrix</a:t>
            </a:r>
            <a:r>
              <a:rPr lang="en-US" altLang="en-US" sz="2400" dirty="0"/>
              <a:t> </a:t>
            </a:r>
            <a:r>
              <a:rPr lang="en-US" altLang="en-US" sz="2400" dirty="0" err="1"/>
              <a:t>LABoratory</a:t>
            </a:r>
            <a:r>
              <a:rPr lang="en-US" altLang="en-US" sz="2400" dirty="0"/>
              <a:t> and an awareness of matrix functions can allow you to manipulate data in a more efficient way than traditional programming languages. </a:t>
            </a:r>
            <a:endParaRPr lang="en-GB" altLang="en-US" sz="2400" dirty="0"/>
          </a:p>
        </p:txBody>
      </p:sp>
    </p:spTree>
  </p:cSld>
  <p:clrMapOvr>
    <a:masterClrMapping/>
  </p:clrMapOvr>
  <p:transition spd="med" advClick="0"/>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4FF5BC-1441-4E3A-A1CE-A6E6C16C3790}"/>
              </a:ext>
            </a:extLst>
          </p:cNvPr>
          <p:cNvSpPr txBox="1"/>
          <p:nvPr/>
        </p:nvSpPr>
        <p:spPr>
          <a:xfrm>
            <a:off x="395536" y="673100"/>
            <a:ext cx="8496944" cy="4708981"/>
          </a:xfrm>
          <a:prstGeom prst="rect">
            <a:avLst/>
          </a:prstGeom>
          <a:noFill/>
        </p:spPr>
        <p:txBody>
          <a:bodyPr wrap="square">
            <a:spAutoFit/>
          </a:bodyPr>
          <a:lstStyle/>
          <a:p>
            <a:r>
              <a:rPr lang="en-GB" sz="2000" i="0" u="none" strike="noStrike" baseline="0" dirty="0">
                <a:solidFill>
                  <a:schemeClr val="tx1"/>
                </a:solidFill>
                <a:latin typeface="+mn-lt"/>
              </a:rPr>
              <a:t>Consider the following code. It uses a number of constructs we have encountered </a:t>
            </a:r>
            <a:r>
              <a:rPr lang="en-GB" sz="2000" dirty="0">
                <a:solidFill>
                  <a:schemeClr val="tx1"/>
                </a:solidFill>
                <a:latin typeface="+mn-lt"/>
              </a:rPr>
              <a:t>already. </a:t>
            </a:r>
          </a:p>
          <a:p>
            <a:endParaRPr lang="en-GB" sz="2000" b="1" dirty="0">
              <a:solidFill>
                <a:srgbClr val="028009"/>
              </a:solidFill>
              <a:latin typeface="Courier New" panose="02070309020205020404" pitchFamily="49" charset="0"/>
            </a:endParaRPr>
          </a:p>
          <a:p>
            <a:r>
              <a:rPr lang="en-GB" sz="2000" b="1" i="0" u="none" strike="noStrike" baseline="0" dirty="0">
                <a:solidFill>
                  <a:srgbClr val="028009"/>
                </a:solidFill>
                <a:latin typeface="Courier New" panose="02070309020205020404" pitchFamily="49" charset="0"/>
              </a:rPr>
              <a:t>% find the sum and average of numbers divisible by 3</a:t>
            </a:r>
            <a:endParaRPr lang="en-GB" sz="2000" b="0" i="0" u="none" strike="noStrike" baseline="0" dirty="0">
              <a:solidFill>
                <a:srgbClr val="028009"/>
              </a:solidFill>
              <a:latin typeface="Courier New" panose="02070309020205020404" pitchFamily="49" charset="0"/>
            </a:endParaRPr>
          </a:p>
          <a:p>
            <a:r>
              <a:rPr lang="en-GB" sz="2000" b="1" i="0" u="none" strike="noStrike" baseline="0" dirty="0">
                <a:solidFill>
                  <a:srgbClr val="028009"/>
                </a:solidFill>
                <a:latin typeface="Courier New" panose="02070309020205020404" pitchFamily="49" charset="0"/>
              </a:rPr>
              <a:t>% between 1 and 200.</a:t>
            </a:r>
            <a:endParaRPr lang="en-GB" sz="2000" b="0" i="0" u="none" strike="noStrike" baseline="0" dirty="0">
              <a:solidFill>
                <a:srgbClr val="028009"/>
              </a:solidFill>
              <a:latin typeface="Courier New" panose="02070309020205020404" pitchFamily="49" charset="0"/>
            </a:endParaRPr>
          </a:p>
          <a:p>
            <a:r>
              <a:rPr lang="en-GB" sz="2000" b="1" i="0" u="none" strike="noStrike" baseline="0" dirty="0">
                <a:solidFill>
                  <a:srgbClr val="000000"/>
                </a:solidFill>
                <a:latin typeface="Courier New" panose="02070309020205020404" pitchFamily="49" charset="0"/>
              </a:rPr>
              <a:t>total=0;</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a:solidFill>
                  <a:srgbClr val="000000"/>
                </a:solidFill>
                <a:latin typeface="Courier New" panose="02070309020205020404" pitchFamily="49" charset="0"/>
              </a:rPr>
              <a:t>count=0;</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a:solidFill>
                  <a:srgbClr val="0E00FF"/>
                </a:solidFill>
                <a:latin typeface="Courier New" panose="02070309020205020404" pitchFamily="49" charset="0"/>
              </a:rPr>
              <a:t>for</a:t>
            </a:r>
            <a:r>
              <a:rPr lang="en-GB" sz="2000" b="1" i="0" u="none" strike="noStrike" baseline="0" dirty="0">
                <a:solidFill>
                  <a:srgbClr val="000000"/>
                </a:solidFill>
                <a:latin typeface="Courier New" panose="02070309020205020404" pitchFamily="49" charset="0"/>
              </a:rPr>
              <a:t> </a:t>
            </a:r>
            <a:r>
              <a:rPr lang="en-GB" sz="2000" b="1" i="0" u="none" strike="noStrike" baseline="0" dirty="0" err="1">
                <a:solidFill>
                  <a:srgbClr val="000000"/>
                </a:solidFill>
                <a:latin typeface="Courier New" panose="02070309020205020404" pitchFamily="49" charset="0"/>
              </a:rPr>
              <a:t>i</a:t>
            </a:r>
            <a:r>
              <a:rPr lang="en-GB" sz="2000" b="1" i="0" u="none" strike="noStrike" baseline="0" dirty="0">
                <a:solidFill>
                  <a:srgbClr val="000000"/>
                </a:solidFill>
                <a:latin typeface="Courier New" panose="02070309020205020404" pitchFamily="49" charset="0"/>
              </a:rPr>
              <a:t>=1:200</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a:solidFill>
                  <a:srgbClr val="000000"/>
                </a:solidFill>
                <a:latin typeface="Courier New" panose="02070309020205020404" pitchFamily="49" charset="0"/>
              </a:rPr>
              <a:t>    </a:t>
            </a:r>
            <a:r>
              <a:rPr lang="en-GB" sz="2000" b="1" i="0" u="none" strike="noStrike" baseline="0" dirty="0">
                <a:solidFill>
                  <a:srgbClr val="0E00FF"/>
                </a:solidFill>
                <a:latin typeface="Courier New" panose="02070309020205020404" pitchFamily="49" charset="0"/>
              </a:rPr>
              <a:t>if</a:t>
            </a:r>
            <a:r>
              <a:rPr lang="en-GB" sz="2000" b="1" i="0" u="none" strike="noStrike" baseline="0" dirty="0">
                <a:solidFill>
                  <a:srgbClr val="000000"/>
                </a:solidFill>
                <a:latin typeface="Courier New" panose="02070309020205020404" pitchFamily="49" charset="0"/>
              </a:rPr>
              <a:t> mod(</a:t>
            </a:r>
            <a:r>
              <a:rPr lang="en-GB" sz="2000" b="1" i="0" u="none" strike="noStrike" baseline="0" dirty="0" err="1">
                <a:solidFill>
                  <a:srgbClr val="000000"/>
                </a:solidFill>
                <a:latin typeface="Courier New" panose="02070309020205020404" pitchFamily="49" charset="0"/>
              </a:rPr>
              <a:t>i</a:t>
            </a:r>
            <a:r>
              <a:rPr lang="en-GB" sz="2000" b="1" i="0" u="none" strike="noStrike" baseline="0" dirty="0">
                <a:solidFill>
                  <a:srgbClr val="000000"/>
                </a:solidFill>
                <a:latin typeface="Courier New" panose="02070309020205020404" pitchFamily="49" charset="0"/>
              </a:rPr>
              <a:t>, 3) == 0</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a:solidFill>
                  <a:srgbClr val="000000"/>
                </a:solidFill>
                <a:latin typeface="Courier New" panose="02070309020205020404" pitchFamily="49" charset="0"/>
              </a:rPr>
              <a:t>        total=</a:t>
            </a:r>
            <a:r>
              <a:rPr lang="en-GB" sz="2000" b="1" i="0" u="none" strike="noStrike" baseline="0" dirty="0" err="1">
                <a:solidFill>
                  <a:srgbClr val="000000"/>
                </a:solidFill>
                <a:latin typeface="Courier New" panose="02070309020205020404" pitchFamily="49" charset="0"/>
              </a:rPr>
              <a:t>total+i</a:t>
            </a:r>
            <a:r>
              <a:rPr lang="en-GB" sz="2000" b="1" i="0" u="none" strike="noStrike" baseline="0" dirty="0">
                <a:solidFill>
                  <a:srgbClr val="000000"/>
                </a:solidFill>
                <a:latin typeface="Courier New" panose="02070309020205020404" pitchFamily="49" charset="0"/>
              </a:rPr>
              <a:t>;</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a:solidFill>
                  <a:srgbClr val="000000"/>
                </a:solidFill>
                <a:latin typeface="Courier New" panose="02070309020205020404" pitchFamily="49" charset="0"/>
              </a:rPr>
              <a:t>        count=count+1;</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a:solidFill>
                  <a:srgbClr val="000000"/>
                </a:solidFill>
                <a:latin typeface="Courier New" panose="02070309020205020404" pitchFamily="49" charset="0"/>
              </a:rPr>
              <a:t>    </a:t>
            </a:r>
            <a:r>
              <a:rPr lang="en-GB" sz="2000" b="1" i="0" u="none" strike="noStrike" baseline="0" dirty="0">
                <a:solidFill>
                  <a:srgbClr val="0E00FF"/>
                </a:solidFill>
                <a:latin typeface="Courier New" panose="02070309020205020404" pitchFamily="49" charset="0"/>
              </a:rPr>
              <a:t>end</a:t>
            </a:r>
            <a:endParaRPr lang="en-GB" sz="2000" b="0" i="0" u="none" strike="noStrike" baseline="0" dirty="0">
              <a:solidFill>
                <a:srgbClr val="0E00FF"/>
              </a:solidFill>
              <a:latin typeface="Courier New" panose="02070309020205020404" pitchFamily="49" charset="0"/>
            </a:endParaRPr>
          </a:p>
          <a:p>
            <a:r>
              <a:rPr lang="en-GB" sz="2000" b="1" i="0" u="none" strike="noStrike" baseline="0" dirty="0">
                <a:solidFill>
                  <a:srgbClr val="0E00FF"/>
                </a:solidFill>
                <a:latin typeface="Courier New" panose="02070309020205020404" pitchFamily="49" charset="0"/>
              </a:rPr>
              <a:t>end</a:t>
            </a:r>
            <a:endParaRPr lang="en-GB" sz="2000" b="0" i="0" u="none" strike="noStrike" baseline="0" dirty="0">
              <a:solidFill>
                <a:srgbClr val="0E00FF"/>
              </a:solidFill>
              <a:latin typeface="Courier New" panose="02070309020205020404" pitchFamily="49" charset="0"/>
            </a:endParaRPr>
          </a:p>
          <a:p>
            <a:r>
              <a:rPr lang="en-GB" sz="2000" b="1" i="0" u="none" strike="noStrike" baseline="0" dirty="0" err="1">
                <a:solidFill>
                  <a:srgbClr val="000000"/>
                </a:solidFill>
                <a:latin typeface="Courier New" panose="02070309020205020404" pitchFamily="49" charset="0"/>
              </a:rPr>
              <a:t>disp</a:t>
            </a:r>
            <a:r>
              <a:rPr lang="en-GB" sz="2000" b="1" i="0" u="none" strike="noStrike" baseline="0" dirty="0">
                <a:solidFill>
                  <a:srgbClr val="000000"/>
                </a:solidFill>
                <a:latin typeface="Courier New" panose="02070309020205020404" pitchFamily="49" charset="0"/>
              </a:rPr>
              <a:t>(</a:t>
            </a:r>
            <a:r>
              <a:rPr lang="en-GB" sz="2000" b="1" i="0" u="none" strike="noStrike" baseline="0" dirty="0">
                <a:solidFill>
                  <a:srgbClr val="AA04F9"/>
                </a:solidFill>
                <a:latin typeface="Courier New" panose="02070309020205020404" pitchFamily="49" charset="0"/>
              </a:rPr>
              <a:t>'total'</a:t>
            </a:r>
            <a:r>
              <a:rPr lang="en-GB" sz="2000" b="1" i="0" u="none" strike="noStrike" baseline="0" dirty="0">
                <a:solidFill>
                  <a:srgbClr val="000000"/>
                </a:solidFill>
                <a:latin typeface="Courier New" panose="02070309020205020404" pitchFamily="49" charset="0"/>
              </a:rPr>
              <a:t>),</a:t>
            </a:r>
            <a:r>
              <a:rPr lang="en-GB" sz="2000" b="1" i="0" u="none" strike="noStrike" baseline="0" dirty="0" err="1">
                <a:solidFill>
                  <a:srgbClr val="000000"/>
                </a:solidFill>
                <a:latin typeface="Courier New" panose="02070309020205020404" pitchFamily="49" charset="0"/>
              </a:rPr>
              <a:t>disp</a:t>
            </a:r>
            <a:r>
              <a:rPr lang="en-GB" sz="2000" b="1" i="0" u="none" strike="noStrike" baseline="0" dirty="0">
                <a:solidFill>
                  <a:srgbClr val="000000"/>
                </a:solidFill>
                <a:latin typeface="Courier New" panose="02070309020205020404" pitchFamily="49" charset="0"/>
              </a:rPr>
              <a:t>(total)</a:t>
            </a:r>
            <a:endParaRPr lang="en-GB" sz="2000" b="0" i="0" u="none" strike="noStrike" baseline="0" dirty="0">
              <a:solidFill>
                <a:srgbClr val="000000"/>
              </a:solidFill>
              <a:latin typeface="Courier New" panose="02070309020205020404" pitchFamily="49" charset="0"/>
            </a:endParaRPr>
          </a:p>
          <a:p>
            <a:r>
              <a:rPr lang="en-GB" sz="2000" b="1" i="0" u="none" strike="noStrike" baseline="0" dirty="0" err="1">
                <a:solidFill>
                  <a:srgbClr val="000000"/>
                </a:solidFill>
                <a:latin typeface="Courier New" panose="02070309020205020404" pitchFamily="49" charset="0"/>
              </a:rPr>
              <a:t>disp</a:t>
            </a:r>
            <a:r>
              <a:rPr lang="en-GB" sz="2000" b="1" i="0" u="none" strike="noStrike" baseline="0" dirty="0">
                <a:solidFill>
                  <a:srgbClr val="000000"/>
                </a:solidFill>
                <a:latin typeface="Courier New" panose="02070309020205020404" pitchFamily="49" charset="0"/>
              </a:rPr>
              <a:t>(</a:t>
            </a:r>
            <a:r>
              <a:rPr lang="en-GB" sz="2000" b="1" i="0" u="none" strike="noStrike" baseline="0" dirty="0">
                <a:solidFill>
                  <a:srgbClr val="AA04F9"/>
                </a:solidFill>
                <a:latin typeface="Courier New" panose="02070309020205020404" pitchFamily="49" charset="0"/>
              </a:rPr>
              <a:t>'average'</a:t>
            </a:r>
            <a:r>
              <a:rPr lang="en-GB" sz="2000" b="1" i="0" u="none" strike="noStrike" baseline="0" dirty="0">
                <a:solidFill>
                  <a:srgbClr val="000000"/>
                </a:solidFill>
                <a:latin typeface="Courier New" panose="02070309020205020404" pitchFamily="49" charset="0"/>
              </a:rPr>
              <a:t>),</a:t>
            </a:r>
            <a:r>
              <a:rPr lang="en-GB" sz="2000" b="1" i="0" u="none" strike="noStrike" baseline="0" dirty="0" err="1">
                <a:solidFill>
                  <a:srgbClr val="000000"/>
                </a:solidFill>
                <a:latin typeface="Courier New" panose="02070309020205020404" pitchFamily="49" charset="0"/>
              </a:rPr>
              <a:t>disp</a:t>
            </a:r>
            <a:r>
              <a:rPr lang="en-GB" sz="2000" b="1" i="0" u="none" strike="noStrike" baseline="0" dirty="0">
                <a:solidFill>
                  <a:srgbClr val="000000"/>
                </a:solidFill>
                <a:latin typeface="Courier New" panose="02070309020205020404" pitchFamily="49" charset="0"/>
              </a:rPr>
              <a:t>(total/count)</a:t>
            </a:r>
            <a:endParaRPr lang="en-GB" sz="2000" b="0" i="0" u="none" strike="noStrike" baseline="0" dirty="0">
              <a:solidFill>
                <a:srgbClr val="000000"/>
              </a:solidFill>
              <a:latin typeface="Courier New" panose="02070309020205020404" pitchFamily="49" charset="0"/>
            </a:endParaRPr>
          </a:p>
        </p:txBody>
      </p:sp>
      <p:sp>
        <p:nvSpPr>
          <p:cNvPr id="4" name="Rectangle 2">
            <a:extLst>
              <a:ext uri="{FF2B5EF4-FFF2-40B4-BE49-F238E27FC236}">
                <a16:creationId xmlns:a16="http://schemas.microsoft.com/office/drawing/2014/main" id="{6A26668E-D09C-43E9-9E09-7EC6D37BFF22}"/>
              </a:ext>
            </a:extLst>
          </p:cNvPr>
          <p:cNvSpPr txBox="1">
            <a:spLocks noChangeArrowheads="1"/>
          </p:cNvSpPr>
          <p:nvPr/>
        </p:nvSpPr>
        <p:spPr>
          <a:xfrm>
            <a:off x="827583" y="-16669"/>
            <a:ext cx="7488832" cy="68976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49263" rtl="0" eaLnBrk="0" fontAlgn="base" hangingPunct="0">
              <a:spcBef>
                <a:spcPct val="0"/>
              </a:spcBef>
              <a:spcAft>
                <a:spcPct val="0"/>
              </a:spcAft>
              <a:buClr>
                <a:srgbClr val="000000"/>
              </a:buClr>
              <a:buSzPct val="100000"/>
              <a:buFont typeface="Times New Roman" charset="0"/>
              <a:defRPr sz="3600" b="1" kern="1200">
                <a:solidFill>
                  <a:srgbClr val="FFFF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2pPr>
            <a:lvl3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3pPr>
            <a:lvl4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4pPr>
            <a:lvl5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9pPr>
          </a:lstStyle>
          <a:p>
            <a:r>
              <a:rPr lang="en-GB" altLang="en-US" dirty="0">
                <a:solidFill>
                  <a:schemeClr val="accent6"/>
                </a:solidFill>
              </a:rPr>
              <a:t>Write Scripts or Not?</a:t>
            </a:r>
          </a:p>
        </p:txBody>
      </p:sp>
    </p:spTree>
    <p:extLst>
      <p:ext uri="{BB962C8B-B14F-4D97-AF65-F5344CB8AC3E}">
        <p14:creationId xmlns:p14="http://schemas.microsoft.com/office/powerpoint/2010/main" val="215040080"/>
      </p:ext>
    </p:extLst>
  </p:cSld>
  <p:clrMapOvr>
    <a:masterClrMapping/>
  </p:clrMapOvr>
  <p:transition spd="med" advClick="0"/>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08A272D1-A806-488B-A3E9-396FF4E024C4}"/>
              </a:ext>
            </a:extLst>
          </p:cNvPr>
          <p:cNvSpPr txBox="1">
            <a:spLocks noChangeArrowheads="1"/>
          </p:cNvSpPr>
          <p:nvPr/>
        </p:nvSpPr>
        <p:spPr>
          <a:xfrm>
            <a:off x="827583" y="-16669"/>
            <a:ext cx="7488832" cy="68976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49263" rtl="0" eaLnBrk="0" fontAlgn="base" hangingPunct="0">
              <a:spcBef>
                <a:spcPct val="0"/>
              </a:spcBef>
              <a:spcAft>
                <a:spcPct val="0"/>
              </a:spcAft>
              <a:buClr>
                <a:srgbClr val="000000"/>
              </a:buClr>
              <a:buSzPct val="100000"/>
              <a:buFont typeface="Times New Roman" charset="0"/>
              <a:defRPr sz="3600" b="1" kern="1200">
                <a:solidFill>
                  <a:srgbClr val="FFFFFF"/>
                </a:solidFill>
                <a:latin typeface="+mj-lt"/>
                <a:ea typeface="+mj-ea"/>
                <a:cs typeface="+mj-cs"/>
              </a:defRPr>
            </a:lvl1pPr>
            <a:lvl2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2pPr>
            <a:lvl3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3pPr>
            <a:lvl4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4pPr>
            <a:lvl5pPr algn="ctr" defTabSz="449263" rtl="0" eaLnBrk="0" fontAlgn="base" hangingPunct="0">
              <a:spcBef>
                <a:spcPct val="0"/>
              </a:spcBef>
              <a:spcAft>
                <a:spcPct val="0"/>
              </a:spcAft>
              <a:buClr>
                <a:srgbClr val="000000"/>
              </a:buClr>
              <a:buSzPct val="100000"/>
              <a:buFont typeface="Times New Roman" charset="0"/>
              <a:defRPr sz="3600" b="1">
                <a:solidFill>
                  <a:srgbClr val="FFFFFF"/>
                </a:solidFill>
                <a:latin typeface="Arial" panose="020B0604020202020204" pitchFamily="34" charset="0"/>
                <a:ea typeface="ＭＳ Ｐゴシック" panose="020B0600070205080204" pitchFamily="34" charset="-128"/>
              </a:defRPr>
            </a:lvl5pPr>
            <a:lvl6pPr marL="25146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6pPr>
            <a:lvl7pPr marL="29718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7pPr>
            <a:lvl8pPr marL="34290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8pPr>
            <a:lvl9pPr marL="3886200" indent="-228600" algn="ctr" defTabSz="449263" rtl="0" eaLnBrk="0" fontAlgn="base" hangingPunct="0">
              <a:spcBef>
                <a:spcPct val="0"/>
              </a:spcBef>
              <a:spcAft>
                <a:spcPct val="0"/>
              </a:spcAft>
              <a:buClr>
                <a:srgbClr val="000000"/>
              </a:buClr>
              <a:buSzPct val="100000"/>
              <a:buFont typeface="Times New Roman" panose="02020603050405020304" pitchFamily="18" charset="0"/>
              <a:defRPr sz="3600" b="1">
                <a:solidFill>
                  <a:srgbClr val="FFFFFF"/>
                </a:solidFill>
                <a:latin typeface="Arial" panose="020B0604020202020204" pitchFamily="34" charset="0"/>
                <a:ea typeface="ＭＳ Ｐゴシック" panose="020B0600070205080204" pitchFamily="34" charset="-128"/>
              </a:defRPr>
            </a:lvl9pPr>
          </a:lstStyle>
          <a:p>
            <a:r>
              <a:rPr lang="en-GB" altLang="en-US" dirty="0">
                <a:solidFill>
                  <a:schemeClr val="accent6"/>
                </a:solidFill>
              </a:rPr>
              <a:t>Write Scripts or Not? (2)</a:t>
            </a:r>
          </a:p>
        </p:txBody>
      </p:sp>
      <p:sp>
        <p:nvSpPr>
          <p:cNvPr id="4" name="TextBox 3">
            <a:extLst>
              <a:ext uri="{FF2B5EF4-FFF2-40B4-BE49-F238E27FC236}">
                <a16:creationId xmlns:a16="http://schemas.microsoft.com/office/drawing/2014/main" id="{5817EE28-8949-40E6-9623-B3BC759A38F3}"/>
              </a:ext>
            </a:extLst>
          </p:cNvPr>
          <p:cNvSpPr txBox="1"/>
          <p:nvPr/>
        </p:nvSpPr>
        <p:spPr>
          <a:xfrm>
            <a:off x="683568" y="758678"/>
            <a:ext cx="8208912" cy="6740307"/>
          </a:xfrm>
          <a:prstGeom prst="rect">
            <a:avLst/>
          </a:prstGeom>
          <a:noFill/>
        </p:spPr>
        <p:txBody>
          <a:bodyPr wrap="square">
            <a:spAutoFit/>
          </a:bodyPr>
          <a:lstStyle/>
          <a:p>
            <a:r>
              <a:rPr lang="en-GB" sz="2400" i="0" u="none" strike="noStrike" baseline="0" dirty="0">
                <a:solidFill>
                  <a:schemeClr val="tx1"/>
                </a:solidFill>
                <a:latin typeface="+mn-lt"/>
              </a:rPr>
              <a:t>As mentioned earlier, MATLAB has a number of inbuilt functions. Here we use the </a:t>
            </a:r>
            <a:r>
              <a:rPr lang="en-GB" sz="2400" b="1" i="0" u="none" strike="noStrike" baseline="0" dirty="0">
                <a:solidFill>
                  <a:schemeClr val="accent2"/>
                </a:solidFill>
                <a:latin typeface="Courier New" panose="02070309020205020404" pitchFamily="49" charset="0"/>
                <a:cs typeface="Courier New" panose="02070309020205020404" pitchFamily="49" charset="0"/>
              </a:rPr>
              <a:t>sum</a:t>
            </a:r>
            <a:r>
              <a:rPr lang="en-GB" sz="2400" i="0" u="none" strike="noStrike" baseline="0" dirty="0">
                <a:solidFill>
                  <a:schemeClr val="tx1"/>
                </a:solidFill>
                <a:latin typeface="+mn-lt"/>
              </a:rPr>
              <a:t> and </a:t>
            </a:r>
            <a:r>
              <a:rPr lang="en-GB" sz="2400" b="1" i="0" u="none" strike="noStrike" baseline="0" dirty="0">
                <a:solidFill>
                  <a:schemeClr val="accent2"/>
                </a:solidFill>
                <a:latin typeface="Courier New" panose="02070309020205020404" pitchFamily="49" charset="0"/>
                <a:cs typeface="Courier New" panose="02070309020205020404" pitchFamily="49" charset="0"/>
              </a:rPr>
              <a:t>mean</a:t>
            </a:r>
            <a:r>
              <a:rPr lang="en-GB" sz="2400" i="0" u="none" strike="noStrike" baseline="0" dirty="0">
                <a:solidFill>
                  <a:schemeClr val="tx1"/>
                </a:solidFill>
                <a:latin typeface="+mn-lt"/>
              </a:rPr>
              <a:t> functions to obtain the same results as the previous script.</a:t>
            </a:r>
          </a:p>
          <a:p>
            <a:endParaRPr lang="en-GB" sz="2400" b="1" i="0" u="none" strike="noStrike" baseline="0" dirty="0">
              <a:solidFill>
                <a:srgbClr val="000000"/>
              </a:solidFill>
              <a:latin typeface="Courier New" panose="02070309020205020404" pitchFamily="49" charset="0"/>
            </a:endParaRPr>
          </a:p>
          <a:p>
            <a:r>
              <a:rPr lang="en-GB" sz="2400" b="1" i="0" u="none" strike="noStrike" baseline="0" dirty="0">
                <a:solidFill>
                  <a:srgbClr val="000000"/>
                </a:solidFill>
                <a:latin typeface="Courier New" panose="02070309020205020404" pitchFamily="49" charset="0"/>
              </a:rPr>
              <a:t>&gt;&gt;</a:t>
            </a:r>
            <a:r>
              <a:rPr lang="en-GB" sz="2400" b="1" i="0" u="none" strike="noStrike" baseline="0" dirty="0">
                <a:solidFill>
                  <a:schemeClr val="accent2"/>
                </a:solidFill>
                <a:latin typeface="Courier New" panose="02070309020205020404" pitchFamily="49" charset="0"/>
              </a:rPr>
              <a:t>A=(1:200)</a:t>
            </a:r>
            <a:endParaRPr lang="en-GB" sz="2400" b="0" i="0" u="none" strike="noStrike" baseline="0" dirty="0">
              <a:solidFill>
                <a:schemeClr val="accent2"/>
              </a:solidFill>
              <a:latin typeface="Courier New" panose="02070309020205020404" pitchFamily="49" charset="0"/>
            </a:endParaRPr>
          </a:p>
          <a:p>
            <a:r>
              <a:rPr lang="en-GB" sz="2400" b="1" i="0" u="none" strike="noStrike" baseline="0" dirty="0">
                <a:solidFill>
                  <a:srgbClr val="000000"/>
                </a:solidFill>
                <a:latin typeface="Courier New" panose="02070309020205020404" pitchFamily="49" charset="0"/>
              </a:rPr>
              <a:t>&gt;&gt;</a:t>
            </a:r>
            <a:r>
              <a:rPr lang="en-GB" sz="2400" b="1" i="0" u="none" strike="noStrike" baseline="0" dirty="0">
                <a:solidFill>
                  <a:schemeClr val="accent2"/>
                </a:solidFill>
                <a:latin typeface="Courier New" panose="02070309020205020404" pitchFamily="49" charset="0"/>
              </a:rPr>
              <a:t>sum(A(mod(A,3)==0))</a:t>
            </a:r>
            <a:endParaRPr lang="en-GB" sz="2400" b="0" i="0" u="none" strike="noStrike" baseline="0" dirty="0">
              <a:solidFill>
                <a:schemeClr val="accent2"/>
              </a:solidFill>
              <a:latin typeface="Courier New" panose="02070309020205020404" pitchFamily="49" charset="0"/>
            </a:endParaRPr>
          </a:p>
          <a:p>
            <a:r>
              <a:rPr lang="en-GB" sz="2400" b="1" i="0" u="none" strike="noStrike" baseline="0" dirty="0">
                <a:solidFill>
                  <a:srgbClr val="000000"/>
                </a:solidFill>
                <a:latin typeface="Courier New" panose="02070309020205020404" pitchFamily="49" charset="0"/>
              </a:rPr>
              <a:t>&gt;&gt;</a:t>
            </a:r>
            <a:r>
              <a:rPr lang="en-GB" sz="2400" b="1" i="0" u="none" strike="noStrike" baseline="0" dirty="0">
                <a:solidFill>
                  <a:schemeClr val="accent2"/>
                </a:solidFill>
                <a:latin typeface="Courier New" panose="02070309020205020404" pitchFamily="49" charset="0"/>
              </a:rPr>
              <a:t>mean(A(mod(A,3)==0))</a:t>
            </a:r>
          </a:p>
          <a:p>
            <a:endParaRPr lang="en-GB" b="1" dirty="0">
              <a:solidFill>
                <a:srgbClr val="000000"/>
              </a:solidFill>
              <a:latin typeface="+mj-lt"/>
            </a:endParaRPr>
          </a:p>
          <a:p>
            <a:r>
              <a:rPr lang="en-GB" b="1" dirty="0">
                <a:solidFill>
                  <a:srgbClr val="000000"/>
                </a:solidFill>
                <a:latin typeface="+mj-lt"/>
              </a:rPr>
              <a:t>LET’S BREAK THIS DOWN:</a:t>
            </a:r>
          </a:p>
          <a:p>
            <a:endParaRPr lang="en-GB" b="1" dirty="0">
              <a:solidFill>
                <a:srgbClr val="000000"/>
              </a:solidFill>
              <a:latin typeface="Courier New" panose="02070309020205020404" pitchFamily="49" charset="0"/>
            </a:endParaRPr>
          </a:p>
          <a:p>
            <a:r>
              <a:rPr lang="en-GB" sz="1800" b="1" i="0" u="none" strike="noStrike" baseline="0" dirty="0">
                <a:solidFill>
                  <a:srgbClr val="000000"/>
                </a:solidFill>
                <a:latin typeface="Courier New" panose="02070309020205020404" pitchFamily="49" charset="0"/>
              </a:rPr>
              <a:t>&gt;&gt;</a:t>
            </a:r>
            <a:r>
              <a:rPr lang="en-GB" sz="1800" b="1" i="0" u="none" strike="noStrike" baseline="0" dirty="0">
                <a:solidFill>
                  <a:schemeClr val="accent2"/>
                </a:solidFill>
                <a:latin typeface="Courier New" panose="02070309020205020404" pitchFamily="49" charset="0"/>
              </a:rPr>
              <a:t>mod(A,3)</a:t>
            </a:r>
            <a:r>
              <a:rPr lang="en-GB" sz="1800" b="1" i="0" u="none" strike="noStrike" baseline="0" dirty="0">
                <a:solidFill>
                  <a:srgbClr val="000000"/>
                </a:solidFill>
                <a:latin typeface="Courier New" panose="02070309020205020404" pitchFamily="49" charset="0"/>
              </a:rPr>
              <a:t> </a:t>
            </a:r>
            <a:r>
              <a:rPr lang="en-GB" sz="1800" b="1" i="0" u="none" strike="noStrike" baseline="0" dirty="0">
                <a:solidFill>
                  <a:srgbClr val="00B050"/>
                </a:solidFill>
                <a:latin typeface="Courier New" panose="02070309020205020404" pitchFamily="49" charset="0"/>
              </a:rPr>
              <a:t>%Returns the modulus</a:t>
            </a:r>
            <a:r>
              <a:rPr lang="en-GB" sz="1800" b="1" i="0" u="none" strike="noStrike" baseline="0" dirty="0">
                <a:solidFill>
                  <a:srgbClr val="00FF00"/>
                </a:solidFill>
                <a:latin typeface="Courier New" panose="02070309020205020404" pitchFamily="49" charset="0"/>
              </a:rPr>
              <a:t>	</a:t>
            </a:r>
            <a:endParaRPr lang="en-GB" sz="1800" b="0" i="0" u="none" strike="noStrike" baseline="0" dirty="0">
              <a:solidFill>
                <a:srgbClr val="00FF00"/>
              </a:solidFill>
              <a:latin typeface="Courier New" panose="02070309020205020404" pitchFamily="49" charset="0"/>
            </a:endParaRPr>
          </a:p>
          <a:p>
            <a:r>
              <a:rPr lang="en-GB" sz="1800" b="1" i="0" u="none" strike="noStrike" baseline="0" dirty="0">
                <a:solidFill>
                  <a:srgbClr val="000000"/>
                </a:solidFill>
                <a:latin typeface="Courier New" panose="02070309020205020404" pitchFamily="49" charset="0"/>
              </a:rPr>
              <a:t>&gt;&gt;</a:t>
            </a:r>
            <a:r>
              <a:rPr lang="en-GB" sz="1800" b="1" i="0" u="none" strike="noStrike" baseline="0" dirty="0">
                <a:solidFill>
                  <a:schemeClr val="accent2"/>
                </a:solidFill>
                <a:latin typeface="Courier New" panose="02070309020205020404" pitchFamily="49" charset="0"/>
              </a:rPr>
              <a:t>mod(A,3)==0  </a:t>
            </a:r>
            <a:r>
              <a:rPr lang="en-GB" sz="1800" b="1" i="0" u="none" strike="noStrike" baseline="0" dirty="0">
                <a:solidFill>
                  <a:srgbClr val="00B050"/>
                </a:solidFill>
                <a:latin typeface="Courier New" panose="02070309020205020404" pitchFamily="49" charset="0"/>
              </a:rPr>
              <a:t>%Returns Boolean TRUE if remainder is 0 </a:t>
            </a:r>
            <a:endParaRPr lang="en-GB" sz="1800" b="0" i="0" u="none" strike="noStrike" baseline="0" dirty="0">
              <a:solidFill>
                <a:srgbClr val="00B050"/>
              </a:solidFill>
              <a:latin typeface="Courier New" panose="02070309020205020404" pitchFamily="49" charset="0"/>
            </a:endParaRPr>
          </a:p>
          <a:p>
            <a:r>
              <a:rPr lang="en-GB" sz="1800" b="1" i="0" u="none" strike="noStrike" baseline="0" dirty="0">
                <a:solidFill>
                  <a:srgbClr val="000000"/>
                </a:solidFill>
                <a:latin typeface="Courier New" panose="02070309020205020404" pitchFamily="49" charset="0"/>
              </a:rPr>
              <a:t>&gt;&gt;</a:t>
            </a:r>
            <a:r>
              <a:rPr lang="en-GB" sz="1800" b="1" i="0" u="none" strike="noStrike" baseline="0" dirty="0">
                <a:solidFill>
                  <a:schemeClr val="accent2"/>
                </a:solidFill>
                <a:latin typeface="Courier New" panose="02070309020205020404" pitchFamily="49" charset="0"/>
              </a:rPr>
              <a:t>A(mod(A,3)==0) </a:t>
            </a:r>
            <a:r>
              <a:rPr lang="en-GB" sz="1800" b="1" i="0" u="none" strike="noStrike" baseline="0" dirty="0">
                <a:solidFill>
                  <a:srgbClr val="00B050"/>
                </a:solidFill>
                <a:latin typeface="Courier New" panose="02070309020205020404" pitchFamily="49" charset="0"/>
              </a:rPr>
              <a:t>%</a:t>
            </a:r>
            <a:r>
              <a:rPr lang="en-GB" sz="1800" b="1" dirty="0">
                <a:solidFill>
                  <a:srgbClr val="00B050"/>
                </a:solidFill>
                <a:latin typeface="Courier New" panose="02070309020205020404" pitchFamily="49" charset="0"/>
              </a:rPr>
              <a:t>E</a:t>
            </a:r>
            <a:r>
              <a:rPr lang="en-GB" sz="1800" b="1" i="0" u="none" strike="noStrike" baseline="0" dirty="0">
                <a:solidFill>
                  <a:srgbClr val="00B050"/>
                </a:solidFill>
                <a:latin typeface="Courier New" panose="02070309020205020404" pitchFamily="49" charset="0"/>
              </a:rPr>
              <a:t>lements of A with TRUE condition</a:t>
            </a:r>
            <a:endParaRPr lang="en-GB" sz="1800" b="0" i="0" u="none" strike="noStrike" baseline="0" dirty="0">
              <a:solidFill>
                <a:srgbClr val="00B050"/>
              </a:solidFill>
              <a:latin typeface="Courier New" panose="02070309020205020404" pitchFamily="49" charset="0"/>
            </a:endParaRPr>
          </a:p>
          <a:p>
            <a:r>
              <a:rPr lang="en-GB" sz="1800" b="1" i="0" u="none" strike="noStrike" baseline="0" dirty="0">
                <a:solidFill>
                  <a:srgbClr val="000000"/>
                </a:solidFill>
                <a:latin typeface="Courier New" panose="02070309020205020404" pitchFamily="49" charset="0"/>
              </a:rPr>
              <a:t>&gt;&gt;</a:t>
            </a:r>
            <a:r>
              <a:rPr lang="en-GB" sz="1800" b="1" i="0" u="none" strike="noStrike" baseline="0" dirty="0">
                <a:solidFill>
                  <a:schemeClr val="accent2"/>
                </a:solidFill>
                <a:latin typeface="Courier New" panose="02070309020205020404" pitchFamily="49" charset="0"/>
              </a:rPr>
              <a:t>sum(A(mod(A,3)==0))</a:t>
            </a:r>
            <a:endParaRPr lang="en-GB" sz="1800" b="0" i="0" u="none" strike="noStrike" baseline="0" dirty="0">
              <a:solidFill>
                <a:schemeClr val="accent2"/>
              </a:solidFill>
              <a:latin typeface="Courier New" panose="02070309020205020404" pitchFamily="49" charset="0"/>
            </a:endParaRPr>
          </a:p>
          <a:p>
            <a:endParaRPr lang="en-GB" sz="2400" b="1" i="0" u="none" strike="noStrike" baseline="0" dirty="0">
              <a:solidFill>
                <a:srgbClr val="000000"/>
              </a:solidFill>
              <a:latin typeface="Courier New" panose="02070309020205020404" pitchFamily="49" charset="0"/>
            </a:endParaRPr>
          </a:p>
          <a:p>
            <a:endParaRPr lang="en-GB" b="1" dirty="0">
              <a:solidFill>
                <a:srgbClr val="000000"/>
              </a:solidFill>
              <a:latin typeface="Courier New" panose="02070309020205020404" pitchFamily="49" charset="0"/>
            </a:endParaRPr>
          </a:p>
          <a:p>
            <a:endParaRPr lang="en-GB" sz="2400" b="1" i="0" u="none" strike="noStrike" baseline="0" dirty="0">
              <a:solidFill>
                <a:srgbClr val="000000"/>
              </a:solidFill>
              <a:latin typeface="Courier New" panose="02070309020205020404" pitchFamily="49" charset="0"/>
            </a:endParaRPr>
          </a:p>
          <a:p>
            <a:endParaRPr lang="en-GB" b="1" dirty="0">
              <a:solidFill>
                <a:srgbClr val="000000"/>
              </a:solidFill>
              <a:latin typeface="Courier New" panose="02070309020205020404" pitchFamily="49" charset="0"/>
            </a:endParaRPr>
          </a:p>
          <a:p>
            <a:endParaRPr lang="en-GB" sz="2400" b="0" i="0" u="none" strike="noStrike" baseline="0" dirty="0">
              <a:solidFill>
                <a:srgbClr val="000000"/>
              </a:solidFill>
              <a:latin typeface="Courier New" panose="02070309020205020404" pitchFamily="49" charset="0"/>
            </a:endParaRPr>
          </a:p>
        </p:txBody>
      </p:sp>
    </p:spTree>
    <p:extLst>
      <p:ext uri="{BB962C8B-B14F-4D97-AF65-F5344CB8AC3E}">
        <p14:creationId xmlns:p14="http://schemas.microsoft.com/office/powerpoint/2010/main" val="1105015070"/>
      </p:ext>
    </p:extLst>
  </p:cSld>
  <p:clrMapOvr>
    <a:masterClrMapping/>
  </p:clrMapOvr>
  <p:transition spd="med"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900113" y="0"/>
            <a:ext cx="7451725" cy="912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5pPr>
            <a:lvl6pPr marL="25146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6pPr>
            <a:lvl7pPr marL="29718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7pPr>
            <a:lvl8pPr marL="34290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8pPr>
            <a:lvl9pPr marL="3886200" indent="-228600" defTabSz="449263" eaLnBrk="0" fontAlgn="base" hangingPunct="0">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000000"/>
                </a:solidFill>
                <a:latin typeface="Arial" panose="020B0604020202020204" pitchFamily="34" charset="0"/>
                <a:ea typeface="ＭＳ Ｐゴシック" panose="020B0600070205080204" pitchFamily="34" charset="-128"/>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Command Window Calculations</a:t>
            </a:r>
          </a:p>
        </p:txBody>
      </p:sp>
      <p:graphicFrame>
        <p:nvGraphicFramePr>
          <p:cNvPr id="2" name="Table 1"/>
          <p:cNvGraphicFramePr>
            <a:graphicFrameLocks noGrp="1"/>
          </p:cNvGraphicFramePr>
          <p:nvPr/>
        </p:nvGraphicFramePr>
        <p:xfrm>
          <a:off x="1979613" y="1125538"/>
          <a:ext cx="6096000" cy="4638693"/>
        </p:xfrm>
        <a:graphic>
          <a:graphicData uri="http://schemas.openxmlformats.org/drawingml/2006/table">
            <a:tbl>
              <a:tblPr firstRow="1" bandRow="1">
                <a:tableStyleId>{5C22544A-7EE6-4342-B048-85BDC9FD1C3A}</a:tableStyleId>
              </a:tblPr>
              <a:tblGrid>
                <a:gridCol w="2304256">
                  <a:extLst>
                    <a:ext uri="{9D8B030D-6E8A-4147-A177-3AD203B41FA5}">
                      <a16:colId xmlns:a16="http://schemas.microsoft.com/office/drawing/2014/main" val="20000"/>
                    </a:ext>
                  </a:extLst>
                </a:gridCol>
                <a:gridCol w="3791744">
                  <a:extLst>
                    <a:ext uri="{9D8B030D-6E8A-4147-A177-3AD203B41FA5}">
                      <a16:colId xmlns:a16="http://schemas.microsoft.com/office/drawing/2014/main" val="20001"/>
                    </a:ext>
                  </a:extLst>
                </a:gridCol>
              </a:tblGrid>
              <a:tr h="12959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rPr>
                        <a:t>Trigonometry</a:t>
                      </a:r>
                    </a:p>
                    <a:p>
                      <a:endParaRPr lang="en-GB" sz="2400" b="1"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ClrTx/>
                        <a:buFontTx/>
                        <a:buNone/>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sin(1)</a:t>
                      </a:r>
                    </a:p>
                    <a:p>
                      <a:pPr>
                        <a:buClrTx/>
                        <a:buFontTx/>
                        <a:buNone/>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cos(0)</a:t>
                      </a:r>
                    </a:p>
                    <a:p>
                      <a:pPr>
                        <a:buClrTx/>
                        <a:buFontTx/>
                        <a:buNone/>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tan(pi)</a:t>
                      </a:r>
                      <a:endParaRPr lang="en-GB" sz="2400"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36791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rPr>
                        <a:t>Logarithms</a:t>
                      </a:r>
                    </a:p>
                    <a:p>
                      <a:endParaRPr lang="en-GB" sz="2400" b="1"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buClrTx/>
                        <a:buFontTx/>
                        <a:buNone/>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log(69)</a:t>
                      </a:r>
                    </a:p>
                    <a:p>
                      <a:pPr>
                        <a:buClrTx/>
                        <a:buFontTx/>
                        <a:buNone/>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log2(23)</a:t>
                      </a:r>
                    </a:p>
                    <a:p>
                      <a:pPr>
                        <a:buClrTx/>
                        <a:buFontTx/>
                        <a:buNone/>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log10(4)</a:t>
                      </a:r>
                      <a:endParaRPr lang="en-GB" sz="2400"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151924">
                <a:tc>
                  <a:txBody>
                    <a:bodyPr/>
                    <a:lstStyle/>
                    <a:p>
                      <a:pPr>
                        <a:buClrTx/>
                        <a:buFontTx/>
                        <a:buNone/>
                      </a:pPr>
                      <a:r>
                        <a:rPr lang="en-GB" altLang="en-US" sz="2400" b="1" dirty="0">
                          <a:solidFill>
                            <a:srgbClr val="000000"/>
                          </a:solidFill>
                        </a:rPr>
                        <a:t>Powers</a:t>
                      </a:r>
                    </a:p>
                    <a:p>
                      <a:endParaRPr lang="en-GB" sz="2400" b="1"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2^5</a:t>
                      </a:r>
                    </a:p>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a:solidFill>
                            <a:srgbClr val="333399"/>
                          </a:solidFill>
                          <a:latin typeface="Courier New" panose="02070309020205020404" pitchFamily="49" charset="0"/>
                          <a:cs typeface="Courier New" panose="02070309020205020404" pitchFamily="49" charset="0"/>
                        </a:rPr>
                        <a:t>2^0.5</a:t>
                      </a:r>
                      <a:endParaRPr lang="en-GB" sz="2400"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22926">
                <a:tc>
                  <a:txBody>
                    <a:bodyPr/>
                    <a:lstStyle/>
                    <a:p>
                      <a:pPr>
                        <a:buClrTx/>
                        <a:buFontTx/>
                        <a:buNone/>
                      </a:pPr>
                      <a:r>
                        <a:rPr lang="en-GB" altLang="en-US" sz="2400" b="1" dirty="0">
                          <a:solidFill>
                            <a:srgbClr val="000000"/>
                          </a:solidFill>
                        </a:rPr>
                        <a:t>Square Root</a:t>
                      </a:r>
                    </a:p>
                    <a:p>
                      <a:endParaRPr lang="en-GB" sz="2400" b="1"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2400" b="1" dirty="0">
                          <a:solidFill>
                            <a:srgbClr val="000000"/>
                          </a:solidFill>
                          <a:latin typeface="Courier New" panose="02070309020205020404" pitchFamily="49" charset="0"/>
                          <a:cs typeface="Courier New" panose="02070309020205020404" pitchFamily="49" charset="0"/>
                        </a:rPr>
                        <a:t>&gt;&gt;</a:t>
                      </a:r>
                      <a:r>
                        <a:rPr lang="en-GB" altLang="en-US" sz="2400" b="1" dirty="0" err="1">
                          <a:solidFill>
                            <a:srgbClr val="333399"/>
                          </a:solidFill>
                          <a:latin typeface="Courier New" panose="02070309020205020404" pitchFamily="49" charset="0"/>
                          <a:cs typeface="Courier New" panose="02070309020205020404" pitchFamily="49" charset="0"/>
                        </a:rPr>
                        <a:t>sqrt</a:t>
                      </a:r>
                      <a:r>
                        <a:rPr lang="en-GB" altLang="en-US" sz="2400" b="1" dirty="0">
                          <a:solidFill>
                            <a:srgbClr val="333399"/>
                          </a:solidFill>
                          <a:latin typeface="Courier New" panose="02070309020205020404" pitchFamily="49" charset="0"/>
                          <a:cs typeface="Courier New" panose="02070309020205020404" pitchFamily="49" charset="0"/>
                        </a:rPr>
                        <a:t>(32)</a:t>
                      </a:r>
                    </a:p>
                    <a:p>
                      <a:endParaRPr lang="en-GB" sz="2400" dirty="0"/>
                    </a:p>
                  </a:txBody>
                  <a:tcPr marT="45712" marB="45712">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Tree>
  </p:cSld>
  <p:clrMapOvr>
    <a:masterClrMapping/>
  </p:clrMapOvr>
  <p:transition spd="med" advClick="0"/>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a16="http://schemas.microsoft.com/office/drawing/2014/main" id="{986E3AE6-FA4F-4256-925C-655FBC7AA7B8}"/>
              </a:ext>
            </a:extLst>
          </p:cNvPr>
          <p:cNvSpPr>
            <a:spLocks noGrp="1" noChangeArrowheads="1"/>
          </p:cNvSpPr>
          <p:nvPr>
            <p:ph type="title"/>
          </p:nvPr>
        </p:nvSpPr>
        <p:spPr>
          <a:xfrm>
            <a:off x="1042988" y="0"/>
            <a:ext cx="7451725"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Definitions</a:t>
            </a:r>
          </a:p>
        </p:txBody>
      </p:sp>
      <p:sp>
        <p:nvSpPr>
          <p:cNvPr id="31747" name="Rectangle 3">
            <a:extLst>
              <a:ext uri="{FF2B5EF4-FFF2-40B4-BE49-F238E27FC236}">
                <a16:creationId xmlns:a16="http://schemas.microsoft.com/office/drawing/2014/main" id="{1CE991EB-6D5D-4311-9618-3CFC652E7F0C}"/>
              </a:ext>
            </a:extLst>
          </p:cNvPr>
          <p:cNvSpPr>
            <a:spLocks noGrp="1" noChangeArrowheads="1"/>
          </p:cNvSpPr>
          <p:nvPr>
            <p:ph type="body" idx="1"/>
          </p:nvPr>
        </p:nvSpPr>
        <p:spPr>
          <a:xfrm>
            <a:off x="501650" y="908050"/>
            <a:ext cx="8229600" cy="1252538"/>
          </a:xfrm>
        </p:spPr>
        <p:txBody>
          <a:bodyPr/>
          <a:lstStyle/>
          <a:p>
            <a:r>
              <a:rPr lang="en-GB" altLang="en-US" sz="2400" dirty="0">
                <a:solidFill>
                  <a:srgbClr val="0066FF"/>
                </a:solidFill>
              </a:rPr>
              <a:t>Array</a:t>
            </a:r>
            <a:br>
              <a:rPr lang="en-GB" altLang="en-US" sz="2400" dirty="0"/>
            </a:br>
            <a:r>
              <a:rPr lang="en-GB" altLang="en-US" sz="2400" dirty="0"/>
              <a:t>A</a:t>
            </a:r>
            <a:r>
              <a:rPr lang="en-US" altLang="en-US" sz="2400" dirty="0"/>
              <a:t> data structure consisting of a group of elements that are accessed by indexing</a:t>
            </a:r>
            <a:endParaRPr lang="en-GB" altLang="en-US" sz="2400" dirty="0"/>
          </a:p>
        </p:txBody>
      </p:sp>
      <p:pic>
        <p:nvPicPr>
          <p:cNvPr id="31748" name="Picture 5" descr="247px-Matrix">
            <a:extLst>
              <a:ext uri="{FF2B5EF4-FFF2-40B4-BE49-F238E27FC236}">
                <a16:creationId xmlns:a16="http://schemas.microsoft.com/office/drawing/2014/main" id="{4B4E179D-5871-4C60-90C5-0D972E6F5A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089150"/>
            <a:ext cx="3073400" cy="24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6">
            <a:extLst>
              <a:ext uri="{FF2B5EF4-FFF2-40B4-BE49-F238E27FC236}">
                <a16:creationId xmlns:a16="http://schemas.microsoft.com/office/drawing/2014/main" id="{AD66A966-7BAC-4D85-B67F-7DF31FC53927}"/>
              </a:ext>
            </a:extLst>
          </p:cNvPr>
          <p:cNvSpPr>
            <a:spLocks noChangeArrowheads="1"/>
          </p:cNvSpPr>
          <p:nvPr/>
        </p:nvSpPr>
        <p:spPr bwMode="auto">
          <a:xfrm>
            <a:off x="512763" y="2089150"/>
            <a:ext cx="5543550" cy="33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r>
              <a:rPr lang="en-GB" altLang="en-US" sz="2400">
                <a:solidFill>
                  <a:srgbClr val="0066FF"/>
                </a:solidFill>
              </a:rPr>
              <a:t>Matrix</a:t>
            </a:r>
            <a:br>
              <a:rPr lang="en-GB" altLang="en-US" sz="2400"/>
            </a:br>
            <a:r>
              <a:rPr lang="en-GB" altLang="en-US" sz="2400"/>
              <a:t>A </a:t>
            </a:r>
            <a:r>
              <a:rPr lang="en-US" altLang="en-US" sz="2400"/>
              <a:t>rectangular table of elements (or entries, usually numbers) that can be added and multiplied</a:t>
            </a:r>
            <a:endParaRPr lang="en-GB" altLang="en-US" sz="2400"/>
          </a:p>
          <a:p>
            <a:r>
              <a:rPr lang="en-GB" altLang="en-US" sz="2400">
                <a:solidFill>
                  <a:srgbClr val="0066FF"/>
                </a:solidFill>
              </a:rPr>
              <a:t>Vector</a:t>
            </a:r>
            <a:br>
              <a:rPr lang="en-GB" altLang="en-US" sz="2400">
                <a:solidFill>
                  <a:srgbClr val="0066FF"/>
                </a:solidFill>
              </a:rPr>
            </a:br>
            <a:r>
              <a:rPr lang="en-GB" altLang="en-US" sz="2400"/>
              <a:t>A one-dimensional matrix (row vector or column vector)</a:t>
            </a:r>
          </a:p>
          <a:p>
            <a:r>
              <a:rPr lang="en-US" altLang="en-US" sz="2400">
                <a:solidFill>
                  <a:srgbClr val="0066FF"/>
                </a:solidFill>
              </a:rPr>
              <a:t>Scalar</a:t>
            </a:r>
            <a:br>
              <a:rPr lang="en-US" altLang="en-US" sz="2400">
                <a:solidFill>
                  <a:srgbClr val="0066FF"/>
                </a:solidFill>
              </a:rPr>
            </a:br>
            <a:r>
              <a:rPr lang="en-US" altLang="en-US" sz="2400"/>
              <a:t>A single number (a 1-by-1 matrix)</a:t>
            </a:r>
            <a:endParaRPr lang="en-GB" altLang="en-US" sz="2400"/>
          </a:p>
        </p:txBody>
      </p:sp>
      <p:sp>
        <p:nvSpPr>
          <p:cNvPr id="31750" name="Footer Placeholder 1">
            <a:extLst>
              <a:ext uri="{FF2B5EF4-FFF2-40B4-BE49-F238E27FC236}">
                <a16:creationId xmlns:a16="http://schemas.microsoft.com/office/drawing/2014/main" id="{89BA7C11-7E05-4B4B-A452-07AD60F21A4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1751" name="Slide Number Placeholder 2">
            <a:extLst>
              <a:ext uri="{FF2B5EF4-FFF2-40B4-BE49-F238E27FC236}">
                <a16:creationId xmlns:a16="http://schemas.microsoft.com/office/drawing/2014/main" id="{A544A6D7-1AA1-4F7A-9992-0A798FD9ED91}"/>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80</a:t>
            </a:fld>
            <a:endParaRPr lang="en-GB" altLang="en-US" sz="1400"/>
          </a:p>
        </p:txBody>
      </p:sp>
    </p:spTree>
  </p:cSld>
  <p:clrMapOvr>
    <a:masterClrMapping/>
  </p:clrMapOvr>
  <p:transition spd="med" advClick="0"/>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4">
            <a:extLst>
              <a:ext uri="{FF2B5EF4-FFF2-40B4-BE49-F238E27FC236}">
                <a16:creationId xmlns:a16="http://schemas.microsoft.com/office/drawing/2014/main" id="{76C31665-7EE1-4E49-A4FC-540281C121F1}"/>
              </a:ext>
            </a:extLst>
          </p:cNvPr>
          <p:cNvSpPr>
            <a:spLocks noGrp="1" noChangeArrowheads="1"/>
          </p:cNvSpPr>
          <p:nvPr>
            <p:ph type="title"/>
          </p:nvPr>
        </p:nvSpPr>
        <p:spPr>
          <a:xfrm>
            <a:off x="991394" y="1"/>
            <a:ext cx="7450138" cy="8367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Arrays vs. scalar variables</a:t>
            </a:r>
          </a:p>
        </p:txBody>
      </p:sp>
      <p:sp>
        <p:nvSpPr>
          <p:cNvPr id="32771" name="Rectangle 5">
            <a:extLst>
              <a:ext uri="{FF2B5EF4-FFF2-40B4-BE49-F238E27FC236}">
                <a16:creationId xmlns:a16="http://schemas.microsoft.com/office/drawing/2014/main" id="{2ADAD9D0-C66E-4EEE-9FC7-1848820406F5}"/>
              </a:ext>
            </a:extLst>
          </p:cNvPr>
          <p:cNvSpPr>
            <a:spLocks noGrp="1" noChangeArrowheads="1"/>
          </p:cNvSpPr>
          <p:nvPr>
            <p:ph type="body" sz="half" idx="1"/>
          </p:nvPr>
        </p:nvSpPr>
        <p:spPr>
          <a:xfrm>
            <a:off x="241300" y="3637757"/>
            <a:ext cx="8497888" cy="1905000"/>
          </a:xfrm>
        </p:spPr>
        <p:txBody>
          <a:bodyPr/>
          <a:lstStyle/>
          <a:p>
            <a:pPr>
              <a:lnSpc>
                <a:spcPct val="80000"/>
              </a:lnSpc>
            </a:pPr>
            <a:r>
              <a:rPr lang="en-GB" altLang="en-US" sz="2400"/>
              <a:t>Not using arrays:</a:t>
            </a:r>
          </a:p>
          <a:p>
            <a:pPr lvl="1">
              <a:lnSpc>
                <a:spcPct val="80000"/>
              </a:lnSpc>
            </a:pPr>
            <a:r>
              <a:rPr lang="en-GB" altLang="en-US" sz="2000"/>
              <a:t>The same line of code is repeated many times</a:t>
            </a:r>
          </a:p>
          <a:p>
            <a:pPr lvl="1">
              <a:lnSpc>
                <a:spcPct val="80000"/>
              </a:lnSpc>
            </a:pPr>
            <a:r>
              <a:rPr lang="en-GB" altLang="en-US" sz="2000"/>
              <a:t>What if we need to do the same thing on 4 elements, instead of 3?</a:t>
            </a:r>
          </a:p>
          <a:p>
            <a:pPr lvl="2">
              <a:lnSpc>
                <a:spcPct val="80000"/>
              </a:lnSpc>
            </a:pPr>
            <a:r>
              <a:rPr lang="en-GB" altLang="en-US" sz="1800"/>
              <a:t>We need to modify the code</a:t>
            </a:r>
          </a:p>
          <a:p>
            <a:pPr lvl="1">
              <a:lnSpc>
                <a:spcPct val="80000"/>
              </a:lnSpc>
            </a:pPr>
            <a:r>
              <a:rPr lang="en-GB" altLang="en-US" sz="2000"/>
              <a:t>What if the number of elements is unknown by the programmer?</a:t>
            </a:r>
          </a:p>
          <a:p>
            <a:pPr lvl="2">
              <a:lnSpc>
                <a:spcPct val="80000"/>
              </a:lnSpc>
            </a:pPr>
            <a:r>
              <a:rPr lang="en-GB" altLang="en-US" sz="1800"/>
              <a:t>It cannot be done</a:t>
            </a:r>
          </a:p>
        </p:txBody>
      </p:sp>
      <p:sp>
        <p:nvSpPr>
          <p:cNvPr id="32772" name="Text Box 8">
            <a:extLst>
              <a:ext uri="{FF2B5EF4-FFF2-40B4-BE49-F238E27FC236}">
                <a16:creationId xmlns:a16="http://schemas.microsoft.com/office/drawing/2014/main" id="{52436012-AAFC-49C5-A307-3E21451152A1}"/>
              </a:ext>
            </a:extLst>
          </p:cNvPr>
          <p:cNvSpPr txBox="1">
            <a:spLocks noChangeArrowheads="1"/>
          </p:cNvSpPr>
          <p:nvPr/>
        </p:nvSpPr>
        <p:spPr bwMode="auto">
          <a:xfrm>
            <a:off x="962025" y="1116807"/>
            <a:ext cx="2528888" cy="2347912"/>
          </a:xfrm>
          <a:prstGeom prst="rect">
            <a:avLst/>
          </a:prstGeom>
          <a:solidFill>
            <a:srgbClr val="DDDDD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800" b="1">
                <a:latin typeface="Courier New" panose="02070309020205020404" pitchFamily="49" charset="0"/>
                <a:cs typeface="Courier New" panose="02070309020205020404" pitchFamily="49" charset="0"/>
              </a:rPr>
              <a:t>a1 = 3;   </a:t>
            </a:r>
            <a:r>
              <a:rPr lang="en-GB" altLang="en-US" sz="1800" b="1">
                <a:solidFill>
                  <a:srgbClr val="008000"/>
                </a:solidFill>
                <a:latin typeface="Courier New" panose="02070309020205020404" pitchFamily="49" charset="0"/>
                <a:cs typeface="Courier New" panose="02070309020205020404" pitchFamily="49" charset="0"/>
              </a:rPr>
              <a:t>% Input</a:t>
            </a:r>
            <a:endParaRPr lang="en-GB" altLang="en-US" sz="1800" b="1">
              <a:latin typeface="Courier New" panose="02070309020205020404" pitchFamily="49" charset="0"/>
              <a:cs typeface="Courier New" panose="02070309020205020404" pitchFamily="49" charset="0"/>
            </a:endParaRPr>
          </a:p>
          <a:p>
            <a:pPr eaLnBrk="1" hangingPunct="1">
              <a:buFontTx/>
              <a:buNone/>
            </a:pPr>
            <a:r>
              <a:rPr lang="en-GB" altLang="en-US" sz="1800" b="1">
                <a:latin typeface="Courier New" panose="02070309020205020404" pitchFamily="49" charset="0"/>
                <a:cs typeface="Courier New" panose="02070309020205020404" pitchFamily="49" charset="0"/>
              </a:rPr>
              <a:t>a2 = 4;   </a:t>
            </a:r>
            <a:r>
              <a:rPr lang="en-GB" altLang="en-US" sz="1800" b="1">
                <a:solidFill>
                  <a:srgbClr val="008000"/>
                </a:solidFill>
                <a:latin typeface="Courier New" panose="02070309020205020404" pitchFamily="49" charset="0"/>
                <a:cs typeface="Courier New" panose="02070309020205020404" pitchFamily="49" charset="0"/>
              </a:rPr>
              <a:t>% Input</a:t>
            </a:r>
            <a:endParaRPr lang="en-GB" altLang="en-US" sz="1800" b="1">
              <a:latin typeface="Courier New" panose="02070309020205020404" pitchFamily="49" charset="0"/>
              <a:cs typeface="Courier New" panose="02070309020205020404" pitchFamily="49" charset="0"/>
            </a:endParaRPr>
          </a:p>
          <a:p>
            <a:pPr eaLnBrk="1" hangingPunct="1">
              <a:buFontTx/>
              <a:buNone/>
            </a:pPr>
            <a:r>
              <a:rPr lang="en-GB" altLang="en-US" sz="1800" b="1">
                <a:latin typeface="Courier New" panose="02070309020205020404" pitchFamily="49" charset="0"/>
                <a:cs typeface="Courier New" panose="02070309020205020404" pitchFamily="49" charset="0"/>
              </a:rPr>
              <a:t>a3 = -2;  </a:t>
            </a:r>
            <a:r>
              <a:rPr lang="en-GB" altLang="en-US" sz="1800" b="1">
                <a:solidFill>
                  <a:srgbClr val="008000"/>
                </a:solidFill>
                <a:latin typeface="Courier New" panose="02070309020205020404" pitchFamily="49" charset="0"/>
                <a:cs typeface="Courier New" panose="02070309020205020404" pitchFamily="49" charset="0"/>
              </a:rPr>
              <a:t>% Input</a:t>
            </a:r>
            <a:endParaRPr lang="en-GB" altLang="en-US" sz="1800" b="1">
              <a:latin typeface="Courier New" panose="02070309020205020404" pitchFamily="49" charset="0"/>
              <a:cs typeface="Courier New" panose="02070309020205020404" pitchFamily="49" charset="0"/>
            </a:endParaRPr>
          </a:p>
          <a:p>
            <a:pPr eaLnBrk="1" hangingPunct="1">
              <a:buFontTx/>
              <a:buNone/>
            </a:pPr>
            <a:endParaRPr lang="en-GB" altLang="en-US" sz="1800" b="1">
              <a:latin typeface="Courier New" panose="02070309020205020404" pitchFamily="49" charset="0"/>
              <a:cs typeface="Courier New" panose="02070309020205020404" pitchFamily="49" charset="0"/>
            </a:endParaRPr>
          </a:p>
          <a:p>
            <a:pPr eaLnBrk="1" hangingPunct="1">
              <a:buFontTx/>
              <a:buNone/>
            </a:pPr>
            <a:r>
              <a:rPr lang="en-GB" altLang="en-US" sz="1800" b="1">
                <a:latin typeface="Courier New" panose="02070309020205020404" pitchFamily="49" charset="0"/>
                <a:cs typeface="Courier New" panose="02070309020205020404" pitchFamily="49" charset="0"/>
              </a:rPr>
              <a:t>a1 = a1^2 + 1;</a:t>
            </a:r>
          </a:p>
          <a:p>
            <a:pPr eaLnBrk="1" hangingPunct="1">
              <a:buFontTx/>
              <a:buNone/>
            </a:pPr>
            <a:r>
              <a:rPr lang="en-GB" altLang="en-US" sz="1800" b="1">
                <a:latin typeface="Courier New" panose="02070309020205020404" pitchFamily="49" charset="0"/>
                <a:cs typeface="Courier New" panose="02070309020205020404" pitchFamily="49" charset="0"/>
              </a:rPr>
              <a:t>a2 = a2^2 + 1;</a:t>
            </a:r>
          </a:p>
          <a:p>
            <a:pPr eaLnBrk="1" hangingPunct="1">
              <a:buFontTx/>
              <a:buNone/>
            </a:pPr>
            <a:r>
              <a:rPr lang="en-GB" altLang="en-US" sz="1800" b="1">
                <a:latin typeface="Courier New" panose="02070309020205020404" pitchFamily="49" charset="0"/>
                <a:cs typeface="Courier New" panose="02070309020205020404" pitchFamily="49" charset="0"/>
              </a:rPr>
              <a:t>a3 = a3^2 + 1;</a:t>
            </a:r>
          </a:p>
        </p:txBody>
      </p:sp>
      <p:sp>
        <p:nvSpPr>
          <p:cNvPr id="32773" name="Text Box 8">
            <a:extLst>
              <a:ext uri="{FF2B5EF4-FFF2-40B4-BE49-F238E27FC236}">
                <a16:creationId xmlns:a16="http://schemas.microsoft.com/office/drawing/2014/main" id="{030748FC-F68B-42A5-B105-AF771D2CBA31}"/>
              </a:ext>
            </a:extLst>
          </p:cNvPr>
          <p:cNvSpPr txBox="1">
            <a:spLocks noChangeArrowheads="1"/>
          </p:cNvSpPr>
          <p:nvPr/>
        </p:nvSpPr>
        <p:spPr bwMode="auto">
          <a:xfrm>
            <a:off x="4706938" y="1332707"/>
            <a:ext cx="3816350" cy="1687512"/>
          </a:xfrm>
          <a:prstGeom prst="rect">
            <a:avLst/>
          </a:prstGeom>
          <a:solidFill>
            <a:srgbClr val="DDDDDD"/>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800" b="1">
                <a:latin typeface="Courier New" panose="02070309020205020404" pitchFamily="49" charset="0"/>
                <a:cs typeface="Courier New" panose="02070309020205020404" pitchFamily="49" charset="0"/>
              </a:rPr>
              <a:t>a = [3, 4, -2];  </a:t>
            </a:r>
            <a:r>
              <a:rPr lang="en-GB" altLang="en-US" sz="1800" b="1">
                <a:solidFill>
                  <a:srgbClr val="008000"/>
                </a:solidFill>
                <a:latin typeface="Courier New" panose="02070309020205020404" pitchFamily="49" charset="0"/>
                <a:cs typeface="Courier New" panose="02070309020205020404" pitchFamily="49" charset="0"/>
              </a:rPr>
              <a:t>% Input</a:t>
            </a:r>
          </a:p>
          <a:p>
            <a:pPr eaLnBrk="1" hangingPunct="1">
              <a:buFontTx/>
              <a:buNone/>
            </a:pPr>
            <a:endParaRPr lang="en-GB" altLang="en-US" sz="1800" b="1">
              <a:latin typeface="Courier New" panose="02070309020205020404" pitchFamily="49" charset="0"/>
              <a:cs typeface="Courier New" panose="02070309020205020404" pitchFamily="49" charset="0"/>
            </a:endParaRPr>
          </a:p>
          <a:p>
            <a:pPr eaLnBrk="1" hangingPunct="1">
              <a:buFontTx/>
              <a:buNone/>
            </a:pPr>
            <a:r>
              <a:rPr lang="en-GB" altLang="en-US" sz="1800" b="1">
                <a:solidFill>
                  <a:srgbClr val="0066FF"/>
                </a:solidFill>
                <a:latin typeface="Courier New" panose="02070309020205020404" pitchFamily="49" charset="0"/>
                <a:cs typeface="Courier New" panose="02070309020205020404" pitchFamily="49" charset="0"/>
              </a:rPr>
              <a:t>for</a:t>
            </a:r>
            <a:r>
              <a:rPr lang="en-GB" altLang="en-US" sz="1800" b="1">
                <a:latin typeface="Courier New" panose="02070309020205020404" pitchFamily="49" charset="0"/>
                <a:cs typeface="Courier New" panose="02070309020205020404" pitchFamily="49" charset="0"/>
              </a:rPr>
              <a:t> i = 1:length(a)</a:t>
            </a:r>
          </a:p>
          <a:p>
            <a:pPr eaLnBrk="1" hangingPunct="1">
              <a:buFontTx/>
              <a:buNone/>
            </a:pPr>
            <a:r>
              <a:rPr lang="en-GB" altLang="en-US" sz="1800" b="1">
                <a:latin typeface="Courier New" panose="02070309020205020404" pitchFamily="49" charset="0"/>
                <a:cs typeface="Courier New" panose="02070309020205020404" pitchFamily="49" charset="0"/>
              </a:rPr>
              <a:t>    a(i) = a(i)^2 + 1;</a:t>
            </a:r>
          </a:p>
          <a:p>
            <a:pPr eaLnBrk="1" hangingPunct="1">
              <a:buFontTx/>
              <a:buNone/>
            </a:pPr>
            <a:r>
              <a:rPr lang="en-GB" altLang="en-US" sz="1800" b="1">
                <a:solidFill>
                  <a:srgbClr val="0066FF"/>
                </a:solidFill>
                <a:latin typeface="Courier New" panose="02070309020205020404" pitchFamily="49" charset="0"/>
                <a:cs typeface="Courier New" panose="02070309020205020404" pitchFamily="49" charset="0"/>
              </a:rPr>
              <a:t>end</a:t>
            </a:r>
            <a:endParaRPr lang="en-GB" altLang="en-US" sz="1800" b="1">
              <a:latin typeface="Courier New" panose="02070309020205020404" pitchFamily="49" charset="0"/>
              <a:cs typeface="Courier New" panose="02070309020205020404" pitchFamily="49" charset="0"/>
            </a:endParaRPr>
          </a:p>
        </p:txBody>
      </p:sp>
      <p:sp>
        <p:nvSpPr>
          <p:cNvPr id="32774" name="AutoShape 10">
            <a:extLst>
              <a:ext uri="{FF2B5EF4-FFF2-40B4-BE49-F238E27FC236}">
                <a16:creationId xmlns:a16="http://schemas.microsoft.com/office/drawing/2014/main" id="{9F6D8DDA-FFB2-462E-80AE-E6FBF42A8CFC}"/>
              </a:ext>
            </a:extLst>
          </p:cNvPr>
          <p:cNvSpPr>
            <a:spLocks noChangeArrowheads="1"/>
          </p:cNvSpPr>
          <p:nvPr/>
        </p:nvSpPr>
        <p:spPr bwMode="auto">
          <a:xfrm>
            <a:off x="3698875" y="2053432"/>
            <a:ext cx="720725" cy="360362"/>
          </a:xfrm>
          <a:prstGeom prst="leftRightArrow">
            <a:avLst>
              <a:gd name="adj1" fmla="val 50000"/>
              <a:gd name="adj2" fmla="val 4000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32775" name="Footer Placeholder 1">
            <a:extLst>
              <a:ext uri="{FF2B5EF4-FFF2-40B4-BE49-F238E27FC236}">
                <a16:creationId xmlns:a16="http://schemas.microsoft.com/office/drawing/2014/main" id="{18884863-4131-4D55-B7A5-F8B9EC8DE8F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2776" name="Slide Number Placeholder 2">
            <a:extLst>
              <a:ext uri="{FF2B5EF4-FFF2-40B4-BE49-F238E27FC236}">
                <a16:creationId xmlns:a16="http://schemas.microsoft.com/office/drawing/2014/main" id="{FAFE6BBC-61C2-48CB-92FE-93D64E6F414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D289D558-25AA-4563-9405-48DA6EC66E11}" type="slidenum">
              <a:rPr lang="en-GB" altLang="en-US" smtClean="0"/>
              <a:pPr eaLnBrk="1" hangingPunct="1"/>
              <a:t>81</a:t>
            </a:fld>
            <a:endParaRPr lang="en-GB" altLang="en-US" sz="1400"/>
          </a:p>
        </p:txBody>
      </p:sp>
    </p:spTree>
  </p:cSld>
  <p:clrMapOvr>
    <a:masterClrMapping/>
  </p:clrMapOvr>
  <p:transition spd="med" advClick="0"/>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FB377050-C12D-4479-B676-8AA34034F3FC}"/>
              </a:ext>
            </a:extLst>
          </p:cNvPr>
          <p:cNvSpPr>
            <a:spLocks noGrp="1" noChangeArrowheads="1"/>
          </p:cNvSpPr>
          <p:nvPr>
            <p:ph type="title"/>
          </p:nvPr>
        </p:nvSpPr>
        <p:spPr>
          <a:xfrm>
            <a:off x="1043608" y="0"/>
            <a:ext cx="7450138" cy="12668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What’s the advantage?</a:t>
            </a:r>
          </a:p>
        </p:txBody>
      </p:sp>
      <p:sp>
        <p:nvSpPr>
          <p:cNvPr id="33795" name="Rectangle 3">
            <a:extLst>
              <a:ext uri="{FF2B5EF4-FFF2-40B4-BE49-F238E27FC236}">
                <a16:creationId xmlns:a16="http://schemas.microsoft.com/office/drawing/2014/main" id="{3C8A586A-F335-4F2D-8E3E-4E721DE99650}"/>
              </a:ext>
            </a:extLst>
          </p:cNvPr>
          <p:cNvSpPr>
            <a:spLocks noGrp="1" noChangeArrowheads="1"/>
          </p:cNvSpPr>
          <p:nvPr>
            <p:ph type="body" idx="1"/>
          </p:nvPr>
        </p:nvSpPr>
        <p:spPr>
          <a:xfrm>
            <a:off x="470944" y="1052736"/>
            <a:ext cx="8228013" cy="4524375"/>
          </a:xfrm>
        </p:spPr>
        <p:txBody>
          <a:bodyPr/>
          <a:lstStyle/>
          <a:p>
            <a:r>
              <a:rPr lang="en-GB" altLang="en-US" sz="2800" dirty="0"/>
              <a:t>Arrays:</a:t>
            </a:r>
          </a:p>
          <a:p>
            <a:pPr lvl="1"/>
            <a:r>
              <a:rPr lang="en-GB" altLang="en-US" sz="2400" dirty="0"/>
              <a:t>Provide a suitable way to store a set of data, without using one variable for each datum</a:t>
            </a:r>
          </a:p>
          <a:p>
            <a:pPr lvl="1"/>
            <a:r>
              <a:rPr lang="en-GB" altLang="en-US" sz="2400" dirty="0"/>
              <a:t>Provide the implementation for vectors and matrices</a:t>
            </a:r>
          </a:p>
          <a:p>
            <a:pPr lvl="1"/>
            <a:r>
              <a:rPr lang="en-GB" altLang="en-US" sz="2400" dirty="0"/>
              <a:t>Allow to access and operate on elements of the array automatically (indexing)</a:t>
            </a:r>
          </a:p>
          <a:p>
            <a:pPr lvl="1"/>
            <a:r>
              <a:rPr lang="en-GB" altLang="en-US" sz="2400" dirty="0"/>
              <a:t>Allow to write programs which work for any number of elements of a set</a:t>
            </a:r>
          </a:p>
          <a:p>
            <a:pPr lvl="2"/>
            <a:r>
              <a:rPr lang="en-GB" altLang="en-US" sz="2000" dirty="0"/>
              <a:t>The size of arrays can be specified or redefined during the execution of the program.</a:t>
            </a:r>
          </a:p>
        </p:txBody>
      </p:sp>
      <p:sp>
        <p:nvSpPr>
          <p:cNvPr id="33796" name="Footer Placeholder 1">
            <a:extLst>
              <a:ext uri="{FF2B5EF4-FFF2-40B4-BE49-F238E27FC236}">
                <a16:creationId xmlns:a16="http://schemas.microsoft.com/office/drawing/2014/main" id="{BBCA3A03-D796-483B-8373-051F21EDFF3A}"/>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3797" name="Slide Number Placeholder 2">
            <a:extLst>
              <a:ext uri="{FF2B5EF4-FFF2-40B4-BE49-F238E27FC236}">
                <a16:creationId xmlns:a16="http://schemas.microsoft.com/office/drawing/2014/main" id="{27F756A7-420A-452D-BCDF-21A96E061D29}"/>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82</a:t>
            </a:fld>
            <a:endParaRPr lang="en-GB" altLang="en-US" sz="1400"/>
          </a:p>
        </p:txBody>
      </p:sp>
    </p:spTree>
  </p:cSld>
  <p:clrMapOvr>
    <a:masterClrMapping/>
  </p:clrMapOvr>
  <p:transition spd="med" advClick="0"/>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468D22D3-DA1B-4957-A554-DA55314C7C8E}"/>
              </a:ext>
            </a:extLst>
          </p:cNvPr>
          <p:cNvSpPr>
            <a:spLocks noGrp="1" noChangeArrowheads="1"/>
          </p:cNvSpPr>
          <p:nvPr>
            <p:ph type="title"/>
          </p:nvPr>
        </p:nvSpPr>
        <p:spPr>
          <a:xfrm>
            <a:off x="846137" y="29497"/>
            <a:ext cx="7450138" cy="8792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Creating matrices and vectors</a:t>
            </a:r>
          </a:p>
        </p:txBody>
      </p:sp>
      <p:sp>
        <p:nvSpPr>
          <p:cNvPr id="34819" name="Rectangle 3">
            <a:extLst>
              <a:ext uri="{FF2B5EF4-FFF2-40B4-BE49-F238E27FC236}">
                <a16:creationId xmlns:a16="http://schemas.microsoft.com/office/drawing/2014/main" id="{CC38F103-C79B-425D-9AFA-D7BBBF7AAAEE}"/>
              </a:ext>
            </a:extLst>
          </p:cNvPr>
          <p:cNvSpPr>
            <a:spLocks noGrp="1" noChangeArrowheads="1"/>
          </p:cNvSpPr>
          <p:nvPr>
            <p:ph type="body" idx="1"/>
          </p:nvPr>
        </p:nvSpPr>
        <p:spPr>
          <a:xfrm>
            <a:off x="458787" y="764704"/>
            <a:ext cx="8228013" cy="4524375"/>
          </a:xfrm>
        </p:spPr>
        <p:txBody>
          <a:bodyPr/>
          <a:lstStyle/>
          <a:p>
            <a:pPr marL="0" indent="0">
              <a:lnSpc>
                <a:spcPct val="80000"/>
              </a:lnSpc>
            </a:pPr>
            <a:r>
              <a:rPr lang="en-GB" altLang="en-US" sz="2800" dirty="0"/>
              <a:t>In this session, we will look at</a:t>
            </a:r>
          </a:p>
          <a:p>
            <a:pPr marL="0" indent="0">
              <a:lnSpc>
                <a:spcPct val="80000"/>
              </a:lnSpc>
            </a:pPr>
            <a:endParaRPr lang="en-GB" altLang="en-US" sz="2800" dirty="0"/>
          </a:p>
          <a:p>
            <a:pPr marL="457200" indent="-457200">
              <a:lnSpc>
                <a:spcPct val="80000"/>
              </a:lnSpc>
              <a:buFont typeface="Arial" panose="020B0604020202020204" pitchFamily="34" charset="0"/>
              <a:buChar char="•"/>
            </a:pPr>
            <a:r>
              <a:rPr lang="en-GB" altLang="en-US" sz="2800" dirty="0"/>
              <a:t>Creating lists of elements</a:t>
            </a:r>
          </a:p>
          <a:p>
            <a:pPr marL="457200" indent="-457200">
              <a:lnSpc>
                <a:spcPct val="80000"/>
              </a:lnSpc>
              <a:buFont typeface="Arial" panose="020B0604020202020204" pitchFamily="34" charset="0"/>
              <a:buChar char="•"/>
            </a:pPr>
            <a:r>
              <a:rPr lang="en-GB" altLang="en-US" sz="2800" dirty="0"/>
              <a:t>Built-in functions</a:t>
            </a:r>
          </a:p>
          <a:p>
            <a:pPr lvl="1">
              <a:lnSpc>
                <a:spcPct val="80000"/>
              </a:lnSpc>
            </a:pPr>
            <a:r>
              <a:rPr lang="en-GB" altLang="en-US" sz="2400" b="1" dirty="0">
                <a:latin typeface="Courier New" panose="02070309020205020404" pitchFamily="49" charset="0"/>
              </a:rPr>
              <a:t>zeros</a:t>
            </a:r>
          </a:p>
          <a:p>
            <a:pPr lvl="1">
              <a:lnSpc>
                <a:spcPct val="80000"/>
              </a:lnSpc>
            </a:pPr>
            <a:r>
              <a:rPr lang="en-GB" altLang="en-US" sz="2400" b="1" dirty="0">
                <a:latin typeface="Courier New" panose="02070309020205020404" pitchFamily="49" charset="0"/>
              </a:rPr>
              <a:t>ones</a:t>
            </a:r>
          </a:p>
          <a:p>
            <a:pPr lvl="1">
              <a:lnSpc>
                <a:spcPct val="80000"/>
              </a:lnSpc>
            </a:pPr>
            <a:r>
              <a:rPr lang="en-GB" altLang="en-US" sz="2400" b="1" dirty="0">
                <a:latin typeface="Courier New" panose="02070309020205020404" pitchFamily="49" charset="0"/>
              </a:rPr>
              <a:t>eye</a:t>
            </a:r>
          </a:p>
          <a:p>
            <a:pPr lvl="1">
              <a:lnSpc>
                <a:spcPct val="80000"/>
              </a:lnSpc>
            </a:pPr>
            <a:r>
              <a:rPr lang="en-GB" altLang="en-US" sz="2400" b="1" dirty="0">
                <a:latin typeface="Courier New" panose="02070309020205020404" pitchFamily="49" charset="0"/>
              </a:rPr>
              <a:t>rand (</a:t>
            </a:r>
            <a:r>
              <a:rPr lang="en-GB" altLang="en-US" sz="2400" i="1" dirty="0"/>
              <a:t>see also </a:t>
            </a:r>
            <a:r>
              <a:rPr lang="en-GB" altLang="en-US" sz="2400" b="1" dirty="0" err="1">
                <a:latin typeface="Courier New" panose="02070309020205020404" pitchFamily="49" charset="0"/>
              </a:rPr>
              <a:t>randi</a:t>
            </a:r>
            <a:r>
              <a:rPr lang="en-GB" altLang="en-US" sz="2400" b="1" dirty="0">
                <a:latin typeface="Courier New" panose="02070309020205020404" pitchFamily="49" charset="0"/>
              </a:rPr>
              <a:t>)</a:t>
            </a:r>
          </a:p>
          <a:p>
            <a:pPr lvl="1">
              <a:lnSpc>
                <a:spcPct val="80000"/>
              </a:lnSpc>
            </a:pPr>
            <a:r>
              <a:rPr lang="en-GB" altLang="en-US" sz="2400" b="1" dirty="0">
                <a:latin typeface="Courier New" panose="02070309020205020404" pitchFamily="49" charset="0"/>
              </a:rPr>
              <a:t>magic</a:t>
            </a:r>
          </a:p>
          <a:p>
            <a:pPr lvl="1">
              <a:lnSpc>
                <a:spcPct val="80000"/>
              </a:lnSpc>
            </a:pPr>
            <a:r>
              <a:rPr lang="en-GB" altLang="en-US" sz="2400" dirty="0"/>
              <a:t>…</a:t>
            </a:r>
          </a:p>
          <a:p>
            <a:pPr marL="457200" indent="-457200">
              <a:lnSpc>
                <a:spcPct val="80000"/>
              </a:lnSpc>
              <a:buFont typeface="Arial" panose="020B0604020202020204" pitchFamily="34" charset="0"/>
              <a:buChar char="•"/>
            </a:pPr>
            <a:r>
              <a:rPr lang="en-GB" altLang="en-US" sz="2800" dirty="0"/>
              <a:t>Concatenating vectors or matrices</a:t>
            </a:r>
          </a:p>
          <a:p>
            <a:pPr marL="457200" indent="-457200">
              <a:lnSpc>
                <a:spcPct val="80000"/>
              </a:lnSpc>
              <a:buFont typeface="Arial" panose="020B0604020202020204" pitchFamily="34" charset="0"/>
              <a:buChar char="•"/>
            </a:pPr>
            <a:r>
              <a:rPr lang="en-GB" altLang="en-US" sz="2800" dirty="0"/>
              <a:t>Using code, computing each element (indexing)</a:t>
            </a:r>
          </a:p>
        </p:txBody>
      </p:sp>
      <p:sp>
        <p:nvSpPr>
          <p:cNvPr id="34820" name="Footer Placeholder 1">
            <a:extLst>
              <a:ext uri="{FF2B5EF4-FFF2-40B4-BE49-F238E27FC236}">
                <a16:creationId xmlns:a16="http://schemas.microsoft.com/office/drawing/2014/main" id="{57B5A9CE-1988-4E52-AF2F-7E3F0B53DDC4}"/>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4821" name="Slide Number Placeholder 2">
            <a:extLst>
              <a:ext uri="{FF2B5EF4-FFF2-40B4-BE49-F238E27FC236}">
                <a16:creationId xmlns:a16="http://schemas.microsoft.com/office/drawing/2014/main" id="{B65E3CE7-C7ED-411E-A1E2-5817CC0BFB8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83</a:t>
            </a:fld>
            <a:endParaRPr lang="en-GB" altLang="en-US" sz="1400"/>
          </a:p>
        </p:txBody>
      </p:sp>
    </p:spTree>
  </p:cSld>
  <p:clrMapOvr>
    <a:masterClrMapping/>
  </p:clrMapOvr>
  <p:transition spd="med" advClick="0"/>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58E471A8-9BBE-4265-962B-48BC720FF167}"/>
              </a:ext>
            </a:extLst>
          </p:cNvPr>
          <p:cNvSpPr>
            <a:spLocks noGrp="1" noChangeArrowheads="1"/>
          </p:cNvSpPr>
          <p:nvPr>
            <p:ph type="title"/>
          </p:nvPr>
        </p:nvSpPr>
        <p:spPr>
          <a:xfrm>
            <a:off x="0" y="0"/>
            <a:ext cx="9144000" cy="908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Creating arrays listing elements</a:t>
            </a:r>
          </a:p>
        </p:txBody>
      </p:sp>
      <p:sp>
        <p:nvSpPr>
          <p:cNvPr id="36867" name="Rectangle 3">
            <a:extLst>
              <a:ext uri="{FF2B5EF4-FFF2-40B4-BE49-F238E27FC236}">
                <a16:creationId xmlns:a16="http://schemas.microsoft.com/office/drawing/2014/main" id="{657A1071-372B-46B5-B679-710D6F31977F}"/>
              </a:ext>
            </a:extLst>
          </p:cNvPr>
          <p:cNvSpPr>
            <a:spLocks noGrp="1" noChangeArrowheads="1"/>
          </p:cNvSpPr>
          <p:nvPr>
            <p:ph type="body" idx="1"/>
          </p:nvPr>
        </p:nvSpPr>
        <p:spPr>
          <a:xfrm>
            <a:off x="385763" y="1204913"/>
            <a:ext cx="2601912" cy="604837"/>
          </a:xfrm>
        </p:spPr>
        <p:txBody>
          <a:bodyPr/>
          <a:lstStyle/>
          <a:p>
            <a:r>
              <a:rPr lang="en-GB" altLang="en-US" sz="2800">
                <a:solidFill>
                  <a:srgbClr val="0066FF"/>
                </a:solidFill>
              </a:rPr>
              <a:t>Row vector</a:t>
            </a:r>
          </a:p>
        </p:txBody>
      </p:sp>
      <p:sp>
        <p:nvSpPr>
          <p:cNvPr id="83972" name="Rectangle 4">
            <a:extLst>
              <a:ext uri="{FF2B5EF4-FFF2-40B4-BE49-F238E27FC236}">
                <a16:creationId xmlns:a16="http://schemas.microsoft.com/office/drawing/2014/main" id="{5286514C-4717-4B6A-B442-CEC8C2548449}"/>
              </a:ext>
            </a:extLst>
          </p:cNvPr>
          <p:cNvSpPr>
            <a:spLocks noChangeArrowheads="1"/>
          </p:cNvSpPr>
          <p:nvPr/>
        </p:nvSpPr>
        <p:spPr bwMode="auto">
          <a:xfrm>
            <a:off x="3861671" y="2765425"/>
            <a:ext cx="21605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r>
              <a:rPr lang="en-GB" altLang="en-US" sz="2800" dirty="0">
                <a:solidFill>
                  <a:srgbClr val="008000"/>
                </a:solidFill>
              </a:rPr>
              <a:t>Matrix</a:t>
            </a:r>
          </a:p>
        </p:txBody>
      </p:sp>
      <p:sp>
        <p:nvSpPr>
          <p:cNvPr id="36869" name="Text Box 7">
            <a:extLst>
              <a:ext uri="{FF2B5EF4-FFF2-40B4-BE49-F238E27FC236}">
                <a16:creationId xmlns:a16="http://schemas.microsoft.com/office/drawing/2014/main" id="{2D4CE5E1-E7DF-4D03-8182-CADC1CE0CC4E}"/>
              </a:ext>
            </a:extLst>
          </p:cNvPr>
          <p:cNvSpPr txBox="1">
            <a:spLocks noChangeArrowheads="1"/>
          </p:cNvSpPr>
          <p:nvPr/>
        </p:nvSpPr>
        <p:spPr bwMode="auto">
          <a:xfrm>
            <a:off x="323850" y="1665288"/>
            <a:ext cx="68405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a:solidFill>
                  <a:schemeClr val="accent6"/>
                </a:solidFill>
                <a:latin typeface="Courier New" panose="02070309020205020404" pitchFamily="49" charset="0"/>
                <a:cs typeface="Courier New" panose="02070309020205020404" pitchFamily="49" charset="0"/>
              </a:rPr>
              <a:t>v = [5, -2, 3.4, 10^2]</a:t>
            </a:r>
          </a:p>
          <a:p>
            <a:pPr eaLnBrk="1" hangingPunct="1">
              <a:buFontTx/>
              <a:buNone/>
            </a:pPr>
            <a:r>
              <a:rPr lang="en-GB" altLang="en-US" sz="2000" b="1" dirty="0">
                <a:latin typeface="Courier New" panose="02070309020205020404" pitchFamily="49" charset="0"/>
                <a:cs typeface="Courier New" panose="02070309020205020404" pitchFamily="49" charset="0"/>
              </a:rPr>
              <a:t>v =  5.0000   -2.0000    3.4000  100.0000</a:t>
            </a:r>
          </a:p>
        </p:txBody>
      </p:sp>
      <p:sp>
        <p:nvSpPr>
          <p:cNvPr id="83974" name="Text Box 7">
            <a:extLst>
              <a:ext uri="{FF2B5EF4-FFF2-40B4-BE49-F238E27FC236}">
                <a16:creationId xmlns:a16="http://schemas.microsoft.com/office/drawing/2014/main" id="{1207E801-3DFF-4AE4-A73A-91F59B21A9CC}"/>
              </a:ext>
            </a:extLst>
          </p:cNvPr>
          <p:cNvSpPr txBox="1">
            <a:spLocks noChangeArrowheads="1"/>
          </p:cNvSpPr>
          <p:nvPr/>
        </p:nvSpPr>
        <p:spPr bwMode="auto">
          <a:xfrm>
            <a:off x="252413" y="3321050"/>
            <a:ext cx="287972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dirty="0">
                <a:latin typeface="Courier New" panose="02070309020205020404" pitchFamily="49" charset="0"/>
                <a:cs typeface="Courier New" panose="02070309020205020404" pitchFamily="49" charset="0"/>
              </a:rPr>
              <a:t>&gt;&gt; </a:t>
            </a:r>
            <a:r>
              <a:rPr lang="en-GB" altLang="en-US" sz="2000" b="1" dirty="0">
                <a:solidFill>
                  <a:schemeClr val="accent6"/>
                </a:solidFill>
                <a:latin typeface="Courier New" panose="02070309020205020404" pitchFamily="49" charset="0"/>
                <a:cs typeface="Courier New" panose="02070309020205020404" pitchFamily="49" charset="0"/>
              </a:rPr>
              <a:t>v = [3; 2; 1]</a:t>
            </a:r>
          </a:p>
          <a:p>
            <a:pPr eaLnBrk="1" hangingPunct="1">
              <a:buFontTx/>
              <a:buNone/>
            </a:pPr>
            <a:r>
              <a:rPr lang="en-GB" altLang="en-US" sz="2000" b="1" dirty="0">
                <a:latin typeface="Courier New" panose="02070309020205020404" pitchFamily="49" charset="0"/>
                <a:cs typeface="Courier New" panose="02070309020205020404" pitchFamily="49" charset="0"/>
              </a:rPr>
              <a:t>v =</a:t>
            </a:r>
          </a:p>
          <a:p>
            <a:pPr eaLnBrk="1" hangingPunct="1">
              <a:buFontTx/>
              <a:buNone/>
            </a:pPr>
            <a:r>
              <a:rPr lang="en-GB" altLang="en-US" sz="2000" b="1" dirty="0">
                <a:latin typeface="Courier New" panose="02070309020205020404" pitchFamily="49" charset="0"/>
                <a:cs typeface="Courier New" panose="02070309020205020404" pitchFamily="49" charset="0"/>
              </a:rPr>
              <a:t>     3</a:t>
            </a:r>
          </a:p>
          <a:p>
            <a:pPr eaLnBrk="1" hangingPunct="1">
              <a:buFontTx/>
              <a:buNone/>
            </a:pPr>
            <a:r>
              <a:rPr lang="en-GB" altLang="en-US" sz="2000" b="1" dirty="0">
                <a:latin typeface="Courier New" panose="02070309020205020404" pitchFamily="49" charset="0"/>
                <a:cs typeface="Courier New" panose="02070309020205020404" pitchFamily="49" charset="0"/>
              </a:rPr>
              <a:t>     2</a:t>
            </a:r>
          </a:p>
          <a:p>
            <a:pPr eaLnBrk="1" hangingPunct="1">
              <a:buFontTx/>
              <a:buNone/>
            </a:pPr>
            <a:r>
              <a:rPr lang="en-GB" altLang="en-US" sz="2000" b="1" dirty="0">
                <a:latin typeface="Courier New" panose="02070309020205020404" pitchFamily="49" charset="0"/>
                <a:cs typeface="Courier New" panose="02070309020205020404" pitchFamily="49" charset="0"/>
              </a:rPr>
              <a:t>     1</a:t>
            </a:r>
          </a:p>
        </p:txBody>
      </p:sp>
      <p:sp>
        <p:nvSpPr>
          <p:cNvPr id="83975" name="Text Box 7">
            <a:extLst>
              <a:ext uri="{FF2B5EF4-FFF2-40B4-BE49-F238E27FC236}">
                <a16:creationId xmlns:a16="http://schemas.microsoft.com/office/drawing/2014/main" id="{C5D654B6-5E2B-4EF0-AB21-6C484CCBF223}"/>
              </a:ext>
            </a:extLst>
          </p:cNvPr>
          <p:cNvSpPr txBox="1">
            <a:spLocks noChangeArrowheads="1"/>
          </p:cNvSpPr>
          <p:nvPr/>
        </p:nvSpPr>
        <p:spPr bwMode="auto">
          <a:xfrm>
            <a:off x="3492500" y="3291680"/>
            <a:ext cx="558165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t-BR" altLang="en-US" sz="2000" b="1" dirty="0">
                <a:latin typeface="Courier New" panose="02070309020205020404" pitchFamily="49" charset="0"/>
                <a:cs typeface="Courier New" panose="02070309020205020404" pitchFamily="49" charset="0"/>
              </a:rPr>
              <a:t>&gt;&gt; </a:t>
            </a:r>
            <a:r>
              <a:rPr lang="pt-BR" altLang="en-US" sz="2000" b="1" dirty="0">
                <a:solidFill>
                  <a:schemeClr val="accent6"/>
                </a:solidFill>
                <a:latin typeface="Courier New" panose="02070309020205020404" pitchFamily="49" charset="0"/>
                <a:cs typeface="Courier New" panose="02070309020205020404" pitchFamily="49" charset="0"/>
              </a:rPr>
              <a:t>A = [1, 2, 3; 4, 5, 6; 7, 8, 9]</a:t>
            </a:r>
          </a:p>
          <a:p>
            <a:pPr eaLnBrk="1" hangingPunct="1">
              <a:buFontTx/>
              <a:buNone/>
            </a:pPr>
            <a:r>
              <a:rPr lang="pt-BR" altLang="en-US" sz="2000" b="1" dirty="0">
                <a:latin typeface="Courier New" panose="02070309020205020404" pitchFamily="49" charset="0"/>
                <a:cs typeface="Courier New" panose="02070309020205020404" pitchFamily="49" charset="0"/>
              </a:rPr>
              <a:t>A =</a:t>
            </a:r>
          </a:p>
          <a:p>
            <a:pPr eaLnBrk="1" hangingPunct="1">
              <a:buFontTx/>
              <a:buNone/>
            </a:pPr>
            <a:r>
              <a:rPr lang="pt-BR" altLang="en-US" sz="2000" b="1" dirty="0">
                <a:latin typeface="Courier New" panose="02070309020205020404" pitchFamily="49" charset="0"/>
                <a:cs typeface="Courier New" panose="02070309020205020404" pitchFamily="49" charset="0"/>
              </a:rPr>
              <a:t>     1     2     3</a:t>
            </a:r>
          </a:p>
          <a:p>
            <a:pPr eaLnBrk="1" hangingPunct="1">
              <a:buFontTx/>
              <a:buNone/>
            </a:pPr>
            <a:r>
              <a:rPr lang="pt-BR" altLang="en-US" sz="2000" b="1" dirty="0">
                <a:latin typeface="Courier New" panose="02070309020205020404" pitchFamily="49" charset="0"/>
                <a:cs typeface="Courier New" panose="02070309020205020404" pitchFamily="49" charset="0"/>
              </a:rPr>
              <a:t>     4     5     6</a:t>
            </a:r>
          </a:p>
          <a:p>
            <a:pPr eaLnBrk="1" hangingPunct="1">
              <a:buFontTx/>
              <a:buNone/>
            </a:pPr>
            <a:r>
              <a:rPr lang="pt-BR" altLang="en-US" sz="2000" b="1" dirty="0">
                <a:latin typeface="Courier New" panose="02070309020205020404" pitchFamily="49" charset="0"/>
                <a:cs typeface="Courier New" panose="02070309020205020404" pitchFamily="49" charset="0"/>
              </a:rPr>
              <a:t>     7     8     9</a:t>
            </a:r>
            <a:endParaRPr lang="en-GB" altLang="en-US" sz="2000" b="1" dirty="0">
              <a:latin typeface="Courier New" panose="02070309020205020404" pitchFamily="49" charset="0"/>
              <a:cs typeface="Courier New" panose="02070309020205020404" pitchFamily="49" charset="0"/>
            </a:endParaRPr>
          </a:p>
        </p:txBody>
      </p:sp>
      <p:grpSp>
        <p:nvGrpSpPr>
          <p:cNvPr id="83990" name="Group 22">
            <a:extLst>
              <a:ext uri="{FF2B5EF4-FFF2-40B4-BE49-F238E27FC236}">
                <a16:creationId xmlns:a16="http://schemas.microsoft.com/office/drawing/2014/main" id="{2D51A9B7-624B-4560-9D3D-895145A22DF5}"/>
              </a:ext>
            </a:extLst>
          </p:cNvPr>
          <p:cNvGrpSpPr>
            <a:grpSpLocks/>
          </p:cNvGrpSpPr>
          <p:nvPr/>
        </p:nvGrpSpPr>
        <p:grpSpPr bwMode="auto">
          <a:xfrm>
            <a:off x="1476375" y="3681413"/>
            <a:ext cx="1944688" cy="1577975"/>
            <a:chOff x="975" y="2568"/>
            <a:chExt cx="1225" cy="994"/>
          </a:xfrm>
        </p:grpSpPr>
        <p:sp>
          <p:nvSpPr>
            <p:cNvPr id="36887" name="Line 11">
              <a:extLst>
                <a:ext uri="{FF2B5EF4-FFF2-40B4-BE49-F238E27FC236}">
                  <a16:creationId xmlns:a16="http://schemas.microsoft.com/office/drawing/2014/main" id="{5D58571B-1986-42FC-9A57-0DB44DB4B80A}"/>
                </a:ext>
              </a:extLst>
            </p:cNvPr>
            <p:cNvSpPr>
              <a:spLocks noChangeShapeType="1"/>
            </p:cNvSpPr>
            <p:nvPr/>
          </p:nvSpPr>
          <p:spPr bwMode="auto">
            <a:xfrm>
              <a:off x="1111" y="2568"/>
              <a:ext cx="136"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88" name="Line 12">
              <a:extLst>
                <a:ext uri="{FF2B5EF4-FFF2-40B4-BE49-F238E27FC236}">
                  <a16:creationId xmlns:a16="http://schemas.microsoft.com/office/drawing/2014/main" id="{1C444261-8ED1-4829-960D-DB3ABF36F7AB}"/>
                </a:ext>
              </a:extLst>
            </p:cNvPr>
            <p:cNvSpPr>
              <a:spLocks noChangeShapeType="1"/>
            </p:cNvSpPr>
            <p:nvPr/>
          </p:nvSpPr>
          <p:spPr bwMode="auto">
            <a:xfrm>
              <a:off x="1383" y="2568"/>
              <a:ext cx="136"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89" name="Text Box 14">
              <a:extLst>
                <a:ext uri="{FF2B5EF4-FFF2-40B4-BE49-F238E27FC236}">
                  <a16:creationId xmlns:a16="http://schemas.microsoft.com/office/drawing/2014/main" id="{D41D35D6-7541-497E-9B14-433415D93AA3}"/>
                </a:ext>
              </a:extLst>
            </p:cNvPr>
            <p:cNvSpPr txBox="1">
              <a:spLocks noChangeArrowheads="1"/>
            </p:cNvSpPr>
            <p:nvPr/>
          </p:nvSpPr>
          <p:spPr bwMode="auto">
            <a:xfrm>
              <a:off x="975" y="3158"/>
              <a:ext cx="1225"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0000"/>
                  </a:solidFill>
                </a:rPr>
                <a:t>Semicolon separates rows</a:t>
              </a:r>
            </a:p>
          </p:txBody>
        </p:sp>
        <p:sp>
          <p:nvSpPr>
            <p:cNvPr id="36890" name="Line 15">
              <a:extLst>
                <a:ext uri="{FF2B5EF4-FFF2-40B4-BE49-F238E27FC236}">
                  <a16:creationId xmlns:a16="http://schemas.microsoft.com/office/drawing/2014/main" id="{43328D2A-1C93-46BC-8AA4-CC91DD06CE87}"/>
                </a:ext>
              </a:extLst>
            </p:cNvPr>
            <p:cNvSpPr>
              <a:spLocks noChangeShapeType="1"/>
            </p:cNvSpPr>
            <p:nvPr/>
          </p:nvSpPr>
          <p:spPr bwMode="auto">
            <a:xfrm flipH="1" flipV="1">
              <a:off x="1292" y="2659"/>
              <a:ext cx="46" cy="454"/>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989" name="Group 21">
            <a:extLst>
              <a:ext uri="{FF2B5EF4-FFF2-40B4-BE49-F238E27FC236}">
                <a16:creationId xmlns:a16="http://schemas.microsoft.com/office/drawing/2014/main" id="{4E0F2BD1-6DFE-4853-8EB0-2E21EDB52714}"/>
              </a:ext>
            </a:extLst>
          </p:cNvPr>
          <p:cNvGrpSpPr>
            <a:grpSpLocks/>
          </p:cNvGrpSpPr>
          <p:nvPr/>
        </p:nvGrpSpPr>
        <p:grpSpPr bwMode="auto">
          <a:xfrm>
            <a:off x="1763713" y="1233488"/>
            <a:ext cx="5402262" cy="792162"/>
            <a:chOff x="1156" y="1026"/>
            <a:chExt cx="3403" cy="499"/>
          </a:xfrm>
        </p:grpSpPr>
        <p:sp>
          <p:nvSpPr>
            <p:cNvPr id="36882" name="Line 8">
              <a:extLst>
                <a:ext uri="{FF2B5EF4-FFF2-40B4-BE49-F238E27FC236}">
                  <a16:creationId xmlns:a16="http://schemas.microsoft.com/office/drawing/2014/main" id="{C312252D-BD0A-496A-97D3-4BED4E772771}"/>
                </a:ext>
              </a:extLst>
            </p:cNvPr>
            <p:cNvSpPr>
              <a:spLocks noChangeShapeType="1"/>
            </p:cNvSpPr>
            <p:nvPr/>
          </p:nvSpPr>
          <p:spPr bwMode="auto">
            <a:xfrm>
              <a:off x="1156" y="1525"/>
              <a:ext cx="136"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83" name="Line 9">
              <a:extLst>
                <a:ext uri="{FF2B5EF4-FFF2-40B4-BE49-F238E27FC236}">
                  <a16:creationId xmlns:a16="http://schemas.microsoft.com/office/drawing/2014/main" id="{97A7C0EE-750B-4FAD-A2A3-3C120452F3E1}"/>
                </a:ext>
              </a:extLst>
            </p:cNvPr>
            <p:cNvSpPr>
              <a:spLocks noChangeShapeType="1"/>
            </p:cNvSpPr>
            <p:nvPr/>
          </p:nvSpPr>
          <p:spPr bwMode="auto">
            <a:xfrm>
              <a:off x="1519" y="1525"/>
              <a:ext cx="136"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84" name="Line 10">
              <a:extLst>
                <a:ext uri="{FF2B5EF4-FFF2-40B4-BE49-F238E27FC236}">
                  <a16:creationId xmlns:a16="http://schemas.microsoft.com/office/drawing/2014/main" id="{051912E2-8AFD-4B3E-A3D6-2760E03A43C4}"/>
                </a:ext>
              </a:extLst>
            </p:cNvPr>
            <p:cNvSpPr>
              <a:spLocks noChangeShapeType="1"/>
            </p:cNvSpPr>
            <p:nvPr/>
          </p:nvSpPr>
          <p:spPr bwMode="auto">
            <a:xfrm>
              <a:off x="2018" y="1525"/>
              <a:ext cx="136"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85" name="Text Box 13">
              <a:extLst>
                <a:ext uri="{FF2B5EF4-FFF2-40B4-BE49-F238E27FC236}">
                  <a16:creationId xmlns:a16="http://schemas.microsoft.com/office/drawing/2014/main" id="{9EEA2A39-43F4-43C6-8949-B94D30602322}"/>
                </a:ext>
              </a:extLst>
            </p:cNvPr>
            <p:cNvSpPr txBox="1">
              <a:spLocks noChangeArrowheads="1"/>
            </p:cNvSpPr>
            <p:nvPr/>
          </p:nvSpPr>
          <p:spPr bwMode="auto">
            <a:xfrm>
              <a:off x="3243" y="1026"/>
              <a:ext cx="131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0000"/>
                  </a:solidFill>
                </a:rPr>
                <a:t>Comma separates elements in a row</a:t>
              </a:r>
            </a:p>
          </p:txBody>
        </p:sp>
        <p:sp>
          <p:nvSpPr>
            <p:cNvPr id="36886" name="Line 16">
              <a:extLst>
                <a:ext uri="{FF2B5EF4-FFF2-40B4-BE49-F238E27FC236}">
                  <a16:creationId xmlns:a16="http://schemas.microsoft.com/office/drawing/2014/main" id="{7D35AE66-1F94-4684-BDCC-C6F898D6EDAF}"/>
                </a:ext>
              </a:extLst>
            </p:cNvPr>
            <p:cNvSpPr>
              <a:spLocks noChangeShapeType="1"/>
            </p:cNvSpPr>
            <p:nvPr/>
          </p:nvSpPr>
          <p:spPr bwMode="auto">
            <a:xfrm flipH="1">
              <a:off x="2744" y="1253"/>
              <a:ext cx="453" cy="91"/>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3991" name="Group 23">
            <a:extLst>
              <a:ext uri="{FF2B5EF4-FFF2-40B4-BE49-F238E27FC236}">
                <a16:creationId xmlns:a16="http://schemas.microsoft.com/office/drawing/2014/main" id="{5F88C9CD-60BF-4B6F-9C46-525DFFD8C02A}"/>
              </a:ext>
            </a:extLst>
          </p:cNvPr>
          <p:cNvGrpSpPr>
            <a:grpSpLocks/>
          </p:cNvGrpSpPr>
          <p:nvPr/>
        </p:nvGrpSpPr>
        <p:grpSpPr bwMode="auto">
          <a:xfrm>
            <a:off x="4788024" y="3609976"/>
            <a:ext cx="3817938" cy="215900"/>
            <a:chOff x="3061" y="2840"/>
            <a:chExt cx="2405" cy="136"/>
          </a:xfrm>
        </p:grpSpPr>
        <p:sp>
          <p:nvSpPr>
            <p:cNvPr id="36879" name="AutoShape 17">
              <a:extLst>
                <a:ext uri="{FF2B5EF4-FFF2-40B4-BE49-F238E27FC236}">
                  <a16:creationId xmlns:a16="http://schemas.microsoft.com/office/drawing/2014/main" id="{7E269DAA-AB88-4508-994C-0B186529E0E4}"/>
                </a:ext>
              </a:extLst>
            </p:cNvPr>
            <p:cNvSpPr>
              <a:spLocks/>
            </p:cNvSpPr>
            <p:nvPr/>
          </p:nvSpPr>
          <p:spPr bwMode="auto">
            <a:xfrm rot="-5400000">
              <a:off x="3334" y="2567"/>
              <a:ext cx="136" cy="681"/>
            </a:xfrm>
            <a:prstGeom prst="leftBrace">
              <a:avLst>
                <a:gd name="adj1" fmla="val 41728"/>
                <a:gd name="adj2" fmla="val 50000"/>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36880" name="AutoShape 18">
              <a:extLst>
                <a:ext uri="{FF2B5EF4-FFF2-40B4-BE49-F238E27FC236}">
                  <a16:creationId xmlns:a16="http://schemas.microsoft.com/office/drawing/2014/main" id="{78C1219C-B52A-4975-85EA-31B079C5DE67}"/>
                </a:ext>
              </a:extLst>
            </p:cNvPr>
            <p:cNvSpPr>
              <a:spLocks/>
            </p:cNvSpPr>
            <p:nvPr/>
          </p:nvSpPr>
          <p:spPr bwMode="auto">
            <a:xfrm rot="-5400000">
              <a:off x="4196" y="2567"/>
              <a:ext cx="136" cy="681"/>
            </a:xfrm>
            <a:prstGeom prst="leftBrace">
              <a:avLst>
                <a:gd name="adj1" fmla="val 41728"/>
                <a:gd name="adj2" fmla="val 50000"/>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36881" name="AutoShape 19">
              <a:extLst>
                <a:ext uri="{FF2B5EF4-FFF2-40B4-BE49-F238E27FC236}">
                  <a16:creationId xmlns:a16="http://schemas.microsoft.com/office/drawing/2014/main" id="{5A9324EC-E608-410B-8390-1B1DACFD29F2}"/>
                </a:ext>
              </a:extLst>
            </p:cNvPr>
            <p:cNvSpPr>
              <a:spLocks/>
            </p:cNvSpPr>
            <p:nvPr/>
          </p:nvSpPr>
          <p:spPr bwMode="auto">
            <a:xfrm rot="-5400000">
              <a:off x="5058" y="2567"/>
              <a:ext cx="136" cy="681"/>
            </a:xfrm>
            <a:prstGeom prst="leftBrace">
              <a:avLst>
                <a:gd name="adj1" fmla="val 41728"/>
                <a:gd name="adj2" fmla="val 50000"/>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grpSp>
      <p:sp>
        <p:nvSpPr>
          <p:cNvPr id="83988" name="Rectangle 20">
            <a:extLst>
              <a:ext uri="{FF2B5EF4-FFF2-40B4-BE49-F238E27FC236}">
                <a16:creationId xmlns:a16="http://schemas.microsoft.com/office/drawing/2014/main" id="{4875A0CA-5E80-4A66-A440-E0729AD14306}"/>
              </a:ext>
            </a:extLst>
          </p:cNvPr>
          <p:cNvSpPr>
            <a:spLocks noChangeArrowheads="1"/>
          </p:cNvSpPr>
          <p:nvPr/>
        </p:nvSpPr>
        <p:spPr bwMode="auto">
          <a:xfrm>
            <a:off x="396875" y="2746375"/>
            <a:ext cx="309562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r>
              <a:rPr lang="en-GB" altLang="en-US" sz="2800">
                <a:solidFill>
                  <a:srgbClr val="0066FF"/>
                </a:solidFill>
              </a:rPr>
              <a:t>Column vector</a:t>
            </a:r>
          </a:p>
        </p:txBody>
      </p:sp>
      <p:sp>
        <p:nvSpPr>
          <p:cNvPr id="83992" name="Line 24">
            <a:extLst>
              <a:ext uri="{FF2B5EF4-FFF2-40B4-BE49-F238E27FC236}">
                <a16:creationId xmlns:a16="http://schemas.microsoft.com/office/drawing/2014/main" id="{8F2A53FE-5B7E-4A98-B2AC-0F483596F443}"/>
              </a:ext>
            </a:extLst>
          </p:cNvPr>
          <p:cNvSpPr>
            <a:spLocks noChangeShapeType="1"/>
          </p:cNvSpPr>
          <p:nvPr/>
        </p:nvSpPr>
        <p:spPr bwMode="auto">
          <a:xfrm flipV="1">
            <a:off x="3421063" y="3321050"/>
            <a:ext cx="0" cy="2160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6877" name="Footer Placeholder 1">
            <a:extLst>
              <a:ext uri="{FF2B5EF4-FFF2-40B4-BE49-F238E27FC236}">
                <a16:creationId xmlns:a16="http://schemas.microsoft.com/office/drawing/2014/main" id="{127F61ED-D980-4D1E-89C6-F5951FA71A7A}"/>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6878" name="Slide Number Placeholder 2">
            <a:extLst>
              <a:ext uri="{FF2B5EF4-FFF2-40B4-BE49-F238E27FC236}">
                <a16:creationId xmlns:a16="http://schemas.microsoft.com/office/drawing/2014/main" id="{91FB909D-49B0-46AB-987D-4F0524AE3D00}"/>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84</a:t>
            </a:fld>
            <a:endParaRPr lang="en-GB" altLang="en-US" sz="1400"/>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3989"/>
                                        </p:tgtEl>
                                        <p:attrNameLst>
                                          <p:attrName>style.visibility</p:attrName>
                                        </p:attrNameLst>
                                      </p:cBhvr>
                                      <p:to>
                                        <p:strVal val="visible"/>
                                      </p:to>
                                    </p:set>
                                    <p:animEffect transition="in" filter="fade">
                                      <p:cBhvr>
                                        <p:cTn id="7" dur="500"/>
                                        <p:tgtEl>
                                          <p:spTgt spid="8398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3988"/>
                                        </p:tgtEl>
                                        <p:attrNameLst>
                                          <p:attrName>style.visibility</p:attrName>
                                        </p:attrNameLst>
                                      </p:cBhvr>
                                      <p:to>
                                        <p:strVal val="visible"/>
                                      </p:to>
                                    </p:set>
                                    <p:animEffect transition="in" filter="fade">
                                      <p:cBhvr>
                                        <p:cTn id="12" dur="500"/>
                                        <p:tgtEl>
                                          <p:spTgt spid="8398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3974"/>
                                        </p:tgtEl>
                                        <p:attrNameLst>
                                          <p:attrName>style.visibility</p:attrName>
                                        </p:attrNameLst>
                                      </p:cBhvr>
                                      <p:to>
                                        <p:strVal val="visible"/>
                                      </p:to>
                                    </p:set>
                                    <p:animEffect transition="in" filter="fade">
                                      <p:cBhvr>
                                        <p:cTn id="15" dur="500"/>
                                        <p:tgtEl>
                                          <p:spTgt spid="83974"/>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83990"/>
                                        </p:tgtEl>
                                        <p:attrNameLst>
                                          <p:attrName>style.visibility</p:attrName>
                                        </p:attrNameLst>
                                      </p:cBhvr>
                                      <p:to>
                                        <p:strVal val="visible"/>
                                      </p:to>
                                    </p:set>
                                    <p:animEffect transition="in" filter="fade">
                                      <p:cBhvr>
                                        <p:cTn id="20" dur="500"/>
                                        <p:tgtEl>
                                          <p:spTgt spid="83990"/>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3975"/>
                                        </p:tgtEl>
                                        <p:attrNameLst>
                                          <p:attrName>style.visibility</p:attrName>
                                        </p:attrNameLst>
                                      </p:cBhvr>
                                      <p:to>
                                        <p:strVal val="visible"/>
                                      </p:to>
                                    </p:set>
                                    <p:animEffect transition="in" filter="fade">
                                      <p:cBhvr>
                                        <p:cTn id="25" dur="500"/>
                                        <p:tgtEl>
                                          <p:spTgt spid="8397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3972"/>
                                        </p:tgtEl>
                                        <p:attrNameLst>
                                          <p:attrName>style.visibility</p:attrName>
                                        </p:attrNameLst>
                                      </p:cBhvr>
                                      <p:to>
                                        <p:strVal val="visible"/>
                                      </p:to>
                                    </p:set>
                                    <p:animEffect transition="in" filter="fade">
                                      <p:cBhvr>
                                        <p:cTn id="28" dur="500"/>
                                        <p:tgtEl>
                                          <p:spTgt spid="83972"/>
                                        </p:tgtEl>
                                      </p:cBhvr>
                                    </p:animEffect>
                                  </p:childTnLst>
                                </p:cTn>
                              </p:par>
                              <p:par>
                                <p:cTn id="29" presetID="10" presetClass="entr" presetSubtype="0" fill="hold" nodeType="withEffect">
                                  <p:stCondLst>
                                    <p:cond delay="0"/>
                                  </p:stCondLst>
                                  <p:childTnLst>
                                    <p:set>
                                      <p:cBhvr>
                                        <p:cTn id="30" dur="1" fill="hold">
                                          <p:stCondLst>
                                            <p:cond delay="0"/>
                                          </p:stCondLst>
                                        </p:cTn>
                                        <p:tgtEl>
                                          <p:spTgt spid="83992"/>
                                        </p:tgtEl>
                                        <p:attrNameLst>
                                          <p:attrName>style.visibility</p:attrName>
                                        </p:attrNameLst>
                                      </p:cBhvr>
                                      <p:to>
                                        <p:strVal val="visible"/>
                                      </p:to>
                                    </p:set>
                                    <p:animEffect transition="in" filter="fade">
                                      <p:cBhvr>
                                        <p:cTn id="31" dur="500"/>
                                        <p:tgtEl>
                                          <p:spTgt spid="83992"/>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nodeType="clickEffect">
                                  <p:stCondLst>
                                    <p:cond delay="0"/>
                                  </p:stCondLst>
                                  <p:childTnLst>
                                    <p:set>
                                      <p:cBhvr>
                                        <p:cTn id="35" dur="1" fill="hold">
                                          <p:stCondLst>
                                            <p:cond delay="0"/>
                                          </p:stCondLst>
                                        </p:cTn>
                                        <p:tgtEl>
                                          <p:spTgt spid="83991"/>
                                        </p:tgtEl>
                                        <p:attrNameLst>
                                          <p:attrName>style.visibility</p:attrName>
                                        </p:attrNameLst>
                                      </p:cBhvr>
                                      <p:to>
                                        <p:strVal val="visible"/>
                                      </p:to>
                                    </p:set>
                                    <p:animEffect transition="in" filter="fade">
                                      <p:cBhvr>
                                        <p:cTn id="36" dur="500"/>
                                        <p:tgtEl>
                                          <p:spTgt spid="839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p:bldP spid="83974" grpId="0"/>
      <p:bldP spid="83975" grpId="0"/>
      <p:bldP spid="83988"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5ACECD72-A82E-4507-ABE6-762A08D59669}"/>
              </a:ext>
            </a:extLst>
          </p:cNvPr>
          <p:cNvSpPr>
            <a:spLocks noGrp="1" noChangeArrowheads="1"/>
          </p:cNvSpPr>
          <p:nvPr>
            <p:ph type="title"/>
          </p:nvPr>
        </p:nvSpPr>
        <p:spPr>
          <a:xfrm>
            <a:off x="0" y="0"/>
            <a:ext cx="9144000"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Colon operator</a:t>
            </a:r>
          </a:p>
        </p:txBody>
      </p:sp>
      <p:sp>
        <p:nvSpPr>
          <p:cNvPr id="37891" name="Text Box 7">
            <a:extLst>
              <a:ext uri="{FF2B5EF4-FFF2-40B4-BE49-F238E27FC236}">
                <a16:creationId xmlns:a16="http://schemas.microsoft.com/office/drawing/2014/main" id="{16D33087-CA09-439E-8B29-B5A24F0E3E16}"/>
              </a:ext>
            </a:extLst>
          </p:cNvPr>
          <p:cNvSpPr txBox="1">
            <a:spLocks noChangeArrowheads="1"/>
          </p:cNvSpPr>
          <p:nvPr/>
        </p:nvSpPr>
        <p:spPr bwMode="auto">
          <a:xfrm>
            <a:off x="1403350" y="1052513"/>
            <a:ext cx="6840538"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l-PL" altLang="en-US" sz="2300" b="1" dirty="0">
                <a:latin typeface="Courier New" panose="02070309020205020404" pitchFamily="49" charset="0"/>
                <a:cs typeface="Courier New" panose="02070309020205020404" pitchFamily="49" charset="0"/>
              </a:rPr>
              <a:t>&gt;&gt; </a:t>
            </a:r>
            <a:r>
              <a:rPr lang="pl-PL" altLang="en-US" sz="2300" b="1" dirty="0">
                <a:solidFill>
                  <a:srgbClr val="0070C0"/>
                </a:solidFill>
                <a:latin typeface="Courier New" panose="02070309020205020404" pitchFamily="49" charset="0"/>
                <a:cs typeface="Courier New" panose="02070309020205020404" pitchFamily="49" charset="0"/>
              </a:rPr>
              <a:t>v = 1:5</a:t>
            </a:r>
          </a:p>
          <a:p>
            <a:pPr eaLnBrk="1" hangingPunct="1">
              <a:buFontTx/>
              <a:buNone/>
            </a:pPr>
            <a:r>
              <a:rPr lang="pl-PL" altLang="en-US" sz="2300" b="1" dirty="0">
                <a:latin typeface="Courier New" panose="02070309020205020404" pitchFamily="49" charset="0"/>
                <a:cs typeface="Courier New" panose="02070309020205020404" pitchFamily="49" charset="0"/>
              </a:rPr>
              <a:t>v =</a:t>
            </a:r>
          </a:p>
          <a:p>
            <a:pPr eaLnBrk="1" hangingPunct="1">
              <a:buFontTx/>
              <a:buNone/>
            </a:pPr>
            <a:r>
              <a:rPr lang="pl-PL" altLang="en-US" sz="2300" b="1" dirty="0">
                <a:latin typeface="Courier New" panose="02070309020205020404" pitchFamily="49" charset="0"/>
                <a:cs typeface="Courier New" panose="02070309020205020404" pitchFamily="49" charset="0"/>
              </a:rPr>
              <a:t>     1     2     3     4     5</a:t>
            </a:r>
          </a:p>
          <a:p>
            <a:pPr eaLnBrk="1" hangingPunct="1">
              <a:buFontTx/>
              <a:buNone/>
            </a:pPr>
            <a:endParaRPr lang="pl-PL" altLang="en-US" sz="2300" b="1" dirty="0">
              <a:latin typeface="Courier New" panose="02070309020205020404" pitchFamily="49" charset="0"/>
              <a:cs typeface="Courier New" panose="02070309020205020404" pitchFamily="49" charset="0"/>
            </a:endParaRPr>
          </a:p>
          <a:p>
            <a:pPr eaLnBrk="1" hangingPunct="1">
              <a:buFontTx/>
              <a:buNone/>
            </a:pPr>
            <a:r>
              <a:rPr lang="pl-PL" altLang="en-US" sz="2300" b="1" dirty="0">
                <a:latin typeface="Courier New" panose="02070309020205020404" pitchFamily="49" charset="0"/>
                <a:cs typeface="Courier New" panose="02070309020205020404" pitchFamily="49" charset="0"/>
              </a:rPr>
              <a:t>&gt;&gt; </a:t>
            </a:r>
            <a:r>
              <a:rPr lang="pl-PL" altLang="en-US" sz="2300" b="1" dirty="0">
                <a:solidFill>
                  <a:srgbClr val="0070C0"/>
                </a:solidFill>
                <a:latin typeface="Courier New" panose="02070309020205020404" pitchFamily="49" charset="0"/>
                <a:cs typeface="Courier New" panose="02070309020205020404" pitchFamily="49" charset="0"/>
              </a:rPr>
              <a:t>u = 0:2:</a:t>
            </a:r>
            <a:r>
              <a:rPr lang="en-GB" altLang="en-US" sz="2300" b="1" dirty="0">
                <a:solidFill>
                  <a:srgbClr val="0070C0"/>
                </a:solidFill>
                <a:latin typeface="Courier New" panose="02070309020205020404" pitchFamily="49" charset="0"/>
                <a:cs typeface="Courier New" panose="02070309020205020404" pitchFamily="49" charset="0"/>
              </a:rPr>
              <a:t>9</a:t>
            </a:r>
            <a:endParaRPr lang="pl-PL" altLang="en-US" sz="2300" b="1" dirty="0">
              <a:solidFill>
                <a:srgbClr val="0070C0"/>
              </a:solidFill>
              <a:latin typeface="Courier New" panose="02070309020205020404" pitchFamily="49" charset="0"/>
              <a:cs typeface="Courier New" panose="02070309020205020404" pitchFamily="49" charset="0"/>
            </a:endParaRPr>
          </a:p>
          <a:p>
            <a:pPr eaLnBrk="1" hangingPunct="1">
              <a:buFontTx/>
              <a:buNone/>
            </a:pPr>
            <a:r>
              <a:rPr lang="pl-PL" altLang="en-US" sz="2300" b="1" dirty="0">
                <a:latin typeface="Courier New" panose="02070309020205020404" pitchFamily="49" charset="0"/>
                <a:cs typeface="Courier New" panose="02070309020205020404" pitchFamily="49" charset="0"/>
              </a:rPr>
              <a:t>u =</a:t>
            </a:r>
          </a:p>
          <a:p>
            <a:pPr eaLnBrk="1" hangingPunct="1">
              <a:buFontTx/>
              <a:buNone/>
            </a:pPr>
            <a:r>
              <a:rPr lang="pl-PL" altLang="en-US" sz="2300" b="1" dirty="0">
                <a:latin typeface="Courier New" panose="02070309020205020404" pitchFamily="49" charset="0"/>
                <a:cs typeface="Courier New" panose="02070309020205020404" pitchFamily="49" charset="0"/>
              </a:rPr>
              <a:t>     0     2     4     6     8</a:t>
            </a:r>
          </a:p>
          <a:p>
            <a:pPr eaLnBrk="1" hangingPunct="1">
              <a:buFontTx/>
              <a:buNone/>
            </a:pPr>
            <a:endParaRPr lang="pl-PL" altLang="en-US" sz="2300" b="1" dirty="0">
              <a:latin typeface="Courier New" panose="02070309020205020404" pitchFamily="49" charset="0"/>
              <a:cs typeface="Courier New" panose="02070309020205020404" pitchFamily="49" charset="0"/>
            </a:endParaRPr>
          </a:p>
          <a:p>
            <a:pPr eaLnBrk="1" hangingPunct="1">
              <a:buFontTx/>
              <a:buNone/>
            </a:pPr>
            <a:r>
              <a:rPr lang="pl-PL" altLang="en-US" sz="2300" b="1" dirty="0">
                <a:latin typeface="Courier New" panose="02070309020205020404" pitchFamily="49" charset="0"/>
                <a:cs typeface="Courier New" panose="02070309020205020404" pitchFamily="49" charset="0"/>
              </a:rPr>
              <a:t>&gt;&gt; </a:t>
            </a:r>
            <a:r>
              <a:rPr lang="en-GB" altLang="en-US" sz="2300" b="1" dirty="0">
                <a:solidFill>
                  <a:srgbClr val="0070C0"/>
                </a:solidFill>
                <a:latin typeface="Courier New" panose="02070309020205020404" pitchFamily="49" charset="0"/>
                <a:cs typeface="Courier New" panose="02070309020205020404" pitchFamily="49" charset="0"/>
              </a:rPr>
              <a:t>t</a:t>
            </a:r>
            <a:r>
              <a:rPr lang="pl-PL" altLang="en-US" sz="2300" b="1" dirty="0">
                <a:solidFill>
                  <a:srgbClr val="0070C0"/>
                </a:solidFill>
                <a:latin typeface="Courier New" panose="02070309020205020404" pitchFamily="49" charset="0"/>
                <a:cs typeface="Courier New" panose="02070309020205020404" pitchFamily="49" charset="0"/>
              </a:rPr>
              <a:t> = 10:-1:6</a:t>
            </a:r>
          </a:p>
          <a:p>
            <a:pPr eaLnBrk="1" hangingPunct="1">
              <a:buFontTx/>
              <a:buNone/>
            </a:pPr>
            <a:r>
              <a:rPr lang="en-GB" altLang="en-US" sz="2300" b="1" dirty="0">
                <a:latin typeface="Courier New" panose="02070309020205020404" pitchFamily="49" charset="0"/>
                <a:cs typeface="Courier New" panose="02070309020205020404" pitchFamily="49" charset="0"/>
              </a:rPr>
              <a:t>t</a:t>
            </a:r>
            <a:r>
              <a:rPr lang="pl-PL" altLang="en-US" sz="2300" b="1" dirty="0">
                <a:latin typeface="Courier New" panose="02070309020205020404" pitchFamily="49" charset="0"/>
                <a:cs typeface="Courier New" panose="02070309020205020404" pitchFamily="49" charset="0"/>
              </a:rPr>
              <a:t> =</a:t>
            </a:r>
          </a:p>
          <a:p>
            <a:pPr eaLnBrk="1" hangingPunct="1">
              <a:buFontTx/>
              <a:buNone/>
            </a:pPr>
            <a:r>
              <a:rPr lang="pl-PL" altLang="en-US" sz="2300" b="1" dirty="0">
                <a:latin typeface="Courier New" panose="02070309020205020404" pitchFamily="49" charset="0"/>
                <a:cs typeface="Courier New" panose="02070309020205020404" pitchFamily="49" charset="0"/>
              </a:rPr>
              <a:t>    10     9     8     7     6</a:t>
            </a:r>
            <a:endParaRPr lang="en-GB" altLang="en-US" sz="2300" b="1" dirty="0">
              <a:latin typeface="Courier New" panose="02070309020205020404" pitchFamily="49" charset="0"/>
              <a:cs typeface="Courier New" panose="02070309020205020404" pitchFamily="49" charset="0"/>
            </a:endParaRPr>
          </a:p>
        </p:txBody>
      </p:sp>
      <p:sp>
        <p:nvSpPr>
          <p:cNvPr id="37892" name="Footer Placeholder 1">
            <a:extLst>
              <a:ext uri="{FF2B5EF4-FFF2-40B4-BE49-F238E27FC236}">
                <a16:creationId xmlns:a16="http://schemas.microsoft.com/office/drawing/2014/main" id="{4D50C9AF-5850-407D-8464-761C71366E44}"/>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7893" name="Slide Number Placeholder 2">
            <a:extLst>
              <a:ext uri="{FF2B5EF4-FFF2-40B4-BE49-F238E27FC236}">
                <a16:creationId xmlns:a16="http://schemas.microsoft.com/office/drawing/2014/main" id="{1B8C189F-BBE5-40EA-8C48-1076EC2DF6AB}"/>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BF64125D-0EF1-4730-BDB1-A961C72061F4}" type="slidenum">
              <a:rPr lang="en-GB" altLang="en-US" smtClean="0"/>
              <a:pPr eaLnBrk="1" hangingPunct="1"/>
              <a:t>85</a:t>
            </a:fld>
            <a:endParaRPr lang="en-GB" altLang="en-US" sz="1400"/>
          </a:p>
        </p:txBody>
      </p:sp>
    </p:spTree>
  </p:cSld>
  <p:clrMapOvr>
    <a:masterClrMapping/>
  </p:clrMapOvr>
  <p:transition spd="med" advClick="0"/>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92C4DE5A-5C5D-4486-B777-D00A91B89DDB}"/>
              </a:ext>
            </a:extLst>
          </p:cNvPr>
          <p:cNvSpPr>
            <a:spLocks noGrp="1" noChangeArrowheads="1"/>
          </p:cNvSpPr>
          <p:nvPr>
            <p:ph type="title"/>
          </p:nvPr>
        </p:nvSpPr>
        <p:spPr>
          <a:xfrm>
            <a:off x="1042988" y="0"/>
            <a:ext cx="7451725" cy="692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Zeros matrix</a:t>
            </a:r>
          </a:p>
        </p:txBody>
      </p:sp>
      <p:sp>
        <p:nvSpPr>
          <p:cNvPr id="86019" name="Rectangle 3">
            <a:extLst>
              <a:ext uri="{FF2B5EF4-FFF2-40B4-BE49-F238E27FC236}">
                <a16:creationId xmlns:a16="http://schemas.microsoft.com/office/drawing/2014/main" id="{6753D96F-ABFE-46C4-B1B0-47D28E232481}"/>
              </a:ext>
            </a:extLst>
          </p:cNvPr>
          <p:cNvSpPr>
            <a:spLocks noGrp="1" noChangeArrowheads="1"/>
          </p:cNvSpPr>
          <p:nvPr>
            <p:ph type="body" idx="1"/>
          </p:nvPr>
        </p:nvSpPr>
        <p:spPr>
          <a:xfrm>
            <a:off x="539750" y="985838"/>
            <a:ext cx="8229600" cy="4525962"/>
          </a:xfrm>
        </p:spPr>
        <p:txBody>
          <a:bodyPr/>
          <a:lstStyle/>
          <a:p>
            <a:r>
              <a:rPr lang="en-GB" altLang="en-US" sz="2800" b="1" dirty="0">
                <a:latin typeface="Courier New" panose="02070309020205020404" pitchFamily="49" charset="0"/>
              </a:rPr>
              <a:t>zeros</a:t>
            </a:r>
            <a:r>
              <a:rPr lang="en-GB" altLang="en-US" sz="2800" dirty="0"/>
              <a:t> creates an array full of zeros of any size and number of dimensions</a:t>
            </a:r>
          </a:p>
          <a:p>
            <a:endParaRPr lang="en-GB" altLang="en-US" sz="2800" dirty="0"/>
          </a:p>
          <a:p>
            <a:endParaRPr lang="en-GB" altLang="en-US" sz="2800" dirty="0"/>
          </a:p>
          <a:p>
            <a:endParaRPr lang="en-GB" altLang="en-US" sz="2800" dirty="0"/>
          </a:p>
          <a:p>
            <a:endParaRPr lang="en-GB" altLang="en-US" sz="2800" dirty="0"/>
          </a:p>
          <a:p>
            <a:endParaRPr lang="en-GB" altLang="en-US" sz="2800" dirty="0"/>
          </a:p>
          <a:p>
            <a:r>
              <a:rPr lang="en-GB" altLang="en-US" sz="2800" dirty="0"/>
              <a:t>This function is used to pre-allocate the memory of an array which will be modified later</a:t>
            </a:r>
          </a:p>
        </p:txBody>
      </p:sp>
      <p:sp>
        <p:nvSpPr>
          <p:cNvPr id="38916" name="Text Box 7">
            <a:extLst>
              <a:ext uri="{FF2B5EF4-FFF2-40B4-BE49-F238E27FC236}">
                <a16:creationId xmlns:a16="http://schemas.microsoft.com/office/drawing/2014/main" id="{9F0FA9F5-2D6A-48E1-AC50-DE3A4908E3CF}"/>
              </a:ext>
            </a:extLst>
          </p:cNvPr>
          <p:cNvSpPr txBox="1">
            <a:spLocks noChangeArrowheads="1"/>
          </p:cNvSpPr>
          <p:nvPr/>
        </p:nvSpPr>
        <p:spPr bwMode="auto">
          <a:xfrm>
            <a:off x="827088" y="2276475"/>
            <a:ext cx="381635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t-BR" altLang="en-US" sz="2000" b="1" dirty="0">
                <a:latin typeface="Courier New" panose="02070309020205020404" pitchFamily="49" charset="0"/>
                <a:cs typeface="Courier New" panose="02070309020205020404" pitchFamily="49" charset="0"/>
              </a:rPr>
              <a:t>&gt;&gt; </a:t>
            </a:r>
            <a:r>
              <a:rPr lang="pt-BR" altLang="en-US" sz="2000" b="1" dirty="0">
                <a:solidFill>
                  <a:srgbClr val="0070C0"/>
                </a:solidFill>
                <a:latin typeface="Courier New" panose="02070309020205020404" pitchFamily="49" charset="0"/>
                <a:cs typeface="Courier New" panose="02070309020205020404" pitchFamily="49" charset="0"/>
              </a:rPr>
              <a:t>p = zeros(1,3)</a:t>
            </a:r>
          </a:p>
          <a:p>
            <a:pPr eaLnBrk="1" hangingPunct="1">
              <a:buFontTx/>
              <a:buNone/>
            </a:pPr>
            <a:r>
              <a:rPr lang="pt-BR" altLang="en-US" sz="2000" b="1" dirty="0">
                <a:latin typeface="Courier New" panose="02070309020205020404" pitchFamily="49" charset="0"/>
                <a:cs typeface="Courier New" panose="02070309020205020404" pitchFamily="49" charset="0"/>
              </a:rPr>
              <a:t>p =  0     0     0</a:t>
            </a:r>
          </a:p>
          <a:p>
            <a:pPr eaLnBrk="1" hangingPunct="1">
              <a:buFontTx/>
              <a:buNone/>
            </a:pPr>
            <a:endParaRPr lang="pt-BR" altLang="en-US" sz="2000" b="1" dirty="0">
              <a:latin typeface="Courier New" panose="02070309020205020404" pitchFamily="49" charset="0"/>
              <a:cs typeface="Courier New" panose="02070309020205020404" pitchFamily="49" charset="0"/>
            </a:endParaRPr>
          </a:p>
          <a:p>
            <a:pPr eaLnBrk="1" hangingPunct="1">
              <a:buFontTx/>
              <a:buNone/>
            </a:pPr>
            <a:r>
              <a:rPr lang="pt-BR" altLang="en-US" sz="2000" b="1" dirty="0">
                <a:latin typeface="Courier New" panose="02070309020205020404" pitchFamily="49" charset="0"/>
                <a:cs typeface="Courier New" panose="02070309020205020404" pitchFamily="49" charset="0"/>
              </a:rPr>
              <a:t>&gt;&gt; </a:t>
            </a:r>
            <a:r>
              <a:rPr lang="pt-BR" altLang="en-US" sz="2000" b="1" dirty="0">
                <a:solidFill>
                  <a:srgbClr val="0070C0"/>
                </a:solidFill>
                <a:latin typeface="Courier New" panose="02070309020205020404" pitchFamily="49" charset="0"/>
                <a:cs typeface="Courier New" panose="02070309020205020404" pitchFamily="49" charset="0"/>
              </a:rPr>
              <a:t>A = zeros(2,3</a:t>
            </a:r>
            <a:r>
              <a:rPr lang="pt-BR" altLang="en-US" sz="2000" b="1" dirty="0">
                <a:latin typeface="Courier New" panose="02070309020205020404" pitchFamily="49" charset="0"/>
                <a:cs typeface="Courier New" panose="02070309020205020404" pitchFamily="49" charset="0"/>
              </a:rPr>
              <a:t>)</a:t>
            </a:r>
          </a:p>
          <a:p>
            <a:pPr eaLnBrk="1" hangingPunct="1">
              <a:buFontTx/>
              <a:buNone/>
            </a:pPr>
            <a:r>
              <a:rPr lang="pt-BR" altLang="en-US" sz="2000" b="1" dirty="0">
                <a:latin typeface="Courier New" panose="02070309020205020404" pitchFamily="49" charset="0"/>
                <a:cs typeface="Courier New" panose="02070309020205020404" pitchFamily="49" charset="0"/>
              </a:rPr>
              <a:t>A =  0     0     0</a:t>
            </a:r>
          </a:p>
          <a:p>
            <a:pPr eaLnBrk="1" hangingPunct="1">
              <a:buFontTx/>
              <a:buNone/>
            </a:pPr>
            <a:r>
              <a:rPr lang="pt-BR" altLang="en-US" sz="2000" b="1" dirty="0">
                <a:latin typeface="Courier New" panose="02070309020205020404" pitchFamily="49" charset="0"/>
                <a:cs typeface="Courier New" panose="02070309020205020404" pitchFamily="49" charset="0"/>
              </a:rPr>
              <a:t>     0     0     0</a:t>
            </a:r>
            <a:endParaRPr lang="en-GB" altLang="en-US" sz="2000" b="1" dirty="0">
              <a:latin typeface="Courier New" panose="02070309020205020404" pitchFamily="49" charset="0"/>
              <a:cs typeface="Courier New" panose="02070309020205020404" pitchFamily="49" charset="0"/>
            </a:endParaRPr>
          </a:p>
        </p:txBody>
      </p:sp>
      <p:sp>
        <p:nvSpPr>
          <p:cNvPr id="86021" name="Text Box 7">
            <a:extLst>
              <a:ext uri="{FF2B5EF4-FFF2-40B4-BE49-F238E27FC236}">
                <a16:creationId xmlns:a16="http://schemas.microsoft.com/office/drawing/2014/main" id="{1F72CEC0-90E1-4A49-B346-3BB5F980FFC4}"/>
              </a:ext>
            </a:extLst>
          </p:cNvPr>
          <p:cNvSpPr txBox="1">
            <a:spLocks noChangeArrowheads="1"/>
          </p:cNvSpPr>
          <p:nvPr/>
        </p:nvSpPr>
        <p:spPr bwMode="auto">
          <a:xfrm>
            <a:off x="5148263" y="2349500"/>
            <a:ext cx="309562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t-BR" altLang="en-US" sz="2000" b="1" dirty="0">
                <a:latin typeface="Courier New" panose="02070309020205020404" pitchFamily="49" charset="0"/>
                <a:cs typeface="Courier New" panose="02070309020205020404" pitchFamily="49" charset="0"/>
              </a:rPr>
              <a:t>&gt;&gt; </a:t>
            </a:r>
            <a:r>
              <a:rPr lang="pt-BR" altLang="en-US" sz="2000" b="1" dirty="0">
                <a:solidFill>
                  <a:srgbClr val="0070C0"/>
                </a:solidFill>
                <a:latin typeface="Courier New" panose="02070309020205020404" pitchFamily="49" charset="0"/>
                <a:cs typeface="Courier New" panose="02070309020205020404" pitchFamily="49" charset="0"/>
              </a:rPr>
              <a:t>zeros(3)</a:t>
            </a:r>
          </a:p>
          <a:p>
            <a:pPr eaLnBrk="1" hangingPunct="1">
              <a:buFontTx/>
              <a:buNone/>
            </a:pPr>
            <a:r>
              <a:rPr lang="pt-BR" altLang="en-US" sz="2000" b="1" dirty="0">
                <a:latin typeface="Courier New" panose="02070309020205020404" pitchFamily="49" charset="0"/>
                <a:cs typeface="Courier New" panose="02070309020205020404" pitchFamily="49" charset="0"/>
              </a:rPr>
              <a:t>ans =</a:t>
            </a:r>
          </a:p>
          <a:p>
            <a:pPr eaLnBrk="1" hangingPunct="1">
              <a:buFontTx/>
              <a:buNone/>
            </a:pPr>
            <a:r>
              <a:rPr lang="pt-BR" altLang="en-US" sz="2000" b="1" dirty="0">
                <a:latin typeface="Courier New" panose="02070309020205020404" pitchFamily="49" charset="0"/>
                <a:cs typeface="Courier New" panose="02070309020205020404" pitchFamily="49" charset="0"/>
              </a:rPr>
              <a:t>     0     0     0</a:t>
            </a:r>
          </a:p>
          <a:p>
            <a:pPr eaLnBrk="1" hangingPunct="1">
              <a:buFontTx/>
              <a:buNone/>
            </a:pPr>
            <a:r>
              <a:rPr lang="pt-BR" altLang="en-US" sz="2000" b="1" dirty="0">
                <a:latin typeface="Courier New" panose="02070309020205020404" pitchFamily="49" charset="0"/>
                <a:cs typeface="Courier New" panose="02070309020205020404" pitchFamily="49" charset="0"/>
              </a:rPr>
              <a:t>     0     0     0</a:t>
            </a:r>
          </a:p>
          <a:p>
            <a:pPr eaLnBrk="1" hangingPunct="1">
              <a:buFontTx/>
              <a:buNone/>
            </a:pPr>
            <a:r>
              <a:rPr lang="pt-BR" altLang="en-US" sz="2000" b="1" dirty="0">
                <a:latin typeface="Courier New" panose="02070309020205020404" pitchFamily="49" charset="0"/>
                <a:cs typeface="Courier New" panose="02070309020205020404" pitchFamily="49" charset="0"/>
              </a:rPr>
              <a:t>     0     0     0</a:t>
            </a:r>
            <a:endParaRPr lang="en-GB" altLang="en-US" sz="2000" b="1" dirty="0">
              <a:latin typeface="Courier New" panose="02070309020205020404" pitchFamily="49" charset="0"/>
              <a:cs typeface="Courier New" panose="02070309020205020404" pitchFamily="49" charset="0"/>
            </a:endParaRPr>
          </a:p>
        </p:txBody>
      </p:sp>
      <p:grpSp>
        <p:nvGrpSpPr>
          <p:cNvPr id="86031" name="Group 15">
            <a:extLst>
              <a:ext uri="{FF2B5EF4-FFF2-40B4-BE49-F238E27FC236}">
                <a16:creationId xmlns:a16="http://schemas.microsoft.com/office/drawing/2014/main" id="{D7186A36-7401-495F-BCA9-29F2E6CD2799}"/>
              </a:ext>
            </a:extLst>
          </p:cNvPr>
          <p:cNvGrpSpPr>
            <a:grpSpLocks/>
          </p:cNvGrpSpPr>
          <p:nvPr/>
        </p:nvGrpSpPr>
        <p:grpSpPr bwMode="auto">
          <a:xfrm>
            <a:off x="6875463" y="1844675"/>
            <a:ext cx="1873250" cy="915988"/>
            <a:chOff x="4422" y="1434"/>
            <a:chExt cx="1180" cy="577"/>
          </a:xfrm>
        </p:grpSpPr>
        <p:sp>
          <p:nvSpPr>
            <p:cNvPr id="38929" name="Text Box 8">
              <a:extLst>
                <a:ext uri="{FF2B5EF4-FFF2-40B4-BE49-F238E27FC236}">
                  <a16:creationId xmlns:a16="http://schemas.microsoft.com/office/drawing/2014/main" id="{66261809-D3E9-4E49-9753-5D4AEC18C2C9}"/>
                </a:ext>
              </a:extLst>
            </p:cNvPr>
            <p:cNvSpPr txBox="1">
              <a:spLocks noChangeArrowheads="1"/>
            </p:cNvSpPr>
            <p:nvPr/>
          </p:nvSpPr>
          <p:spPr bwMode="auto">
            <a:xfrm>
              <a:off x="4740" y="1434"/>
              <a:ext cx="862" cy="5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0000"/>
                  </a:solidFill>
                </a:rPr>
                <a:t>Square matrix by default</a:t>
              </a:r>
            </a:p>
          </p:txBody>
        </p:sp>
        <p:sp>
          <p:nvSpPr>
            <p:cNvPr id="38930" name="Line 9">
              <a:extLst>
                <a:ext uri="{FF2B5EF4-FFF2-40B4-BE49-F238E27FC236}">
                  <a16:creationId xmlns:a16="http://schemas.microsoft.com/office/drawing/2014/main" id="{02535999-1309-4A52-9801-8731B1D4139D}"/>
                </a:ext>
              </a:extLst>
            </p:cNvPr>
            <p:cNvSpPr>
              <a:spLocks noChangeShapeType="1"/>
            </p:cNvSpPr>
            <p:nvPr/>
          </p:nvSpPr>
          <p:spPr bwMode="auto">
            <a:xfrm flipH="1">
              <a:off x="4422" y="1616"/>
              <a:ext cx="318" cy="181"/>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86030" name="Group 14">
            <a:extLst>
              <a:ext uri="{FF2B5EF4-FFF2-40B4-BE49-F238E27FC236}">
                <a16:creationId xmlns:a16="http://schemas.microsoft.com/office/drawing/2014/main" id="{C9114401-7537-4E3C-B508-63F63794DA4C}"/>
              </a:ext>
            </a:extLst>
          </p:cNvPr>
          <p:cNvGrpSpPr>
            <a:grpSpLocks/>
          </p:cNvGrpSpPr>
          <p:nvPr/>
        </p:nvGrpSpPr>
        <p:grpSpPr bwMode="auto">
          <a:xfrm>
            <a:off x="1433513" y="2447458"/>
            <a:ext cx="3333750" cy="798513"/>
            <a:chOff x="1052" y="1888"/>
            <a:chExt cx="2100" cy="503"/>
          </a:xfrm>
        </p:grpSpPr>
        <p:sp>
          <p:nvSpPr>
            <p:cNvPr id="38923" name="Text Box 6">
              <a:extLst>
                <a:ext uri="{FF2B5EF4-FFF2-40B4-BE49-F238E27FC236}">
                  <a16:creationId xmlns:a16="http://schemas.microsoft.com/office/drawing/2014/main" id="{B1E7EB9C-2BA4-4BC2-83D5-26EFC7FF8D9E}"/>
                </a:ext>
              </a:extLst>
            </p:cNvPr>
            <p:cNvSpPr txBox="1">
              <a:spLocks noChangeArrowheads="1"/>
            </p:cNvSpPr>
            <p:nvPr/>
          </p:nvSpPr>
          <p:spPr bwMode="auto">
            <a:xfrm>
              <a:off x="1052" y="2121"/>
              <a:ext cx="86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solidFill>
                    <a:srgbClr val="FF0000"/>
                  </a:solidFill>
                </a:rPr>
                <a:t>No. of rows</a:t>
              </a:r>
            </a:p>
          </p:txBody>
        </p:sp>
        <p:sp>
          <p:nvSpPr>
            <p:cNvPr id="38924" name="Text Box 7">
              <a:extLst>
                <a:ext uri="{FF2B5EF4-FFF2-40B4-BE49-F238E27FC236}">
                  <a16:creationId xmlns:a16="http://schemas.microsoft.com/office/drawing/2014/main" id="{7700D1EF-059E-42FD-B75C-74BF224841AB}"/>
                </a:ext>
              </a:extLst>
            </p:cNvPr>
            <p:cNvSpPr txBox="1">
              <a:spLocks noChangeArrowheads="1"/>
            </p:cNvSpPr>
            <p:nvPr/>
          </p:nvSpPr>
          <p:spPr bwMode="auto">
            <a:xfrm>
              <a:off x="2290" y="2160"/>
              <a:ext cx="86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solidFill>
                    <a:srgbClr val="FF0000"/>
                  </a:solidFill>
                </a:rPr>
                <a:t>No. of cols</a:t>
              </a:r>
            </a:p>
          </p:txBody>
        </p:sp>
        <p:sp>
          <p:nvSpPr>
            <p:cNvPr id="38927" name="Line 12">
              <a:extLst>
                <a:ext uri="{FF2B5EF4-FFF2-40B4-BE49-F238E27FC236}">
                  <a16:creationId xmlns:a16="http://schemas.microsoft.com/office/drawing/2014/main" id="{051E9F0A-0D6E-47AC-A4EC-D635F483A9BD}"/>
                </a:ext>
              </a:extLst>
            </p:cNvPr>
            <p:cNvSpPr>
              <a:spLocks noChangeShapeType="1"/>
            </p:cNvSpPr>
            <p:nvPr/>
          </p:nvSpPr>
          <p:spPr bwMode="auto">
            <a:xfrm flipH="1" flipV="1">
              <a:off x="2336" y="1888"/>
              <a:ext cx="363" cy="27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28" name="Line 13">
              <a:extLst>
                <a:ext uri="{FF2B5EF4-FFF2-40B4-BE49-F238E27FC236}">
                  <a16:creationId xmlns:a16="http://schemas.microsoft.com/office/drawing/2014/main" id="{818D0AC1-CEC4-4795-B44A-5D8F2E7A7529}"/>
                </a:ext>
              </a:extLst>
            </p:cNvPr>
            <p:cNvSpPr>
              <a:spLocks noChangeShapeType="1"/>
            </p:cNvSpPr>
            <p:nvPr/>
          </p:nvSpPr>
          <p:spPr bwMode="auto">
            <a:xfrm flipV="1">
              <a:off x="1655" y="1933"/>
              <a:ext cx="272" cy="22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86032" name="Line 16">
            <a:extLst>
              <a:ext uri="{FF2B5EF4-FFF2-40B4-BE49-F238E27FC236}">
                <a16:creationId xmlns:a16="http://schemas.microsoft.com/office/drawing/2014/main" id="{AB533F7E-3F85-41F6-AC1E-A58D084E9F2A}"/>
              </a:ext>
            </a:extLst>
          </p:cNvPr>
          <p:cNvSpPr>
            <a:spLocks noChangeShapeType="1"/>
          </p:cNvSpPr>
          <p:nvPr/>
        </p:nvSpPr>
        <p:spPr bwMode="auto">
          <a:xfrm flipV="1">
            <a:off x="4787900" y="2349500"/>
            <a:ext cx="0" cy="2160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8921" name="Footer Placeholder 1">
            <a:extLst>
              <a:ext uri="{FF2B5EF4-FFF2-40B4-BE49-F238E27FC236}">
                <a16:creationId xmlns:a16="http://schemas.microsoft.com/office/drawing/2014/main" id="{8DFC55C0-0007-4F15-80ED-E55E20E7A8FB}"/>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8922" name="Slide Number Placeholder 2">
            <a:extLst>
              <a:ext uri="{FF2B5EF4-FFF2-40B4-BE49-F238E27FC236}">
                <a16:creationId xmlns:a16="http://schemas.microsoft.com/office/drawing/2014/main" id="{B5ADAFF7-A476-4ABD-AC98-02279D8E8F56}"/>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86</a:t>
            </a:fld>
            <a:endParaRPr lang="en-GB" altLang="en-US" sz="1400"/>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86030"/>
                                        </p:tgtEl>
                                        <p:attrNameLst>
                                          <p:attrName>style.visibility</p:attrName>
                                        </p:attrNameLst>
                                      </p:cBhvr>
                                      <p:to>
                                        <p:strVal val="visible"/>
                                      </p:to>
                                    </p:set>
                                    <p:animEffect transition="in" filter="fade">
                                      <p:cBhvr>
                                        <p:cTn id="7" dur="500"/>
                                        <p:tgtEl>
                                          <p:spTgt spid="860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6021"/>
                                        </p:tgtEl>
                                        <p:attrNameLst>
                                          <p:attrName>style.visibility</p:attrName>
                                        </p:attrNameLst>
                                      </p:cBhvr>
                                      <p:to>
                                        <p:strVal val="visible"/>
                                      </p:to>
                                    </p:set>
                                    <p:animEffect transition="in" filter="fade">
                                      <p:cBhvr>
                                        <p:cTn id="12" dur="500"/>
                                        <p:tgtEl>
                                          <p:spTgt spid="86021"/>
                                        </p:tgtEl>
                                      </p:cBhvr>
                                    </p:animEffect>
                                  </p:childTnLst>
                                </p:cTn>
                              </p:par>
                              <p:par>
                                <p:cTn id="13" presetID="10" presetClass="entr" presetSubtype="0" fill="hold" nodeType="withEffect">
                                  <p:stCondLst>
                                    <p:cond delay="0"/>
                                  </p:stCondLst>
                                  <p:childTnLst>
                                    <p:set>
                                      <p:cBhvr>
                                        <p:cTn id="14" dur="1" fill="hold">
                                          <p:stCondLst>
                                            <p:cond delay="0"/>
                                          </p:stCondLst>
                                        </p:cTn>
                                        <p:tgtEl>
                                          <p:spTgt spid="86032"/>
                                        </p:tgtEl>
                                        <p:attrNameLst>
                                          <p:attrName>style.visibility</p:attrName>
                                        </p:attrNameLst>
                                      </p:cBhvr>
                                      <p:to>
                                        <p:strVal val="visible"/>
                                      </p:to>
                                    </p:set>
                                    <p:animEffect transition="in" filter="fade">
                                      <p:cBhvr>
                                        <p:cTn id="15" dur="500"/>
                                        <p:tgtEl>
                                          <p:spTgt spid="86032"/>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86031"/>
                                        </p:tgtEl>
                                        <p:attrNameLst>
                                          <p:attrName>style.visibility</p:attrName>
                                        </p:attrNameLst>
                                      </p:cBhvr>
                                      <p:to>
                                        <p:strVal val="visible"/>
                                      </p:to>
                                    </p:set>
                                    <p:animEffect transition="in" filter="fade">
                                      <p:cBhvr>
                                        <p:cTn id="20" dur="500"/>
                                        <p:tgtEl>
                                          <p:spTgt spid="86031"/>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6019">
                                            <p:txEl>
                                              <p:pRg st="6" end="6"/>
                                            </p:txEl>
                                          </p:spTgt>
                                        </p:tgtEl>
                                        <p:attrNameLst>
                                          <p:attrName>style.visibility</p:attrName>
                                        </p:attrNameLst>
                                      </p:cBhvr>
                                      <p:to>
                                        <p:strVal val="visible"/>
                                      </p:to>
                                    </p:set>
                                    <p:animEffect transition="in" filter="fade">
                                      <p:cBhvr>
                                        <p:cTn id="25" dur="500"/>
                                        <p:tgtEl>
                                          <p:spTgt spid="8601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build="p"/>
      <p:bldP spid="86021"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DBECFA01-BF44-40F2-9CE2-C82DA75DD39F}"/>
              </a:ext>
            </a:extLst>
          </p:cNvPr>
          <p:cNvSpPr>
            <a:spLocks noGrp="1" noChangeArrowheads="1"/>
          </p:cNvSpPr>
          <p:nvPr>
            <p:ph type="title"/>
          </p:nvPr>
        </p:nvSpPr>
        <p:spPr>
          <a:xfrm>
            <a:off x="1042988" y="0"/>
            <a:ext cx="7451725"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Ones matrix</a:t>
            </a:r>
          </a:p>
        </p:txBody>
      </p:sp>
      <p:sp>
        <p:nvSpPr>
          <p:cNvPr id="39939" name="Rectangle 3">
            <a:extLst>
              <a:ext uri="{FF2B5EF4-FFF2-40B4-BE49-F238E27FC236}">
                <a16:creationId xmlns:a16="http://schemas.microsoft.com/office/drawing/2014/main" id="{DD59D25E-8B46-4D45-8A69-1754A688C1FB}"/>
              </a:ext>
            </a:extLst>
          </p:cNvPr>
          <p:cNvSpPr>
            <a:spLocks noGrp="1" noChangeArrowheads="1"/>
          </p:cNvSpPr>
          <p:nvPr>
            <p:ph type="body" idx="1"/>
          </p:nvPr>
        </p:nvSpPr>
        <p:spPr>
          <a:xfrm>
            <a:off x="436563" y="981075"/>
            <a:ext cx="8229600" cy="4525963"/>
          </a:xfrm>
        </p:spPr>
        <p:txBody>
          <a:bodyPr/>
          <a:lstStyle/>
          <a:p>
            <a:r>
              <a:rPr lang="en-GB" altLang="en-US"/>
              <a:t>Similarly, </a:t>
            </a:r>
            <a:r>
              <a:rPr lang="en-GB" altLang="en-US" b="1">
                <a:latin typeface="Courier New" panose="02070309020205020404" pitchFamily="49" charset="0"/>
              </a:rPr>
              <a:t>ones</a:t>
            </a:r>
            <a:r>
              <a:rPr lang="en-GB" altLang="en-US"/>
              <a:t> creates a matrix full of ones</a:t>
            </a:r>
          </a:p>
        </p:txBody>
      </p:sp>
      <p:sp>
        <p:nvSpPr>
          <p:cNvPr id="39940" name="Text Box 7">
            <a:extLst>
              <a:ext uri="{FF2B5EF4-FFF2-40B4-BE49-F238E27FC236}">
                <a16:creationId xmlns:a16="http://schemas.microsoft.com/office/drawing/2014/main" id="{C82CDB73-0983-4341-83E7-12DAFC04F5CA}"/>
              </a:ext>
            </a:extLst>
          </p:cNvPr>
          <p:cNvSpPr txBox="1">
            <a:spLocks noChangeArrowheads="1"/>
          </p:cNvSpPr>
          <p:nvPr/>
        </p:nvSpPr>
        <p:spPr bwMode="auto">
          <a:xfrm>
            <a:off x="555625" y="2132013"/>
            <a:ext cx="3673475"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l-PL" altLang="en-US" sz="2400" b="1">
                <a:latin typeface="Courier New" panose="02070309020205020404" pitchFamily="49" charset="0"/>
                <a:cs typeface="Courier New" panose="02070309020205020404" pitchFamily="49" charset="0"/>
              </a:rPr>
              <a:t>&gt;&gt; Z = ones(4,3)</a:t>
            </a:r>
            <a:endParaRPr lang="en-GB" altLang="en-US" sz="2400" b="1">
              <a:latin typeface="Courier New" panose="02070309020205020404" pitchFamily="49" charset="0"/>
              <a:cs typeface="Courier New" panose="02070309020205020404" pitchFamily="49" charset="0"/>
            </a:endParaRPr>
          </a:p>
          <a:p>
            <a:pPr eaLnBrk="1" hangingPunct="1">
              <a:buFontTx/>
              <a:buNone/>
            </a:pPr>
            <a:endParaRPr lang="pl-PL" altLang="en-US" sz="2400" b="1">
              <a:latin typeface="Courier New" panose="02070309020205020404" pitchFamily="49" charset="0"/>
              <a:cs typeface="Courier New" panose="02070309020205020404" pitchFamily="49" charset="0"/>
            </a:endParaRPr>
          </a:p>
          <a:p>
            <a:pPr eaLnBrk="1" hangingPunct="1">
              <a:buFontTx/>
              <a:buNone/>
            </a:pPr>
            <a:r>
              <a:rPr lang="pl-PL" altLang="en-US" sz="2400" b="1">
                <a:latin typeface="Courier New" panose="02070309020205020404" pitchFamily="49" charset="0"/>
                <a:cs typeface="Courier New" panose="02070309020205020404" pitchFamily="49" charset="0"/>
              </a:rPr>
              <a:t>Z =</a:t>
            </a:r>
          </a:p>
          <a:p>
            <a:pPr eaLnBrk="1" hangingPunct="1">
              <a:buFontTx/>
              <a:buNone/>
            </a:pPr>
            <a:r>
              <a:rPr lang="pl-PL" altLang="en-US" sz="2400" b="1">
                <a:latin typeface="Courier New" panose="02070309020205020404" pitchFamily="49" charset="0"/>
                <a:cs typeface="Courier New" panose="02070309020205020404" pitchFamily="49" charset="0"/>
              </a:rPr>
              <a:t>     1     1     1</a:t>
            </a:r>
          </a:p>
          <a:p>
            <a:pPr eaLnBrk="1" hangingPunct="1">
              <a:buFontTx/>
              <a:buNone/>
            </a:pPr>
            <a:r>
              <a:rPr lang="pl-PL" altLang="en-US" sz="2400" b="1">
                <a:latin typeface="Courier New" panose="02070309020205020404" pitchFamily="49" charset="0"/>
                <a:cs typeface="Courier New" panose="02070309020205020404" pitchFamily="49" charset="0"/>
              </a:rPr>
              <a:t>     1     1     1</a:t>
            </a:r>
          </a:p>
          <a:p>
            <a:pPr eaLnBrk="1" hangingPunct="1">
              <a:buFontTx/>
              <a:buNone/>
            </a:pPr>
            <a:r>
              <a:rPr lang="pl-PL" altLang="en-US" sz="2400" b="1">
                <a:latin typeface="Courier New" panose="02070309020205020404" pitchFamily="49" charset="0"/>
                <a:cs typeface="Courier New" panose="02070309020205020404" pitchFamily="49" charset="0"/>
              </a:rPr>
              <a:t>     1     1     1</a:t>
            </a:r>
          </a:p>
          <a:p>
            <a:pPr eaLnBrk="1" hangingPunct="1">
              <a:buFontTx/>
              <a:buNone/>
            </a:pPr>
            <a:r>
              <a:rPr lang="pl-PL" altLang="en-US" sz="2400" b="1">
                <a:latin typeface="Courier New" panose="02070309020205020404" pitchFamily="49" charset="0"/>
                <a:cs typeface="Courier New" panose="02070309020205020404" pitchFamily="49" charset="0"/>
              </a:rPr>
              <a:t>     1     1     1</a:t>
            </a:r>
            <a:endParaRPr lang="en-GB" altLang="en-US" sz="2400" b="1">
              <a:latin typeface="Courier New" panose="02070309020205020404" pitchFamily="49" charset="0"/>
              <a:cs typeface="Courier New" panose="02070309020205020404" pitchFamily="49" charset="0"/>
            </a:endParaRPr>
          </a:p>
        </p:txBody>
      </p:sp>
      <p:sp>
        <p:nvSpPr>
          <p:cNvPr id="39941" name="Text Box 7">
            <a:extLst>
              <a:ext uri="{FF2B5EF4-FFF2-40B4-BE49-F238E27FC236}">
                <a16:creationId xmlns:a16="http://schemas.microsoft.com/office/drawing/2014/main" id="{429B6EBC-100E-42B3-A271-37F27C0DFF4A}"/>
              </a:ext>
            </a:extLst>
          </p:cNvPr>
          <p:cNvSpPr txBox="1">
            <a:spLocks noChangeArrowheads="1"/>
          </p:cNvSpPr>
          <p:nvPr/>
        </p:nvSpPr>
        <p:spPr bwMode="auto">
          <a:xfrm>
            <a:off x="4948238" y="2132013"/>
            <a:ext cx="4067175"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pl-PL" altLang="en-US" sz="2400" b="1">
                <a:latin typeface="Courier New" panose="02070309020205020404" pitchFamily="49" charset="0"/>
                <a:cs typeface="Courier New" panose="02070309020205020404" pitchFamily="49" charset="0"/>
              </a:rPr>
              <a:t>&gt;&gt; C = </a:t>
            </a:r>
            <a:r>
              <a:rPr lang="en-GB" altLang="en-US" sz="2400" b="1">
                <a:latin typeface="Courier New" panose="02070309020205020404" pitchFamily="49" charset="0"/>
                <a:cs typeface="Courier New" panose="02070309020205020404" pitchFamily="49" charset="0"/>
              </a:rPr>
              <a:t>3*</a:t>
            </a:r>
            <a:r>
              <a:rPr lang="pl-PL" altLang="en-US" sz="2400" b="1">
                <a:latin typeface="Courier New" panose="02070309020205020404" pitchFamily="49" charset="0"/>
                <a:cs typeface="Courier New" panose="02070309020205020404" pitchFamily="49" charset="0"/>
              </a:rPr>
              <a:t>ones(2)</a:t>
            </a:r>
            <a:endParaRPr lang="en-GB" altLang="en-US" sz="2400" b="1">
              <a:latin typeface="Courier New" panose="02070309020205020404" pitchFamily="49" charset="0"/>
              <a:cs typeface="Courier New" panose="02070309020205020404" pitchFamily="49" charset="0"/>
            </a:endParaRPr>
          </a:p>
          <a:p>
            <a:pPr eaLnBrk="1" hangingPunct="1">
              <a:buFontTx/>
              <a:buNone/>
            </a:pPr>
            <a:endParaRPr lang="pl-PL" altLang="en-US" sz="2400" b="1">
              <a:latin typeface="Courier New" panose="02070309020205020404" pitchFamily="49" charset="0"/>
              <a:cs typeface="Courier New" panose="02070309020205020404" pitchFamily="49" charset="0"/>
            </a:endParaRPr>
          </a:p>
          <a:p>
            <a:pPr eaLnBrk="1" hangingPunct="1">
              <a:buFontTx/>
              <a:buNone/>
            </a:pPr>
            <a:r>
              <a:rPr lang="pl-PL" altLang="en-US" sz="2400" b="1">
                <a:latin typeface="Courier New" panose="02070309020205020404" pitchFamily="49" charset="0"/>
                <a:cs typeface="Courier New" panose="02070309020205020404" pitchFamily="49" charset="0"/>
              </a:rPr>
              <a:t>C =</a:t>
            </a:r>
          </a:p>
          <a:p>
            <a:pPr eaLnBrk="1" hangingPunct="1">
              <a:buFontTx/>
              <a:buNone/>
            </a:pPr>
            <a:r>
              <a:rPr lang="pl-PL" altLang="en-US" sz="2400" b="1">
                <a:latin typeface="Courier New" panose="02070309020205020404" pitchFamily="49" charset="0"/>
                <a:cs typeface="Courier New" panose="02070309020205020404" pitchFamily="49" charset="0"/>
              </a:rPr>
              <a:t>     </a:t>
            </a:r>
            <a:r>
              <a:rPr lang="en-GB" altLang="en-US" sz="2400" b="1">
                <a:latin typeface="Courier New" panose="02070309020205020404" pitchFamily="49" charset="0"/>
                <a:cs typeface="Courier New" panose="02070309020205020404" pitchFamily="49" charset="0"/>
              </a:rPr>
              <a:t>3</a:t>
            </a:r>
            <a:r>
              <a:rPr lang="pl-PL" altLang="en-US" sz="2400" b="1">
                <a:latin typeface="Courier New" panose="02070309020205020404" pitchFamily="49" charset="0"/>
                <a:cs typeface="Courier New" panose="02070309020205020404" pitchFamily="49" charset="0"/>
              </a:rPr>
              <a:t>     </a:t>
            </a:r>
            <a:r>
              <a:rPr lang="en-GB" altLang="en-US" sz="2400" b="1">
                <a:latin typeface="Courier New" panose="02070309020205020404" pitchFamily="49" charset="0"/>
                <a:cs typeface="Courier New" panose="02070309020205020404" pitchFamily="49" charset="0"/>
              </a:rPr>
              <a:t>3</a:t>
            </a:r>
            <a:endParaRPr lang="pl-PL" altLang="en-US" sz="2400" b="1">
              <a:latin typeface="Courier New" panose="02070309020205020404" pitchFamily="49" charset="0"/>
              <a:cs typeface="Courier New" panose="02070309020205020404" pitchFamily="49" charset="0"/>
            </a:endParaRPr>
          </a:p>
          <a:p>
            <a:pPr eaLnBrk="1" hangingPunct="1">
              <a:buFontTx/>
              <a:buNone/>
            </a:pPr>
            <a:r>
              <a:rPr lang="pl-PL" altLang="en-US" sz="2400" b="1">
                <a:latin typeface="Courier New" panose="02070309020205020404" pitchFamily="49" charset="0"/>
                <a:cs typeface="Courier New" panose="02070309020205020404" pitchFamily="49" charset="0"/>
              </a:rPr>
              <a:t>     </a:t>
            </a:r>
            <a:r>
              <a:rPr lang="en-GB" altLang="en-US" sz="2400" b="1">
                <a:latin typeface="Courier New" panose="02070309020205020404" pitchFamily="49" charset="0"/>
                <a:cs typeface="Courier New" panose="02070309020205020404" pitchFamily="49" charset="0"/>
              </a:rPr>
              <a:t>3</a:t>
            </a:r>
            <a:r>
              <a:rPr lang="pl-PL" altLang="en-US" sz="2400" b="1">
                <a:latin typeface="Courier New" panose="02070309020205020404" pitchFamily="49" charset="0"/>
                <a:cs typeface="Courier New" panose="02070309020205020404" pitchFamily="49" charset="0"/>
              </a:rPr>
              <a:t>     </a:t>
            </a:r>
            <a:r>
              <a:rPr lang="en-GB" altLang="en-US" sz="2400" b="1">
                <a:latin typeface="Courier New" panose="02070309020205020404" pitchFamily="49" charset="0"/>
                <a:cs typeface="Courier New" panose="02070309020205020404" pitchFamily="49" charset="0"/>
              </a:rPr>
              <a:t>3</a:t>
            </a:r>
          </a:p>
        </p:txBody>
      </p:sp>
      <p:sp>
        <p:nvSpPr>
          <p:cNvPr id="39942" name="Line 6">
            <a:extLst>
              <a:ext uri="{FF2B5EF4-FFF2-40B4-BE49-F238E27FC236}">
                <a16:creationId xmlns:a16="http://schemas.microsoft.com/office/drawing/2014/main" id="{E2BABB26-221E-436F-9E24-BFA0C1768D96}"/>
              </a:ext>
            </a:extLst>
          </p:cNvPr>
          <p:cNvSpPr>
            <a:spLocks noChangeShapeType="1"/>
          </p:cNvSpPr>
          <p:nvPr/>
        </p:nvSpPr>
        <p:spPr bwMode="auto">
          <a:xfrm>
            <a:off x="4443413" y="2205038"/>
            <a:ext cx="0" cy="29527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39943" name="Footer Placeholder 1">
            <a:extLst>
              <a:ext uri="{FF2B5EF4-FFF2-40B4-BE49-F238E27FC236}">
                <a16:creationId xmlns:a16="http://schemas.microsoft.com/office/drawing/2014/main" id="{766C1F12-73F2-43C8-9B44-4DD8860A3D8C}"/>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39944" name="Slide Number Placeholder 2">
            <a:extLst>
              <a:ext uri="{FF2B5EF4-FFF2-40B4-BE49-F238E27FC236}">
                <a16:creationId xmlns:a16="http://schemas.microsoft.com/office/drawing/2014/main" id="{417E283A-8A3B-4E78-A670-953DED787417}"/>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87</a:t>
            </a:fld>
            <a:endParaRPr lang="en-GB" altLang="en-US" sz="1400"/>
          </a:p>
        </p:txBody>
      </p:sp>
    </p:spTree>
  </p:cSld>
  <p:clrMapOvr>
    <a:masterClrMapping/>
  </p:clrMapOvr>
  <p:transition spd="med" advClick="0"/>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2663C3CC-ACCD-4C31-A646-C3056F05B2E9}"/>
              </a:ext>
            </a:extLst>
          </p:cNvPr>
          <p:cNvSpPr>
            <a:spLocks noGrp="1" noChangeArrowheads="1"/>
          </p:cNvSpPr>
          <p:nvPr>
            <p:ph type="title"/>
          </p:nvPr>
        </p:nvSpPr>
        <p:spPr>
          <a:xfrm>
            <a:off x="1042988" y="0"/>
            <a:ext cx="7451725"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Identity matrix</a:t>
            </a:r>
          </a:p>
        </p:txBody>
      </p:sp>
      <p:sp>
        <p:nvSpPr>
          <p:cNvPr id="40963" name="Rectangle 3">
            <a:extLst>
              <a:ext uri="{FF2B5EF4-FFF2-40B4-BE49-F238E27FC236}">
                <a16:creationId xmlns:a16="http://schemas.microsoft.com/office/drawing/2014/main" id="{AE03622E-E375-4701-8B50-CC7804A96B70}"/>
              </a:ext>
            </a:extLst>
          </p:cNvPr>
          <p:cNvSpPr>
            <a:spLocks noGrp="1" noChangeArrowheads="1"/>
          </p:cNvSpPr>
          <p:nvPr>
            <p:ph type="body" idx="1"/>
          </p:nvPr>
        </p:nvSpPr>
        <p:spPr>
          <a:xfrm>
            <a:off x="491506" y="1052736"/>
            <a:ext cx="8228013" cy="4524375"/>
          </a:xfrm>
        </p:spPr>
        <p:txBody>
          <a:bodyPr/>
          <a:lstStyle/>
          <a:p>
            <a:r>
              <a:rPr lang="en-GB" altLang="en-US" b="1" dirty="0">
                <a:latin typeface="Courier New" panose="02070309020205020404" pitchFamily="49" charset="0"/>
              </a:rPr>
              <a:t>eye</a:t>
            </a:r>
            <a:r>
              <a:rPr lang="en-GB" altLang="en-US" dirty="0"/>
              <a:t> creates an identity matrix</a:t>
            </a:r>
          </a:p>
          <a:p>
            <a:pPr lvl="1"/>
            <a:r>
              <a:rPr lang="en-GB" altLang="en-US" dirty="0"/>
              <a:t>Matrix with 1 on diagonal and 0 elsewhere</a:t>
            </a:r>
          </a:p>
        </p:txBody>
      </p:sp>
      <p:sp>
        <p:nvSpPr>
          <p:cNvPr id="40964" name="Text Box 7">
            <a:extLst>
              <a:ext uri="{FF2B5EF4-FFF2-40B4-BE49-F238E27FC236}">
                <a16:creationId xmlns:a16="http://schemas.microsoft.com/office/drawing/2014/main" id="{ECD497B0-1831-44D1-ADB5-11693FC8B30D}"/>
              </a:ext>
            </a:extLst>
          </p:cNvPr>
          <p:cNvSpPr txBox="1">
            <a:spLocks noChangeArrowheads="1"/>
          </p:cNvSpPr>
          <p:nvPr/>
        </p:nvSpPr>
        <p:spPr bwMode="auto">
          <a:xfrm>
            <a:off x="763768" y="2656112"/>
            <a:ext cx="3673475"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US" altLang="en-US" sz="2400" b="1">
                <a:latin typeface="Courier New" panose="02070309020205020404" pitchFamily="49" charset="0"/>
                <a:cs typeface="Courier New" panose="02070309020205020404" pitchFamily="49" charset="0"/>
              </a:rPr>
              <a:t>&gt;&gt; id = eye(3)</a:t>
            </a:r>
          </a:p>
          <a:p>
            <a:pPr eaLnBrk="1" hangingPunct="1">
              <a:buFontTx/>
              <a:buNone/>
            </a:pPr>
            <a:endParaRPr lang="en-US" altLang="en-US" sz="2400" b="1">
              <a:latin typeface="Courier New" panose="02070309020205020404" pitchFamily="49" charset="0"/>
              <a:cs typeface="Courier New" panose="02070309020205020404" pitchFamily="49" charset="0"/>
            </a:endParaRPr>
          </a:p>
          <a:p>
            <a:pPr eaLnBrk="1" hangingPunct="1">
              <a:buFontTx/>
              <a:buNone/>
            </a:pPr>
            <a:r>
              <a:rPr lang="en-US" altLang="en-US" sz="2400" b="1">
                <a:latin typeface="Courier New" panose="02070309020205020404" pitchFamily="49" charset="0"/>
                <a:cs typeface="Courier New" panose="02070309020205020404" pitchFamily="49" charset="0"/>
              </a:rPr>
              <a:t>id =</a:t>
            </a:r>
          </a:p>
          <a:p>
            <a:pPr eaLnBrk="1" hangingPunct="1">
              <a:buFontTx/>
              <a:buNone/>
            </a:pPr>
            <a:r>
              <a:rPr lang="en-US" altLang="en-US" sz="2400" b="1">
                <a:latin typeface="Courier New" panose="02070309020205020404" pitchFamily="49" charset="0"/>
                <a:cs typeface="Courier New" panose="02070309020205020404" pitchFamily="49" charset="0"/>
              </a:rPr>
              <a:t>     1     0     0</a:t>
            </a:r>
          </a:p>
          <a:p>
            <a:pPr eaLnBrk="1" hangingPunct="1">
              <a:buFontTx/>
              <a:buNone/>
            </a:pPr>
            <a:r>
              <a:rPr lang="en-US" altLang="en-US" sz="2400" b="1">
                <a:latin typeface="Courier New" panose="02070309020205020404" pitchFamily="49" charset="0"/>
                <a:cs typeface="Courier New" panose="02070309020205020404" pitchFamily="49" charset="0"/>
              </a:rPr>
              <a:t>     0     1     0</a:t>
            </a:r>
          </a:p>
          <a:p>
            <a:pPr eaLnBrk="1" hangingPunct="1">
              <a:buFontTx/>
              <a:buNone/>
            </a:pPr>
            <a:r>
              <a:rPr lang="en-US" altLang="en-US" sz="2400" b="1">
                <a:latin typeface="Courier New" panose="02070309020205020404" pitchFamily="49" charset="0"/>
                <a:cs typeface="Courier New" panose="02070309020205020404" pitchFamily="49" charset="0"/>
              </a:rPr>
              <a:t>     0     0     1</a:t>
            </a:r>
            <a:endParaRPr lang="en-GB" altLang="en-US" sz="2400" b="1">
              <a:latin typeface="Courier New" panose="02070309020205020404" pitchFamily="49" charset="0"/>
              <a:cs typeface="Courier New" panose="02070309020205020404" pitchFamily="49" charset="0"/>
            </a:endParaRPr>
          </a:p>
        </p:txBody>
      </p:sp>
      <p:sp>
        <p:nvSpPr>
          <p:cNvPr id="40965" name="Text Box 7">
            <a:extLst>
              <a:ext uri="{FF2B5EF4-FFF2-40B4-BE49-F238E27FC236}">
                <a16:creationId xmlns:a16="http://schemas.microsoft.com/office/drawing/2014/main" id="{AA459612-1BD4-478F-BA00-389F5D951D93}"/>
              </a:ext>
            </a:extLst>
          </p:cNvPr>
          <p:cNvSpPr txBox="1">
            <a:spLocks noChangeArrowheads="1"/>
          </p:cNvSpPr>
          <p:nvPr/>
        </p:nvSpPr>
        <p:spPr bwMode="auto">
          <a:xfrm>
            <a:off x="5011918" y="2656112"/>
            <a:ext cx="3529013"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US" altLang="en-US" sz="2400" b="1">
                <a:latin typeface="Courier New" panose="02070309020205020404" pitchFamily="49" charset="0"/>
                <a:cs typeface="Courier New" panose="02070309020205020404" pitchFamily="49" charset="0"/>
              </a:rPr>
              <a:t>&gt;&gt; id = -2*eye(2)</a:t>
            </a:r>
          </a:p>
          <a:p>
            <a:pPr eaLnBrk="1" hangingPunct="1">
              <a:buFontTx/>
              <a:buNone/>
            </a:pPr>
            <a:endParaRPr lang="en-US" altLang="en-US" sz="2400" b="1">
              <a:latin typeface="Courier New" panose="02070309020205020404" pitchFamily="49" charset="0"/>
              <a:cs typeface="Courier New" panose="02070309020205020404" pitchFamily="49" charset="0"/>
            </a:endParaRPr>
          </a:p>
          <a:p>
            <a:pPr eaLnBrk="1" hangingPunct="1">
              <a:buFontTx/>
              <a:buNone/>
            </a:pPr>
            <a:r>
              <a:rPr lang="en-US" altLang="en-US" sz="2400" b="1">
                <a:latin typeface="Courier New" panose="02070309020205020404" pitchFamily="49" charset="0"/>
                <a:cs typeface="Courier New" panose="02070309020205020404" pitchFamily="49" charset="0"/>
              </a:rPr>
              <a:t>id =</a:t>
            </a:r>
          </a:p>
          <a:p>
            <a:pPr eaLnBrk="1" hangingPunct="1">
              <a:buFontTx/>
              <a:buNone/>
            </a:pPr>
            <a:r>
              <a:rPr lang="en-US" altLang="en-US" sz="2400" b="1">
                <a:latin typeface="Courier New" panose="02070309020205020404" pitchFamily="49" charset="0"/>
                <a:cs typeface="Courier New" panose="02070309020205020404" pitchFamily="49" charset="0"/>
              </a:rPr>
              <a:t>    -2     0</a:t>
            </a:r>
          </a:p>
          <a:p>
            <a:pPr eaLnBrk="1" hangingPunct="1">
              <a:buFontTx/>
              <a:buNone/>
            </a:pPr>
            <a:r>
              <a:rPr lang="en-US" altLang="en-US" sz="2400" b="1">
                <a:latin typeface="Courier New" panose="02070309020205020404" pitchFamily="49" charset="0"/>
                <a:cs typeface="Courier New" panose="02070309020205020404" pitchFamily="49" charset="0"/>
              </a:rPr>
              <a:t>     0    -2</a:t>
            </a:r>
            <a:endParaRPr lang="en-GB" altLang="en-US" sz="2400" b="1">
              <a:latin typeface="Courier New" panose="02070309020205020404" pitchFamily="49" charset="0"/>
              <a:cs typeface="Courier New" panose="02070309020205020404" pitchFamily="49" charset="0"/>
            </a:endParaRPr>
          </a:p>
        </p:txBody>
      </p:sp>
      <p:sp>
        <p:nvSpPr>
          <p:cNvPr id="40966" name="Line 6">
            <a:extLst>
              <a:ext uri="{FF2B5EF4-FFF2-40B4-BE49-F238E27FC236}">
                <a16:creationId xmlns:a16="http://schemas.microsoft.com/office/drawing/2014/main" id="{D3E52202-254C-4D4C-8B8A-D3B1CDF4119C}"/>
              </a:ext>
            </a:extLst>
          </p:cNvPr>
          <p:cNvSpPr>
            <a:spLocks noChangeShapeType="1"/>
          </p:cNvSpPr>
          <p:nvPr/>
        </p:nvSpPr>
        <p:spPr bwMode="auto">
          <a:xfrm>
            <a:off x="4651556" y="2729137"/>
            <a:ext cx="0" cy="25923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0967" name="Footer Placeholder 1">
            <a:extLst>
              <a:ext uri="{FF2B5EF4-FFF2-40B4-BE49-F238E27FC236}">
                <a16:creationId xmlns:a16="http://schemas.microsoft.com/office/drawing/2014/main" id="{612F344D-2749-4E14-B18A-560ADDC7A79A}"/>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0968" name="Slide Number Placeholder 2">
            <a:extLst>
              <a:ext uri="{FF2B5EF4-FFF2-40B4-BE49-F238E27FC236}">
                <a16:creationId xmlns:a16="http://schemas.microsoft.com/office/drawing/2014/main" id="{1B3B46D1-713F-4846-9895-0DC95223789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88</a:t>
            </a:fld>
            <a:endParaRPr lang="en-GB" altLang="en-US" sz="1400"/>
          </a:p>
        </p:txBody>
      </p:sp>
    </p:spTree>
  </p:cSld>
  <p:clrMapOvr>
    <a:masterClrMapping/>
  </p:clrMapOvr>
  <p:transition spd="med" advClick="0"/>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a:extLst>
              <a:ext uri="{FF2B5EF4-FFF2-40B4-BE49-F238E27FC236}">
                <a16:creationId xmlns:a16="http://schemas.microsoft.com/office/drawing/2014/main" id="{A190D792-1F64-448A-B5C2-D09C149CE631}"/>
              </a:ext>
            </a:extLst>
          </p:cNvPr>
          <p:cNvSpPr>
            <a:spLocks noGrp="1" noChangeArrowheads="1"/>
          </p:cNvSpPr>
          <p:nvPr>
            <p:ph type="title"/>
          </p:nvPr>
        </p:nvSpPr>
        <p:spPr>
          <a:xfrm>
            <a:off x="1042988" y="0"/>
            <a:ext cx="7451725"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Other built-in functions</a:t>
            </a:r>
          </a:p>
        </p:txBody>
      </p:sp>
      <p:sp>
        <p:nvSpPr>
          <p:cNvPr id="41987" name="Rectangle 3">
            <a:extLst>
              <a:ext uri="{FF2B5EF4-FFF2-40B4-BE49-F238E27FC236}">
                <a16:creationId xmlns:a16="http://schemas.microsoft.com/office/drawing/2014/main" id="{437DC46B-C646-4F31-9412-D359FD6CE4D5}"/>
              </a:ext>
            </a:extLst>
          </p:cNvPr>
          <p:cNvSpPr>
            <a:spLocks noGrp="1" noChangeArrowheads="1"/>
          </p:cNvSpPr>
          <p:nvPr>
            <p:ph type="body" idx="1"/>
          </p:nvPr>
        </p:nvSpPr>
        <p:spPr>
          <a:xfrm>
            <a:off x="539750" y="1052513"/>
            <a:ext cx="8229600" cy="4525962"/>
          </a:xfrm>
        </p:spPr>
        <p:txBody>
          <a:bodyPr/>
          <a:lstStyle/>
          <a:p>
            <a:r>
              <a:rPr lang="en-GB" altLang="en-US" b="1">
                <a:latin typeface="Courier New" panose="02070309020205020404" pitchFamily="49" charset="0"/>
              </a:rPr>
              <a:t>rand</a:t>
            </a:r>
            <a:r>
              <a:rPr lang="en-GB" altLang="en-US"/>
              <a:t> creates a pseudo-random matrix</a:t>
            </a:r>
          </a:p>
          <a:p>
            <a:endParaRPr lang="en-GB" altLang="en-US"/>
          </a:p>
          <a:p>
            <a:endParaRPr lang="en-GB" altLang="en-US"/>
          </a:p>
          <a:p>
            <a:endParaRPr lang="en-GB" altLang="en-US"/>
          </a:p>
          <a:p>
            <a:r>
              <a:rPr lang="en-GB" altLang="en-US" b="1">
                <a:latin typeface="Courier New" panose="02070309020205020404" pitchFamily="49" charset="0"/>
              </a:rPr>
              <a:t>magic(n)</a:t>
            </a:r>
            <a:r>
              <a:rPr lang="en-GB" altLang="en-US"/>
              <a:t> creates the magic square nxn</a:t>
            </a:r>
          </a:p>
        </p:txBody>
      </p:sp>
      <p:sp>
        <p:nvSpPr>
          <p:cNvPr id="41988" name="Text Box 7">
            <a:extLst>
              <a:ext uri="{FF2B5EF4-FFF2-40B4-BE49-F238E27FC236}">
                <a16:creationId xmlns:a16="http://schemas.microsoft.com/office/drawing/2014/main" id="{34362184-65C4-4499-93D7-934B1B41A364}"/>
              </a:ext>
            </a:extLst>
          </p:cNvPr>
          <p:cNvSpPr txBox="1">
            <a:spLocks noChangeArrowheads="1"/>
          </p:cNvSpPr>
          <p:nvPr/>
        </p:nvSpPr>
        <p:spPr bwMode="auto">
          <a:xfrm>
            <a:off x="1655763" y="1628775"/>
            <a:ext cx="5614987"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rand(3)</a:t>
            </a:r>
          </a:p>
          <a:p>
            <a:pPr eaLnBrk="1" hangingPunct="1">
              <a:buFontTx/>
              <a:buNone/>
            </a:pPr>
            <a:r>
              <a:rPr lang="fr-FR" altLang="en-US" sz="2000" b="1">
                <a:latin typeface="Courier New" panose="02070309020205020404" pitchFamily="49" charset="0"/>
                <a:cs typeface="Courier New" panose="02070309020205020404" pitchFamily="49" charset="0"/>
              </a:rPr>
              <a:t>ans =</a:t>
            </a:r>
          </a:p>
          <a:p>
            <a:pPr eaLnBrk="1" hangingPunct="1">
              <a:buFontTx/>
              <a:buNone/>
            </a:pPr>
            <a:r>
              <a:rPr lang="fr-FR" altLang="en-US" sz="2000" b="1">
                <a:latin typeface="Courier New" panose="02070309020205020404" pitchFamily="49" charset="0"/>
                <a:cs typeface="Courier New" panose="02070309020205020404" pitchFamily="49" charset="0"/>
              </a:rPr>
              <a:t>    0.8147    0.9134    0.2785</a:t>
            </a:r>
          </a:p>
          <a:p>
            <a:pPr eaLnBrk="1" hangingPunct="1">
              <a:buFontTx/>
              <a:buNone/>
            </a:pPr>
            <a:r>
              <a:rPr lang="fr-FR" altLang="en-US" sz="2000" b="1">
                <a:latin typeface="Courier New" panose="02070309020205020404" pitchFamily="49" charset="0"/>
                <a:cs typeface="Courier New" panose="02070309020205020404" pitchFamily="49" charset="0"/>
              </a:rPr>
              <a:t>    0.9058    0.6324    0.5469</a:t>
            </a:r>
          </a:p>
          <a:p>
            <a:pPr eaLnBrk="1" hangingPunct="1">
              <a:buFontTx/>
              <a:buNone/>
            </a:pPr>
            <a:r>
              <a:rPr lang="fr-FR" altLang="en-US" sz="2000" b="1">
                <a:latin typeface="Courier New" panose="02070309020205020404" pitchFamily="49" charset="0"/>
                <a:cs typeface="Courier New" panose="02070309020205020404" pitchFamily="49" charset="0"/>
              </a:rPr>
              <a:t>    0.1270    0.0975    0.9575</a:t>
            </a:r>
            <a:endParaRPr lang="en-GB" altLang="en-US" sz="2000" b="1">
              <a:latin typeface="Courier New" panose="02070309020205020404" pitchFamily="49" charset="0"/>
              <a:cs typeface="Courier New" panose="02070309020205020404" pitchFamily="49" charset="0"/>
            </a:endParaRPr>
          </a:p>
        </p:txBody>
      </p:sp>
      <p:sp>
        <p:nvSpPr>
          <p:cNvPr id="41989" name="Text Box 7">
            <a:extLst>
              <a:ext uri="{FF2B5EF4-FFF2-40B4-BE49-F238E27FC236}">
                <a16:creationId xmlns:a16="http://schemas.microsoft.com/office/drawing/2014/main" id="{EAA9D59C-AA56-43F0-98FE-3B8D7B9B947B}"/>
              </a:ext>
            </a:extLst>
          </p:cNvPr>
          <p:cNvSpPr txBox="1">
            <a:spLocks noChangeArrowheads="1"/>
          </p:cNvSpPr>
          <p:nvPr/>
        </p:nvSpPr>
        <p:spPr bwMode="auto">
          <a:xfrm>
            <a:off x="2484438" y="4076700"/>
            <a:ext cx="3673475" cy="168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1800" b="1">
                <a:latin typeface="Courier New" panose="02070309020205020404" pitchFamily="49" charset="0"/>
                <a:cs typeface="Courier New" panose="02070309020205020404" pitchFamily="49" charset="0"/>
              </a:rPr>
              <a:t>&gt;&gt; magic(3)</a:t>
            </a:r>
          </a:p>
          <a:p>
            <a:pPr eaLnBrk="1" hangingPunct="1">
              <a:buFontTx/>
              <a:buNone/>
            </a:pPr>
            <a:r>
              <a:rPr lang="fr-FR" altLang="en-US" sz="1800" b="1">
                <a:latin typeface="Courier New" panose="02070309020205020404" pitchFamily="49" charset="0"/>
                <a:cs typeface="Courier New" panose="02070309020205020404" pitchFamily="49" charset="0"/>
              </a:rPr>
              <a:t>ans =</a:t>
            </a:r>
          </a:p>
          <a:p>
            <a:pPr eaLnBrk="1" hangingPunct="1">
              <a:buFontTx/>
              <a:buNone/>
            </a:pPr>
            <a:r>
              <a:rPr lang="fr-FR" altLang="en-US" sz="1800" b="1">
                <a:latin typeface="Courier New" panose="02070309020205020404" pitchFamily="49" charset="0"/>
                <a:cs typeface="Courier New" panose="02070309020205020404" pitchFamily="49" charset="0"/>
              </a:rPr>
              <a:t>     8     1     6</a:t>
            </a:r>
          </a:p>
          <a:p>
            <a:pPr eaLnBrk="1" hangingPunct="1">
              <a:buFontTx/>
              <a:buNone/>
            </a:pPr>
            <a:r>
              <a:rPr lang="fr-FR" altLang="en-US" sz="1800" b="1">
                <a:latin typeface="Courier New" panose="02070309020205020404" pitchFamily="49" charset="0"/>
                <a:cs typeface="Courier New" panose="02070309020205020404" pitchFamily="49" charset="0"/>
              </a:rPr>
              <a:t>     3     5     7</a:t>
            </a:r>
          </a:p>
          <a:p>
            <a:pPr eaLnBrk="1" hangingPunct="1">
              <a:buFontTx/>
              <a:buNone/>
            </a:pPr>
            <a:r>
              <a:rPr lang="fr-FR" altLang="en-US" sz="1800" b="1">
                <a:latin typeface="Courier New" panose="02070309020205020404" pitchFamily="49" charset="0"/>
                <a:cs typeface="Courier New" panose="02070309020205020404" pitchFamily="49" charset="0"/>
              </a:rPr>
              <a:t>     4     9     2</a:t>
            </a:r>
            <a:endParaRPr lang="en-GB" altLang="en-US" sz="1800" b="1">
              <a:latin typeface="Courier New" panose="02070309020205020404" pitchFamily="49" charset="0"/>
              <a:cs typeface="Courier New" panose="02070309020205020404" pitchFamily="49" charset="0"/>
            </a:endParaRPr>
          </a:p>
        </p:txBody>
      </p:sp>
      <p:sp>
        <p:nvSpPr>
          <p:cNvPr id="41990" name="Footer Placeholder 1">
            <a:extLst>
              <a:ext uri="{FF2B5EF4-FFF2-40B4-BE49-F238E27FC236}">
                <a16:creationId xmlns:a16="http://schemas.microsoft.com/office/drawing/2014/main" id="{85966570-2D4F-448B-8F65-0DE9ACE760B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1991" name="Slide Number Placeholder 2">
            <a:extLst>
              <a:ext uri="{FF2B5EF4-FFF2-40B4-BE49-F238E27FC236}">
                <a16:creationId xmlns:a16="http://schemas.microsoft.com/office/drawing/2014/main" id="{403E61C7-E7AF-4175-856B-89D5C6948DBB}"/>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89</a:t>
            </a:fld>
            <a:endParaRPr lang="en-GB" altLang="en-US" sz="1400"/>
          </a:p>
        </p:txBody>
      </p:sp>
    </p:spTree>
  </p:cSld>
  <p:clrMapOvr>
    <a:masterClrMapping/>
  </p:clrMapOvr>
  <p:transition spd="med"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a:extLst>
              <a:ext uri="{FF2B5EF4-FFF2-40B4-BE49-F238E27FC236}">
                <a16:creationId xmlns:a16="http://schemas.microsoft.com/office/drawing/2014/main" id="{56720790-F909-4F6B-A3B2-A66B94A04356}"/>
              </a:ext>
            </a:extLst>
          </p:cNvPr>
          <p:cNvSpPr>
            <a:spLocks noGrp="1" noChangeArrowheads="1"/>
          </p:cNvSpPr>
          <p:nvPr>
            <p:ph type="body" idx="1"/>
          </p:nvPr>
        </p:nvSpPr>
        <p:spPr>
          <a:xfrm>
            <a:off x="948747" y="1166019"/>
            <a:ext cx="7799572" cy="4525962"/>
          </a:xfrm>
        </p:spPr>
        <p:txBody>
          <a:bodyPr/>
          <a:lstStyle/>
          <a:p>
            <a:r>
              <a:rPr lang="en-GB" altLang="en-US" sz="2800" b="1" dirty="0">
                <a:latin typeface="Courier New" panose="02070309020205020404" pitchFamily="49" charset="0"/>
              </a:rPr>
              <a:t>round</a:t>
            </a:r>
            <a:r>
              <a:rPr lang="en-GB" altLang="en-US" sz="2800" dirty="0"/>
              <a:t> rounds towards nearest integer</a:t>
            </a:r>
          </a:p>
          <a:p>
            <a:endParaRPr lang="en-GB" altLang="en-US" sz="2800" dirty="0"/>
          </a:p>
          <a:p>
            <a:r>
              <a:rPr lang="en-GB" altLang="en-US" sz="2800" b="1" dirty="0">
                <a:latin typeface="Courier New" panose="02070309020205020404" pitchFamily="49" charset="0"/>
              </a:rPr>
              <a:t>ceil</a:t>
            </a:r>
            <a:r>
              <a:rPr lang="en-GB" altLang="en-US" sz="2800" dirty="0"/>
              <a:t> rounds towards plus infinity</a:t>
            </a:r>
          </a:p>
          <a:p>
            <a:endParaRPr lang="en-GB" altLang="en-US" sz="2800" dirty="0"/>
          </a:p>
          <a:p>
            <a:r>
              <a:rPr lang="en-GB" altLang="en-US" sz="2800" b="1" dirty="0">
                <a:latin typeface="Courier New" panose="02070309020205020404" pitchFamily="49" charset="0"/>
              </a:rPr>
              <a:t>fix</a:t>
            </a:r>
            <a:r>
              <a:rPr lang="en-GB" altLang="en-US" sz="2800" dirty="0"/>
              <a:t> rounds towards zero</a:t>
            </a:r>
          </a:p>
          <a:p>
            <a:endParaRPr lang="en-GB" altLang="en-US" sz="2800" dirty="0"/>
          </a:p>
          <a:p>
            <a:r>
              <a:rPr lang="en-GB" altLang="en-US" sz="2800" b="1" dirty="0">
                <a:latin typeface="Courier New" panose="02070309020205020404" pitchFamily="49" charset="0"/>
              </a:rPr>
              <a:t>floor</a:t>
            </a:r>
            <a:r>
              <a:rPr lang="en-GB" altLang="en-US" sz="2800" dirty="0"/>
              <a:t> rounds towards minus infinity</a:t>
            </a:r>
          </a:p>
          <a:p>
            <a:endParaRPr lang="en-GB" altLang="en-US" sz="2800" dirty="0"/>
          </a:p>
        </p:txBody>
      </p:sp>
      <p:sp>
        <p:nvSpPr>
          <p:cNvPr id="23555" name="Rectangle 2">
            <a:extLst>
              <a:ext uri="{FF2B5EF4-FFF2-40B4-BE49-F238E27FC236}">
                <a16:creationId xmlns:a16="http://schemas.microsoft.com/office/drawing/2014/main" id="{A83C5E48-FD1E-4112-B201-0DBB630A7301}"/>
              </a:ext>
            </a:extLst>
          </p:cNvPr>
          <p:cNvSpPr>
            <a:spLocks noGrp="1" noChangeArrowheads="1"/>
          </p:cNvSpPr>
          <p:nvPr>
            <p:ph type="title"/>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effectLst/>
              </a:rPr>
              <a:t>Rounding commands</a:t>
            </a:r>
          </a:p>
        </p:txBody>
      </p:sp>
      <p:sp>
        <p:nvSpPr>
          <p:cNvPr id="23556" name="Text Box 7">
            <a:extLst>
              <a:ext uri="{FF2B5EF4-FFF2-40B4-BE49-F238E27FC236}">
                <a16:creationId xmlns:a16="http://schemas.microsoft.com/office/drawing/2014/main" id="{7CEA843F-B313-4D33-8479-E96A4C97F2DE}"/>
              </a:ext>
            </a:extLst>
          </p:cNvPr>
          <p:cNvSpPr txBox="1">
            <a:spLocks noChangeArrowheads="1"/>
          </p:cNvSpPr>
          <p:nvPr/>
        </p:nvSpPr>
        <p:spPr bwMode="auto">
          <a:xfrm>
            <a:off x="1035411" y="2667278"/>
            <a:ext cx="338455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ceil(0.1)</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1</a:t>
            </a:r>
          </a:p>
        </p:txBody>
      </p:sp>
      <p:sp>
        <p:nvSpPr>
          <p:cNvPr id="23557" name="Text Box 7">
            <a:extLst>
              <a:ext uri="{FF2B5EF4-FFF2-40B4-BE49-F238E27FC236}">
                <a16:creationId xmlns:a16="http://schemas.microsoft.com/office/drawing/2014/main" id="{EC79C69D-C92B-42E7-BE55-F3D8CAF21CA5}"/>
              </a:ext>
            </a:extLst>
          </p:cNvPr>
          <p:cNvSpPr txBox="1">
            <a:spLocks noChangeArrowheads="1"/>
          </p:cNvSpPr>
          <p:nvPr/>
        </p:nvSpPr>
        <p:spPr bwMode="auto">
          <a:xfrm>
            <a:off x="5139098" y="2667278"/>
            <a:ext cx="338455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ceil(-1.9)</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-1</a:t>
            </a:r>
          </a:p>
        </p:txBody>
      </p:sp>
      <p:sp>
        <p:nvSpPr>
          <p:cNvPr id="23558" name="Text Box 7">
            <a:extLst>
              <a:ext uri="{FF2B5EF4-FFF2-40B4-BE49-F238E27FC236}">
                <a16:creationId xmlns:a16="http://schemas.microsoft.com/office/drawing/2014/main" id="{EAC9FFD7-47C4-4552-B749-142E3B0DB3E6}"/>
              </a:ext>
            </a:extLst>
          </p:cNvPr>
          <p:cNvSpPr txBox="1">
            <a:spLocks noChangeArrowheads="1"/>
          </p:cNvSpPr>
          <p:nvPr/>
        </p:nvSpPr>
        <p:spPr bwMode="auto">
          <a:xfrm>
            <a:off x="1035411" y="3703956"/>
            <a:ext cx="338455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fix(10.99)</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10</a:t>
            </a:r>
          </a:p>
        </p:txBody>
      </p:sp>
      <p:sp>
        <p:nvSpPr>
          <p:cNvPr id="23559" name="Text Box 7">
            <a:extLst>
              <a:ext uri="{FF2B5EF4-FFF2-40B4-BE49-F238E27FC236}">
                <a16:creationId xmlns:a16="http://schemas.microsoft.com/office/drawing/2014/main" id="{E45D81C9-DE75-4D63-8B64-C8407B6B23FA}"/>
              </a:ext>
            </a:extLst>
          </p:cNvPr>
          <p:cNvSpPr txBox="1">
            <a:spLocks noChangeArrowheads="1"/>
          </p:cNvSpPr>
          <p:nvPr/>
        </p:nvSpPr>
        <p:spPr bwMode="auto">
          <a:xfrm>
            <a:off x="5139098" y="3703956"/>
            <a:ext cx="338455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fix(-4.8)</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-4</a:t>
            </a:r>
          </a:p>
        </p:txBody>
      </p:sp>
      <p:sp>
        <p:nvSpPr>
          <p:cNvPr id="23560" name="Text Box 7">
            <a:extLst>
              <a:ext uri="{FF2B5EF4-FFF2-40B4-BE49-F238E27FC236}">
                <a16:creationId xmlns:a16="http://schemas.microsoft.com/office/drawing/2014/main" id="{460E2612-42A1-4512-9C91-FA76D3FED479}"/>
              </a:ext>
            </a:extLst>
          </p:cNvPr>
          <p:cNvSpPr txBox="1">
            <a:spLocks noChangeArrowheads="1"/>
          </p:cNvSpPr>
          <p:nvPr/>
        </p:nvSpPr>
        <p:spPr bwMode="auto">
          <a:xfrm>
            <a:off x="1035411" y="4712019"/>
            <a:ext cx="338455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floor(0.99)</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0</a:t>
            </a:r>
          </a:p>
        </p:txBody>
      </p:sp>
      <p:sp>
        <p:nvSpPr>
          <p:cNvPr id="23561" name="Text Box 7">
            <a:extLst>
              <a:ext uri="{FF2B5EF4-FFF2-40B4-BE49-F238E27FC236}">
                <a16:creationId xmlns:a16="http://schemas.microsoft.com/office/drawing/2014/main" id="{793E3CB9-8F06-4667-99FC-0AB0162CA8BF}"/>
              </a:ext>
            </a:extLst>
          </p:cNvPr>
          <p:cNvSpPr txBox="1">
            <a:spLocks noChangeArrowheads="1"/>
          </p:cNvSpPr>
          <p:nvPr/>
        </p:nvSpPr>
        <p:spPr bwMode="auto">
          <a:xfrm>
            <a:off x="5139098" y="4712019"/>
            <a:ext cx="3384550"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floor(-0.01)</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-1</a:t>
            </a:r>
          </a:p>
        </p:txBody>
      </p:sp>
      <p:sp>
        <p:nvSpPr>
          <p:cNvPr id="23562" name="Text Box 7">
            <a:extLst>
              <a:ext uri="{FF2B5EF4-FFF2-40B4-BE49-F238E27FC236}">
                <a16:creationId xmlns:a16="http://schemas.microsoft.com/office/drawing/2014/main" id="{147C6123-C257-49A5-A537-B5FBBAD45D6D}"/>
              </a:ext>
            </a:extLst>
          </p:cNvPr>
          <p:cNvSpPr txBox="1">
            <a:spLocks noChangeArrowheads="1"/>
          </p:cNvSpPr>
          <p:nvPr/>
        </p:nvSpPr>
        <p:spPr bwMode="auto">
          <a:xfrm>
            <a:off x="1116385" y="1630599"/>
            <a:ext cx="338455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round(0.8)</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1</a:t>
            </a:r>
          </a:p>
        </p:txBody>
      </p:sp>
      <p:sp>
        <p:nvSpPr>
          <p:cNvPr id="23563" name="Text Box 7">
            <a:extLst>
              <a:ext uri="{FF2B5EF4-FFF2-40B4-BE49-F238E27FC236}">
                <a16:creationId xmlns:a16="http://schemas.microsoft.com/office/drawing/2014/main" id="{2EEC1B68-30FC-453D-922B-604C994AAFFC}"/>
              </a:ext>
            </a:extLst>
          </p:cNvPr>
          <p:cNvSpPr txBox="1">
            <a:spLocks noChangeArrowheads="1"/>
          </p:cNvSpPr>
          <p:nvPr/>
        </p:nvSpPr>
        <p:spPr bwMode="auto">
          <a:xfrm>
            <a:off x="5220072" y="1630599"/>
            <a:ext cx="338455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600" b="1" dirty="0">
                <a:latin typeface="Courier New" panose="02070309020205020404" pitchFamily="49" charset="0"/>
                <a:cs typeface="Courier New" panose="02070309020205020404" pitchFamily="49" charset="0"/>
              </a:rPr>
              <a:t>&gt;&gt; </a:t>
            </a:r>
            <a:r>
              <a:rPr lang="en-GB" altLang="en-US" sz="1600" b="1" dirty="0">
                <a:solidFill>
                  <a:schemeClr val="accent6"/>
                </a:solidFill>
                <a:latin typeface="Courier New" panose="02070309020205020404" pitchFamily="49" charset="0"/>
                <a:cs typeface="Courier New" panose="02070309020205020404" pitchFamily="49" charset="0"/>
              </a:rPr>
              <a:t>round(0.5)</a:t>
            </a:r>
          </a:p>
          <a:p>
            <a:pPr eaLnBrk="1" hangingPunct="1">
              <a:buFontTx/>
              <a:buNone/>
            </a:pPr>
            <a:r>
              <a:rPr lang="en-GB" altLang="en-US" sz="1600" b="1" dirty="0" err="1">
                <a:latin typeface="Courier New" panose="02070309020205020404" pitchFamily="49" charset="0"/>
                <a:cs typeface="Courier New" panose="02070309020205020404" pitchFamily="49" charset="0"/>
              </a:rPr>
              <a:t>ans</a:t>
            </a:r>
            <a:r>
              <a:rPr lang="en-GB" altLang="en-US" sz="1600" b="1" dirty="0">
                <a:latin typeface="Courier New" panose="02070309020205020404" pitchFamily="49" charset="0"/>
                <a:cs typeface="Courier New" panose="02070309020205020404" pitchFamily="49" charset="0"/>
              </a:rPr>
              <a:t> = 1</a:t>
            </a:r>
          </a:p>
        </p:txBody>
      </p:sp>
      <p:sp>
        <p:nvSpPr>
          <p:cNvPr id="23564" name="Footer Placeholder 1">
            <a:extLst>
              <a:ext uri="{FF2B5EF4-FFF2-40B4-BE49-F238E27FC236}">
                <a16:creationId xmlns:a16="http://schemas.microsoft.com/office/drawing/2014/main" id="{D65CCBF9-2A3F-4F13-890C-BA58338AAEF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eaLnBrk="1" fontAlgn="base" hangingPunct="1">
              <a:spcBef>
                <a:spcPct val="0"/>
              </a:spcBef>
              <a:spcAft>
                <a:spcPct val="0"/>
              </a:spcAft>
              <a:buFontTx/>
              <a:buNone/>
              <a:defRPr sz="1400" kern="1200" smtClean="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r>
              <a:rPr lang="en-GB"/>
              <a:t>Introduction to MATLAB</a:t>
            </a:r>
            <a:endParaRPr lang="en-GB" altLang="en-US"/>
          </a:p>
        </p:txBody>
      </p:sp>
      <p:sp>
        <p:nvSpPr>
          <p:cNvPr id="23565" name="Slide Number Placeholder 2">
            <a:extLst>
              <a:ext uri="{FF2B5EF4-FFF2-40B4-BE49-F238E27FC236}">
                <a16:creationId xmlns:a16="http://schemas.microsoft.com/office/drawing/2014/main" id="{8C7DAEEB-3135-4B06-8723-1BBCDD0E3C29}"/>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eaLnBrk="1" fontAlgn="base" hangingPunct="1">
              <a:spcBef>
                <a:spcPct val="0"/>
              </a:spcBef>
              <a:spcAft>
                <a:spcPct val="0"/>
              </a:spcAft>
              <a:defRPr sz="14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a:spcBef>
                <a:spcPct val="0"/>
              </a:spcBef>
              <a:buFontTx/>
              <a:buNone/>
            </a:pPr>
            <a:fld id="{0970AFD7-FA48-48AA-867D-9EB1745631ED}" type="slidenum">
              <a:rPr lang="en-GB" altLang="en-US" smtClean="0"/>
              <a:pPr>
                <a:spcBef>
                  <a:spcPct val="0"/>
                </a:spcBef>
                <a:buFontTx/>
                <a:buNone/>
              </a:pPr>
              <a:t>9</a:t>
            </a:fld>
            <a:endParaRPr lang="en-GB" altLang="en-US" dirty="0"/>
          </a:p>
        </p:txBody>
      </p:sp>
      <p:sp>
        <p:nvSpPr>
          <p:cNvPr id="14" name="Text Box 1">
            <a:extLst>
              <a:ext uri="{FF2B5EF4-FFF2-40B4-BE49-F238E27FC236}">
                <a16:creationId xmlns:a16="http://schemas.microsoft.com/office/drawing/2014/main" id="{CCC2E970-9116-4B25-9DEC-9368F161ACAB}"/>
              </a:ext>
            </a:extLst>
          </p:cNvPr>
          <p:cNvSpPr txBox="1">
            <a:spLocks noChangeArrowheads="1"/>
          </p:cNvSpPr>
          <p:nvPr/>
        </p:nvSpPr>
        <p:spPr bwMode="auto">
          <a:xfrm>
            <a:off x="251520" y="72067"/>
            <a:ext cx="8640960" cy="765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en-GB"/>
            </a:defPPr>
            <a:lvl1pPr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1pPr>
            <a:lvl2pPr marL="742950" indent="-28575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2pPr>
            <a:lvl3pPr marL="11430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3pPr>
            <a:lvl4pPr marL="16002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4pPr>
            <a:lvl5pPr marL="2057400" indent="-228600" algn="l" defTabSz="449263" rtl="0" eaLnBrk="0" fontAlgn="base" hangingPunct="0">
              <a:spcBef>
                <a:spcPct val="0"/>
              </a:spcBef>
              <a:spcAft>
                <a:spcPct val="0"/>
              </a:spcAft>
              <a:defRPr sz="2400" kern="1200">
                <a:solidFill>
                  <a:schemeClr val="bg1"/>
                </a:solidFill>
                <a:latin typeface="Arial" charset="0"/>
                <a:ea typeface="ＭＳ Ｐゴシック" charset="-128"/>
                <a:cs typeface="+mn-cs"/>
              </a:defRPr>
            </a:lvl5pPr>
            <a:lvl6pPr marL="2286000" algn="l" defTabSz="914400" rtl="0" eaLnBrk="1" latinLnBrk="0" hangingPunct="1">
              <a:defRPr sz="2400" kern="1200">
                <a:solidFill>
                  <a:schemeClr val="bg1"/>
                </a:solidFill>
                <a:latin typeface="Arial" charset="0"/>
                <a:ea typeface="ＭＳ Ｐゴシック" charset="-128"/>
                <a:cs typeface="+mn-cs"/>
              </a:defRPr>
            </a:lvl6pPr>
            <a:lvl7pPr marL="2743200" algn="l" defTabSz="914400" rtl="0" eaLnBrk="1" latinLnBrk="0" hangingPunct="1">
              <a:defRPr sz="2400" kern="1200">
                <a:solidFill>
                  <a:schemeClr val="bg1"/>
                </a:solidFill>
                <a:latin typeface="Arial" charset="0"/>
                <a:ea typeface="ＭＳ Ｐゴシック" charset="-128"/>
                <a:cs typeface="+mn-cs"/>
              </a:defRPr>
            </a:lvl7pPr>
            <a:lvl8pPr marL="3200400" algn="l" defTabSz="914400" rtl="0" eaLnBrk="1" latinLnBrk="0" hangingPunct="1">
              <a:defRPr sz="2400" kern="1200">
                <a:solidFill>
                  <a:schemeClr val="bg1"/>
                </a:solidFill>
                <a:latin typeface="Arial" charset="0"/>
                <a:ea typeface="ＭＳ Ｐゴシック" charset="-128"/>
                <a:cs typeface="+mn-cs"/>
              </a:defRPr>
            </a:lvl8pPr>
            <a:lvl9pPr marL="3657600" algn="l" defTabSz="914400" rtl="0" eaLnBrk="1" latinLnBrk="0" hangingPunct="1">
              <a:defRPr sz="2400" kern="1200">
                <a:solidFill>
                  <a:schemeClr val="bg1"/>
                </a:solidFill>
                <a:latin typeface="Arial" charset="0"/>
                <a:ea typeface="ＭＳ Ｐゴシック" charset="-128"/>
                <a:cs typeface="+mn-cs"/>
              </a:defRPr>
            </a:lvl9pPr>
          </a:lstStyle>
          <a:p>
            <a:pPr algn="ctr" eaLnBrk="1" hangingPunct="1">
              <a:buSzPct val="100000"/>
              <a:defRPr/>
            </a:pPr>
            <a:r>
              <a:rPr lang="en-GB" altLang="en-US" sz="3600" b="1" dirty="0">
                <a:solidFill>
                  <a:schemeClr val="accent6">
                    <a:lumMod val="50000"/>
                  </a:schemeClr>
                </a:solidFill>
                <a:effectLst>
                  <a:outerShdw blurRad="38100" dist="38100" dir="2700000" algn="tl">
                    <a:srgbClr val="C0C0C0"/>
                  </a:outerShdw>
                </a:effectLst>
              </a:rPr>
              <a:t>Rounding to an Integer</a:t>
            </a:r>
          </a:p>
        </p:txBody>
      </p:sp>
    </p:spTree>
  </p:cSld>
  <p:clrMapOvr>
    <a:masterClrMapping/>
  </p:clrMapOvr>
  <p:transition spd="med" advClick="0"/>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278E04AD-2B47-4115-91A2-53221B482E42}"/>
              </a:ext>
            </a:extLst>
          </p:cNvPr>
          <p:cNvSpPr>
            <a:spLocks noGrp="1" noChangeArrowheads="1"/>
          </p:cNvSpPr>
          <p:nvPr>
            <p:ph type="title"/>
          </p:nvPr>
        </p:nvSpPr>
        <p:spPr>
          <a:xfrm>
            <a:off x="1042988" y="0"/>
            <a:ext cx="7451725" cy="908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Concatenating arrays</a:t>
            </a:r>
          </a:p>
        </p:txBody>
      </p:sp>
      <p:sp>
        <p:nvSpPr>
          <p:cNvPr id="43011" name="Rectangle 7">
            <a:extLst>
              <a:ext uri="{FF2B5EF4-FFF2-40B4-BE49-F238E27FC236}">
                <a16:creationId xmlns:a16="http://schemas.microsoft.com/office/drawing/2014/main" id="{27058B4C-EBAB-44DC-BE24-457C41610465}"/>
              </a:ext>
            </a:extLst>
          </p:cNvPr>
          <p:cNvSpPr>
            <a:spLocks noGrp="1" noChangeArrowheads="1"/>
          </p:cNvSpPr>
          <p:nvPr>
            <p:ph type="body" idx="1"/>
          </p:nvPr>
        </p:nvSpPr>
        <p:spPr>
          <a:xfrm>
            <a:off x="5795963" y="2060575"/>
            <a:ext cx="2890837" cy="1081088"/>
          </a:xfrm>
        </p:spPr>
        <p:txBody>
          <a:bodyPr/>
          <a:lstStyle/>
          <a:p>
            <a:r>
              <a:rPr lang="en-GB" altLang="en-US" sz="2400"/>
              <a:t>Dimensions must be consistent!</a:t>
            </a:r>
          </a:p>
        </p:txBody>
      </p:sp>
      <p:sp>
        <p:nvSpPr>
          <p:cNvPr id="43012" name="Text Box 7">
            <a:extLst>
              <a:ext uri="{FF2B5EF4-FFF2-40B4-BE49-F238E27FC236}">
                <a16:creationId xmlns:a16="http://schemas.microsoft.com/office/drawing/2014/main" id="{2B14F79B-57C6-4B78-8B42-E34799EF2560}"/>
              </a:ext>
            </a:extLst>
          </p:cNvPr>
          <p:cNvSpPr txBox="1">
            <a:spLocks noChangeArrowheads="1"/>
          </p:cNvSpPr>
          <p:nvPr/>
        </p:nvSpPr>
        <p:spPr bwMode="auto">
          <a:xfrm>
            <a:off x="569913" y="1268413"/>
            <a:ext cx="8137525"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dirty="0">
                <a:latin typeface="Courier New" panose="02070309020205020404" pitchFamily="49" charset="0"/>
                <a:cs typeface="Courier New" panose="02070309020205020404" pitchFamily="49" charset="0"/>
              </a:rPr>
              <a:t>&gt;&gt; a = rand(2);</a:t>
            </a:r>
          </a:p>
          <a:p>
            <a:pPr eaLnBrk="1" hangingPunct="1">
              <a:buFontTx/>
              <a:buNone/>
            </a:pPr>
            <a:r>
              <a:rPr lang="fr-FR" altLang="en-US" sz="2000" b="1" dirty="0">
                <a:latin typeface="Courier New" panose="02070309020205020404" pitchFamily="49" charset="0"/>
                <a:cs typeface="Courier New" panose="02070309020205020404" pitchFamily="49" charset="0"/>
              </a:rPr>
              <a:t>&gt;&gt; b = </a:t>
            </a:r>
            <a:r>
              <a:rPr lang="fr-FR" altLang="en-US" sz="2000" b="1" dirty="0" err="1">
                <a:latin typeface="Courier New" panose="02070309020205020404" pitchFamily="49" charset="0"/>
                <a:cs typeface="Courier New" panose="02070309020205020404" pitchFamily="49" charset="0"/>
              </a:rPr>
              <a:t>eye</a:t>
            </a:r>
            <a:r>
              <a:rPr lang="fr-FR" altLang="en-US" sz="2000" b="1" dirty="0">
                <a:latin typeface="Courier New" panose="02070309020205020404" pitchFamily="49" charset="0"/>
                <a:cs typeface="Courier New" panose="02070309020205020404" pitchFamily="49" charset="0"/>
              </a:rPr>
              <a:t>(2);</a:t>
            </a:r>
          </a:p>
          <a:p>
            <a:pPr eaLnBrk="1" hangingPunct="1">
              <a:buFontTx/>
              <a:buNone/>
            </a:pPr>
            <a:r>
              <a:rPr lang="fr-FR" altLang="en-US" sz="2000" b="1" dirty="0">
                <a:latin typeface="Courier New" panose="02070309020205020404" pitchFamily="49" charset="0"/>
                <a:cs typeface="Courier New" panose="02070309020205020404" pitchFamily="49" charset="0"/>
              </a:rPr>
              <a:t>&gt;&gt; c = </a:t>
            </a:r>
            <a:r>
              <a:rPr lang="fr-FR" altLang="en-US" sz="2000" b="1" dirty="0" err="1">
                <a:latin typeface="Courier New" panose="02070309020205020404" pitchFamily="49" charset="0"/>
                <a:cs typeface="Courier New" panose="02070309020205020404" pitchFamily="49" charset="0"/>
              </a:rPr>
              <a:t>ones</a:t>
            </a:r>
            <a:r>
              <a:rPr lang="fr-FR" altLang="en-US" sz="2000" b="1" dirty="0">
                <a:latin typeface="Courier New" panose="02070309020205020404" pitchFamily="49" charset="0"/>
                <a:cs typeface="Courier New" panose="02070309020205020404" pitchFamily="49" charset="0"/>
              </a:rPr>
              <a:t>(2,3);</a:t>
            </a:r>
          </a:p>
          <a:p>
            <a:pPr eaLnBrk="1" hangingPunct="1"/>
            <a:r>
              <a:rPr lang="fr-FR" altLang="en-US" sz="2000" b="1" dirty="0">
                <a:latin typeface="Courier New" panose="02070309020205020404" pitchFamily="49" charset="0"/>
                <a:cs typeface="Courier New" panose="02070309020205020404" pitchFamily="49" charset="0"/>
              </a:rPr>
              <a:t>&gt;&gt; d = [1,2,3; 4,5,6]</a:t>
            </a:r>
          </a:p>
          <a:p>
            <a:pPr eaLnBrk="1" hangingPunct="1">
              <a:buFontTx/>
              <a:buNone/>
            </a:pPr>
            <a:r>
              <a:rPr lang="fr-FR" altLang="en-US" sz="2000" b="1" dirty="0">
                <a:latin typeface="Courier New" panose="02070309020205020404" pitchFamily="49" charset="0"/>
                <a:cs typeface="Courier New" panose="02070309020205020404" pitchFamily="49" charset="0"/>
              </a:rPr>
              <a:t>&gt;&gt; e = [a, c; b, d]</a:t>
            </a:r>
          </a:p>
          <a:p>
            <a:pPr eaLnBrk="1" hangingPunct="1">
              <a:buFontTx/>
              <a:buNone/>
            </a:pPr>
            <a:endParaRPr lang="fr-FR" altLang="en-US" sz="2000" b="1" dirty="0">
              <a:latin typeface="Courier New" panose="02070309020205020404" pitchFamily="49" charset="0"/>
              <a:cs typeface="Courier New" panose="02070309020205020404" pitchFamily="49" charset="0"/>
            </a:endParaRPr>
          </a:p>
          <a:p>
            <a:pPr eaLnBrk="1" hangingPunct="1">
              <a:buFontTx/>
              <a:buNone/>
            </a:pPr>
            <a:r>
              <a:rPr lang="fr-FR" altLang="en-US" sz="2000" b="1" dirty="0">
                <a:latin typeface="Courier New" panose="02070309020205020404" pitchFamily="49" charset="0"/>
                <a:cs typeface="Courier New" panose="02070309020205020404" pitchFamily="49" charset="0"/>
              </a:rPr>
              <a:t>e =</a:t>
            </a:r>
          </a:p>
          <a:p>
            <a:pPr eaLnBrk="1" hangingPunct="1">
              <a:buFontTx/>
              <a:buNone/>
            </a:pPr>
            <a:endParaRPr lang="fr-FR" altLang="en-US" sz="2000" b="1" dirty="0">
              <a:latin typeface="Courier New" panose="02070309020205020404" pitchFamily="49" charset="0"/>
              <a:cs typeface="Courier New" panose="02070309020205020404" pitchFamily="49" charset="0"/>
            </a:endParaRPr>
          </a:p>
          <a:p>
            <a:pPr eaLnBrk="1" hangingPunct="1">
              <a:buFontTx/>
              <a:buNone/>
            </a:pPr>
            <a:r>
              <a:rPr lang="fr-FR" altLang="en-US" sz="2000" b="1" dirty="0">
                <a:latin typeface="Courier New" panose="02070309020205020404" pitchFamily="49" charset="0"/>
                <a:cs typeface="Courier New" panose="02070309020205020404" pitchFamily="49" charset="0"/>
              </a:rPr>
              <a:t>    0.9649    0.9706    1.0000    1.0000    1.0000</a:t>
            </a:r>
          </a:p>
          <a:p>
            <a:pPr eaLnBrk="1" hangingPunct="1">
              <a:buFontTx/>
              <a:buNone/>
            </a:pPr>
            <a:r>
              <a:rPr lang="fr-FR" altLang="en-US" sz="2000" b="1" dirty="0">
                <a:latin typeface="Courier New" panose="02070309020205020404" pitchFamily="49" charset="0"/>
                <a:cs typeface="Courier New" panose="02070309020205020404" pitchFamily="49" charset="0"/>
              </a:rPr>
              <a:t>    0.1576    0.9572    1.0000    1.0000    1.0000</a:t>
            </a:r>
          </a:p>
          <a:p>
            <a:pPr eaLnBrk="1" hangingPunct="1">
              <a:buFontTx/>
              <a:buNone/>
            </a:pPr>
            <a:r>
              <a:rPr lang="fr-FR" altLang="en-US" sz="2000" b="1" dirty="0">
                <a:latin typeface="Courier New" panose="02070309020205020404" pitchFamily="49" charset="0"/>
                <a:cs typeface="Courier New" panose="02070309020205020404" pitchFamily="49" charset="0"/>
              </a:rPr>
              <a:t>    1.0000         0    1.0000    2.0000    3.0000</a:t>
            </a:r>
          </a:p>
          <a:p>
            <a:pPr eaLnBrk="1" hangingPunct="1">
              <a:buFontTx/>
              <a:buNone/>
            </a:pPr>
            <a:r>
              <a:rPr lang="fr-FR" altLang="en-US" sz="2000" b="1" dirty="0">
                <a:latin typeface="Courier New" panose="02070309020205020404" pitchFamily="49" charset="0"/>
                <a:cs typeface="Courier New" panose="02070309020205020404" pitchFamily="49" charset="0"/>
              </a:rPr>
              <a:t>         0    1.0000    4.0000    5.0000    6.0000</a:t>
            </a:r>
            <a:endParaRPr lang="en-GB" altLang="en-US" sz="2000" b="1" dirty="0">
              <a:latin typeface="Courier New" panose="02070309020205020404" pitchFamily="49" charset="0"/>
              <a:cs typeface="Courier New" panose="02070309020205020404" pitchFamily="49" charset="0"/>
            </a:endParaRPr>
          </a:p>
        </p:txBody>
      </p:sp>
      <p:sp>
        <p:nvSpPr>
          <p:cNvPr id="43013" name="Line 5">
            <a:extLst>
              <a:ext uri="{FF2B5EF4-FFF2-40B4-BE49-F238E27FC236}">
                <a16:creationId xmlns:a16="http://schemas.microsoft.com/office/drawing/2014/main" id="{7E680E5B-5606-4D58-A039-A15382DF71D1}"/>
              </a:ext>
            </a:extLst>
          </p:cNvPr>
          <p:cNvSpPr>
            <a:spLocks noChangeShapeType="1"/>
          </p:cNvSpPr>
          <p:nvPr/>
        </p:nvSpPr>
        <p:spPr bwMode="auto">
          <a:xfrm>
            <a:off x="1188219" y="4366319"/>
            <a:ext cx="7272338" cy="0"/>
          </a:xfrm>
          <a:prstGeom prst="line">
            <a:avLst/>
          </a:prstGeom>
          <a:noFill/>
          <a:ln w="9525">
            <a:solidFill>
              <a:srgbClr val="3399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014" name="Line 6">
            <a:extLst>
              <a:ext uri="{FF2B5EF4-FFF2-40B4-BE49-F238E27FC236}">
                <a16:creationId xmlns:a16="http://schemas.microsoft.com/office/drawing/2014/main" id="{4B50259B-1941-45D3-80DC-C5E34EF3D7DD}"/>
              </a:ext>
            </a:extLst>
          </p:cNvPr>
          <p:cNvSpPr>
            <a:spLocks noChangeShapeType="1"/>
          </p:cNvSpPr>
          <p:nvPr/>
        </p:nvSpPr>
        <p:spPr bwMode="auto">
          <a:xfrm>
            <a:off x="4067944" y="3717032"/>
            <a:ext cx="0" cy="1296987"/>
          </a:xfrm>
          <a:prstGeom prst="line">
            <a:avLst/>
          </a:prstGeom>
          <a:noFill/>
          <a:ln w="9525">
            <a:solidFill>
              <a:srgbClr val="339966"/>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3015" name="Footer Placeholder 1">
            <a:extLst>
              <a:ext uri="{FF2B5EF4-FFF2-40B4-BE49-F238E27FC236}">
                <a16:creationId xmlns:a16="http://schemas.microsoft.com/office/drawing/2014/main" id="{05B5A235-D75F-4C09-8ED1-21D335A202B3}"/>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3016" name="Slide Number Placeholder 2">
            <a:extLst>
              <a:ext uri="{FF2B5EF4-FFF2-40B4-BE49-F238E27FC236}">
                <a16:creationId xmlns:a16="http://schemas.microsoft.com/office/drawing/2014/main" id="{448F814B-F6D0-4CFD-BE53-5396761A0CD8}"/>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90</a:t>
            </a:fld>
            <a:endParaRPr lang="en-GB" altLang="en-US" sz="1400"/>
          </a:p>
        </p:txBody>
      </p:sp>
    </p:spTree>
  </p:cSld>
  <p:clrMapOvr>
    <a:masterClrMapping/>
  </p:clrMapOvr>
  <p:transition spd="med" advClick="0"/>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a16="http://schemas.microsoft.com/office/drawing/2014/main" id="{11EFAFDD-7661-44F4-9A3B-E4E98566E6C5}"/>
              </a:ext>
            </a:extLst>
          </p:cNvPr>
          <p:cNvSpPr>
            <a:spLocks noGrp="1" noChangeArrowheads="1"/>
          </p:cNvSpPr>
          <p:nvPr>
            <p:ph type="title"/>
          </p:nvPr>
        </p:nvSpPr>
        <p:spPr>
          <a:xfrm>
            <a:off x="1042988" y="0"/>
            <a:ext cx="7451725" cy="7651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Indexing</a:t>
            </a:r>
          </a:p>
        </p:txBody>
      </p:sp>
      <p:sp>
        <p:nvSpPr>
          <p:cNvPr id="44035" name="Rectangle 3">
            <a:extLst>
              <a:ext uri="{FF2B5EF4-FFF2-40B4-BE49-F238E27FC236}">
                <a16:creationId xmlns:a16="http://schemas.microsoft.com/office/drawing/2014/main" id="{D49F7EBE-8323-43C8-A231-567F8AF3AB37}"/>
              </a:ext>
            </a:extLst>
          </p:cNvPr>
          <p:cNvSpPr>
            <a:spLocks noGrp="1" noChangeArrowheads="1"/>
          </p:cNvSpPr>
          <p:nvPr>
            <p:ph type="body" idx="1"/>
          </p:nvPr>
        </p:nvSpPr>
        <p:spPr>
          <a:xfrm>
            <a:off x="539750" y="777875"/>
            <a:ext cx="8229600" cy="4525963"/>
          </a:xfrm>
        </p:spPr>
        <p:txBody>
          <a:bodyPr/>
          <a:lstStyle/>
          <a:p>
            <a:r>
              <a:rPr lang="en-GB" altLang="en-US" sz="2800"/>
              <a:t>Indexing allows us to refer to some elements of an array</a:t>
            </a:r>
          </a:p>
          <a:p>
            <a:r>
              <a:rPr lang="en-GB" altLang="en-US" sz="2800"/>
              <a:t>In MATLAB, indices are put in round brackets after the array name. Indices start from 1.</a:t>
            </a:r>
          </a:p>
          <a:p>
            <a:r>
              <a:rPr lang="en-GB" altLang="en-US" sz="2800"/>
              <a:t>Vectors (row or column)</a:t>
            </a:r>
          </a:p>
        </p:txBody>
      </p:sp>
      <p:sp>
        <p:nvSpPr>
          <p:cNvPr id="44036" name="Text Box 7">
            <a:extLst>
              <a:ext uri="{FF2B5EF4-FFF2-40B4-BE49-F238E27FC236}">
                <a16:creationId xmlns:a16="http://schemas.microsoft.com/office/drawing/2014/main" id="{AB91F7CE-AE65-47B2-8A00-84911FCD438E}"/>
              </a:ext>
            </a:extLst>
          </p:cNvPr>
          <p:cNvSpPr txBox="1">
            <a:spLocks noChangeArrowheads="1"/>
          </p:cNvSpPr>
          <p:nvPr/>
        </p:nvSpPr>
        <p:spPr bwMode="auto">
          <a:xfrm>
            <a:off x="539750" y="3659188"/>
            <a:ext cx="4392613"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dirty="0">
                <a:latin typeface="Courier New" panose="02070309020205020404" pitchFamily="49" charset="0"/>
                <a:cs typeface="Courier New" panose="02070309020205020404" pitchFamily="49" charset="0"/>
              </a:rPr>
              <a:t>&gt;&gt; v = [1, 1, 2, 3, 5];</a:t>
            </a:r>
          </a:p>
          <a:p>
            <a:pPr eaLnBrk="1" hangingPunct="1">
              <a:buFontTx/>
              <a:buNone/>
            </a:pPr>
            <a:r>
              <a:rPr lang="fr-FR" altLang="en-US" sz="2000" b="1" dirty="0">
                <a:latin typeface="Courier New" panose="02070309020205020404" pitchFamily="49" charset="0"/>
                <a:cs typeface="Courier New" panose="02070309020205020404" pitchFamily="49" charset="0"/>
              </a:rPr>
              <a:t>&gt;&gt; v(2)</a:t>
            </a:r>
          </a:p>
          <a:p>
            <a:pPr eaLnBrk="1" hangingPunct="1">
              <a:buFontTx/>
              <a:buNone/>
            </a:pPr>
            <a:r>
              <a:rPr lang="fr-FR" altLang="en-US" sz="2000" b="1" dirty="0">
                <a:latin typeface="Courier New" panose="02070309020205020404" pitchFamily="49" charset="0"/>
                <a:cs typeface="Courier New" panose="02070309020205020404" pitchFamily="49" charset="0"/>
              </a:rPr>
              <a:t>ans =   1</a:t>
            </a:r>
          </a:p>
          <a:p>
            <a:pPr eaLnBrk="1" hangingPunct="1">
              <a:buFontTx/>
              <a:buNone/>
            </a:pPr>
            <a:r>
              <a:rPr lang="fr-FR" altLang="en-US" sz="2000" b="1" dirty="0">
                <a:latin typeface="Courier New" panose="02070309020205020404" pitchFamily="49" charset="0"/>
                <a:cs typeface="Courier New" panose="02070309020205020404" pitchFamily="49" charset="0"/>
              </a:rPr>
              <a:t>&gt;&gt; v(3)</a:t>
            </a:r>
          </a:p>
          <a:p>
            <a:pPr eaLnBrk="1" hangingPunct="1">
              <a:buFontTx/>
              <a:buNone/>
            </a:pPr>
            <a:r>
              <a:rPr lang="fr-FR" altLang="en-US" sz="2000" b="1" dirty="0">
                <a:latin typeface="Courier New" panose="02070309020205020404" pitchFamily="49" charset="0"/>
                <a:cs typeface="Courier New" panose="02070309020205020404" pitchFamily="49" charset="0"/>
              </a:rPr>
              <a:t>ans =   2</a:t>
            </a:r>
            <a:endParaRPr lang="en-GB" altLang="en-US" sz="2000" b="1" dirty="0">
              <a:latin typeface="Courier New" panose="02070309020205020404" pitchFamily="49" charset="0"/>
              <a:cs typeface="Courier New" panose="02070309020205020404" pitchFamily="49" charset="0"/>
            </a:endParaRPr>
          </a:p>
        </p:txBody>
      </p:sp>
      <p:sp>
        <p:nvSpPr>
          <p:cNvPr id="44037" name="Text Box 7">
            <a:extLst>
              <a:ext uri="{FF2B5EF4-FFF2-40B4-BE49-F238E27FC236}">
                <a16:creationId xmlns:a16="http://schemas.microsoft.com/office/drawing/2014/main" id="{A3C80BE8-6686-4C1C-B1C6-8CE4A7A8FF90}"/>
              </a:ext>
            </a:extLst>
          </p:cNvPr>
          <p:cNvSpPr txBox="1">
            <a:spLocks noChangeArrowheads="1"/>
          </p:cNvSpPr>
          <p:nvPr/>
        </p:nvSpPr>
        <p:spPr bwMode="auto">
          <a:xfrm>
            <a:off x="5003800" y="4162425"/>
            <a:ext cx="3744913"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x = [0; 7; -4; 10];</a:t>
            </a:r>
          </a:p>
          <a:p>
            <a:pPr eaLnBrk="1" hangingPunct="1">
              <a:buFontTx/>
              <a:buNone/>
            </a:pPr>
            <a:r>
              <a:rPr lang="fr-FR" altLang="en-US" sz="2000" b="1">
                <a:latin typeface="Courier New" panose="02070309020205020404" pitchFamily="49" charset="0"/>
                <a:cs typeface="Courier New" panose="02070309020205020404" pitchFamily="49" charset="0"/>
              </a:rPr>
              <a:t>&gt;&gt; x(4)</a:t>
            </a:r>
          </a:p>
          <a:p>
            <a:pPr eaLnBrk="1" hangingPunct="1">
              <a:buFontTx/>
              <a:buNone/>
            </a:pPr>
            <a:r>
              <a:rPr lang="fr-FR" altLang="en-US" sz="2000" b="1">
                <a:latin typeface="Courier New" panose="02070309020205020404" pitchFamily="49" charset="0"/>
                <a:cs typeface="Courier New" panose="02070309020205020404" pitchFamily="49" charset="0"/>
              </a:rPr>
              <a:t>ans =   10</a:t>
            </a:r>
            <a:endParaRPr lang="en-GB" altLang="en-US" sz="2000" b="1">
              <a:latin typeface="Courier New" panose="02070309020205020404" pitchFamily="49" charset="0"/>
              <a:cs typeface="Courier New" panose="02070309020205020404" pitchFamily="49" charset="0"/>
            </a:endParaRPr>
          </a:p>
        </p:txBody>
      </p:sp>
      <p:sp>
        <p:nvSpPr>
          <p:cNvPr id="44038" name="Line 6">
            <a:extLst>
              <a:ext uri="{FF2B5EF4-FFF2-40B4-BE49-F238E27FC236}">
                <a16:creationId xmlns:a16="http://schemas.microsoft.com/office/drawing/2014/main" id="{0628B00C-62CD-4A76-A298-040B1A197C3E}"/>
              </a:ext>
            </a:extLst>
          </p:cNvPr>
          <p:cNvSpPr>
            <a:spLocks noChangeShapeType="1"/>
          </p:cNvSpPr>
          <p:nvPr/>
        </p:nvSpPr>
        <p:spPr bwMode="auto">
          <a:xfrm>
            <a:off x="1258888" y="4379913"/>
            <a:ext cx="433387"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040" name="Text Box 8">
            <a:extLst>
              <a:ext uri="{FF2B5EF4-FFF2-40B4-BE49-F238E27FC236}">
                <a16:creationId xmlns:a16="http://schemas.microsoft.com/office/drawing/2014/main" id="{C76881C0-6B91-4024-A2C0-AA3789F9E006}"/>
              </a:ext>
            </a:extLst>
          </p:cNvPr>
          <p:cNvSpPr txBox="1">
            <a:spLocks noChangeArrowheads="1"/>
          </p:cNvSpPr>
          <p:nvPr/>
        </p:nvSpPr>
        <p:spPr bwMode="auto">
          <a:xfrm>
            <a:off x="2843213" y="4090988"/>
            <a:ext cx="20161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0000"/>
                </a:solidFill>
              </a:rPr>
              <a:t>Second element in vector v</a:t>
            </a:r>
          </a:p>
        </p:txBody>
      </p:sp>
      <p:sp>
        <p:nvSpPr>
          <p:cNvPr id="44041" name="Line 9">
            <a:extLst>
              <a:ext uri="{FF2B5EF4-FFF2-40B4-BE49-F238E27FC236}">
                <a16:creationId xmlns:a16="http://schemas.microsoft.com/office/drawing/2014/main" id="{54911E55-BAD6-485F-BD05-3831D675B672}"/>
              </a:ext>
            </a:extLst>
          </p:cNvPr>
          <p:cNvSpPr>
            <a:spLocks noChangeShapeType="1"/>
          </p:cNvSpPr>
          <p:nvPr/>
        </p:nvSpPr>
        <p:spPr bwMode="auto">
          <a:xfrm flipH="1" flipV="1">
            <a:off x="1692275" y="4235450"/>
            <a:ext cx="1150938" cy="144463"/>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4042" name="Footer Placeholder 1">
            <a:extLst>
              <a:ext uri="{FF2B5EF4-FFF2-40B4-BE49-F238E27FC236}">
                <a16:creationId xmlns:a16="http://schemas.microsoft.com/office/drawing/2014/main" id="{E2350716-AE07-456C-A6D8-9B6E08C7F501}"/>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4043" name="Slide Number Placeholder 2">
            <a:extLst>
              <a:ext uri="{FF2B5EF4-FFF2-40B4-BE49-F238E27FC236}">
                <a16:creationId xmlns:a16="http://schemas.microsoft.com/office/drawing/2014/main" id="{5DCC5347-705D-486E-A937-8C7F21145C53}"/>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91</a:t>
            </a:fld>
            <a:endParaRPr lang="en-GB" altLang="en-US" sz="1400"/>
          </a:p>
        </p:txBody>
      </p:sp>
    </p:spTree>
  </p:cSld>
  <p:clrMapOvr>
    <a:masterClrMapping/>
  </p:clrMapOvr>
  <p:transition spd="med" advClick="0"/>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E713D9E6-FFC8-422C-A0EF-0EB445926B6F}"/>
              </a:ext>
            </a:extLst>
          </p:cNvPr>
          <p:cNvSpPr>
            <a:spLocks noGrp="1" noChangeArrowheads="1"/>
          </p:cNvSpPr>
          <p:nvPr>
            <p:ph type="title"/>
          </p:nvPr>
        </p:nvSpPr>
        <p:spPr>
          <a:xfrm>
            <a:off x="1042988" y="0"/>
            <a:ext cx="7451725" cy="692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rgbClr val="002060"/>
                </a:solidFill>
                <a:effectLst/>
              </a:rPr>
              <a:t>Indexing</a:t>
            </a:r>
          </a:p>
        </p:txBody>
      </p:sp>
      <p:sp>
        <p:nvSpPr>
          <p:cNvPr id="45059" name="Rectangle 3">
            <a:extLst>
              <a:ext uri="{FF2B5EF4-FFF2-40B4-BE49-F238E27FC236}">
                <a16:creationId xmlns:a16="http://schemas.microsoft.com/office/drawing/2014/main" id="{0208C5C3-672A-402C-9EA7-306A34FBB024}"/>
              </a:ext>
            </a:extLst>
          </p:cNvPr>
          <p:cNvSpPr>
            <a:spLocks noGrp="1" noChangeArrowheads="1"/>
          </p:cNvSpPr>
          <p:nvPr>
            <p:ph type="body" idx="1"/>
          </p:nvPr>
        </p:nvSpPr>
        <p:spPr>
          <a:xfrm>
            <a:off x="631825" y="804863"/>
            <a:ext cx="8229600" cy="4527550"/>
          </a:xfrm>
        </p:spPr>
        <p:txBody>
          <a:bodyPr/>
          <a:lstStyle/>
          <a:p>
            <a:r>
              <a:rPr lang="en-GB" altLang="en-US"/>
              <a:t>Matrices</a:t>
            </a:r>
          </a:p>
        </p:txBody>
      </p:sp>
      <p:sp>
        <p:nvSpPr>
          <p:cNvPr id="45060" name="Text Box 7">
            <a:extLst>
              <a:ext uri="{FF2B5EF4-FFF2-40B4-BE49-F238E27FC236}">
                <a16:creationId xmlns:a16="http://schemas.microsoft.com/office/drawing/2014/main" id="{DC4AC78D-6A6A-4D73-A89A-5D0614B0ABA8}"/>
              </a:ext>
            </a:extLst>
          </p:cNvPr>
          <p:cNvSpPr txBox="1">
            <a:spLocks noChangeArrowheads="1"/>
          </p:cNvSpPr>
          <p:nvPr/>
        </p:nvSpPr>
        <p:spPr bwMode="auto">
          <a:xfrm>
            <a:off x="920750" y="1885950"/>
            <a:ext cx="4248150"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dirty="0">
                <a:latin typeface="Courier New" panose="02070309020205020404" pitchFamily="49" charset="0"/>
                <a:cs typeface="Courier New" panose="02070309020205020404" pitchFamily="49" charset="0"/>
              </a:rPr>
              <a:t>&gt;&gt; A = </a:t>
            </a:r>
            <a:r>
              <a:rPr lang="fr-FR" altLang="en-US" sz="2000" b="1" dirty="0" err="1">
                <a:latin typeface="Courier New" panose="02070309020205020404" pitchFamily="49" charset="0"/>
                <a:cs typeface="Courier New" panose="02070309020205020404" pitchFamily="49" charset="0"/>
              </a:rPr>
              <a:t>magic</a:t>
            </a:r>
            <a:r>
              <a:rPr lang="fr-FR" altLang="en-US" sz="2000" b="1" dirty="0">
                <a:latin typeface="Courier New" panose="02070309020205020404" pitchFamily="49" charset="0"/>
                <a:cs typeface="Courier New" panose="02070309020205020404" pitchFamily="49" charset="0"/>
              </a:rPr>
              <a:t>(4)</a:t>
            </a:r>
          </a:p>
          <a:p>
            <a:pPr eaLnBrk="1" hangingPunct="1">
              <a:buFontTx/>
              <a:buNone/>
            </a:pPr>
            <a:endParaRPr lang="fr-FR" altLang="en-US" sz="2000" b="1" dirty="0">
              <a:latin typeface="Courier New" panose="02070309020205020404" pitchFamily="49" charset="0"/>
              <a:cs typeface="Courier New" panose="02070309020205020404" pitchFamily="49" charset="0"/>
            </a:endParaRPr>
          </a:p>
          <a:p>
            <a:pPr eaLnBrk="1" hangingPunct="1">
              <a:buFontTx/>
              <a:buNone/>
            </a:pPr>
            <a:r>
              <a:rPr lang="fr-FR" altLang="en-US" sz="2000" b="1" dirty="0">
                <a:latin typeface="Courier New" panose="02070309020205020404" pitchFamily="49" charset="0"/>
                <a:cs typeface="Courier New" panose="02070309020205020404" pitchFamily="49" charset="0"/>
              </a:rPr>
              <a:t>A =</a:t>
            </a:r>
          </a:p>
          <a:p>
            <a:pPr eaLnBrk="1" hangingPunct="1">
              <a:buFontTx/>
              <a:buNone/>
            </a:pPr>
            <a:endParaRPr lang="fr-FR" altLang="en-US" sz="2000" b="1" dirty="0">
              <a:latin typeface="Courier New" panose="02070309020205020404" pitchFamily="49" charset="0"/>
              <a:cs typeface="Courier New" panose="02070309020205020404" pitchFamily="49" charset="0"/>
            </a:endParaRPr>
          </a:p>
          <a:p>
            <a:pPr eaLnBrk="1" hangingPunct="1">
              <a:buFontTx/>
              <a:buNone/>
            </a:pPr>
            <a:r>
              <a:rPr lang="fr-FR" altLang="en-US" sz="2000" b="1" dirty="0">
                <a:latin typeface="Courier New" panose="02070309020205020404" pitchFamily="49" charset="0"/>
                <a:cs typeface="Courier New" panose="02070309020205020404" pitchFamily="49" charset="0"/>
              </a:rPr>
              <a:t>    16     2     3    13</a:t>
            </a:r>
          </a:p>
          <a:p>
            <a:pPr eaLnBrk="1" hangingPunct="1">
              <a:buFontTx/>
              <a:buNone/>
            </a:pPr>
            <a:r>
              <a:rPr lang="fr-FR" altLang="en-US" sz="2000" b="1" dirty="0">
                <a:latin typeface="Courier New" panose="02070309020205020404" pitchFamily="49" charset="0"/>
                <a:cs typeface="Courier New" panose="02070309020205020404" pitchFamily="49" charset="0"/>
              </a:rPr>
              <a:t>     5    11    10     8</a:t>
            </a:r>
          </a:p>
          <a:p>
            <a:pPr eaLnBrk="1" hangingPunct="1">
              <a:buFontTx/>
              <a:buNone/>
            </a:pPr>
            <a:r>
              <a:rPr lang="fr-FR" altLang="en-US" sz="2000" b="1" dirty="0">
                <a:latin typeface="Courier New" panose="02070309020205020404" pitchFamily="49" charset="0"/>
                <a:cs typeface="Courier New" panose="02070309020205020404" pitchFamily="49" charset="0"/>
              </a:rPr>
              <a:t>     9     7     6    12</a:t>
            </a:r>
          </a:p>
          <a:p>
            <a:pPr eaLnBrk="1" hangingPunct="1">
              <a:buFontTx/>
              <a:buNone/>
            </a:pPr>
            <a:r>
              <a:rPr lang="fr-FR" altLang="en-US" sz="2000" b="1" dirty="0">
                <a:latin typeface="Courier New" panose="02070309020205020404" pitchFamily="49" charset="0"/>
                <a:cs typeface="Courier New" panose="02070309020205020404" pitchFamily="49" charset="0"/>
              </a:rPr>
              <a:t>     4    14    15     1</a:t>
            </a:r>
          </a:p>
        </p:txBody>
      </p:sp>
      <p:sp>
        <p:nvSpPr>
          <p:cNvPr id="45061" name="Text Box 7">
            <a:extLst>
              <a:ext uri="{FF2B5EF4-FFF2-40B4-BE49-F238E27FC236}">
                <a16:creationId xmlns:a16="http://schemas.microsoft.com/office/drawing/2014/main" id="{8C13ACD6-6C69-4D74-A4FB-1E0B94BE63D6}"/>
              </a:ext>
            </a:extLst>
          </p:cNvPr>
          <p:cNvSpPr txBox="1">
            <a:spLocks noChangeArrowheads="1"/>
          </p:cNvSpPr>
          <p:nvPr/>
        </p:nvSpPr>
        <p:spPr bwMode="auto">
          <a:xfrm>
            <a:off x="5818188" y="2462213"/>
            <a:ext cx="2160587"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A(</a:t>
            </a:r>
            <a:r>
              <a:rPr lang="fr-FR" altLang="en-US" sz="2000" b="1">
                <a:solidFill>
                  <a:srgbClr val="0000FF"/>
                </a:solidFill>
                <a:latin typeface="Courier New" panose="02070309020205020404" pitchFamily="49" charset="0"/>
                <a:cs typeface="Courier New" panose="02070309020205020404" pitchFamily="49" charset="0"/>
              </a:rPr>
              <a:t>3</a:t>
            </a:r>
            <a:r>
              <a:rPr lang="fr-FR" altLang="en-US" sz="2000" b="1">
                <a:latin typeface="Courier New" panose="02070309020205020404" pitchFamily="49" charset="0"/>
                <a:cs typeface="Courier New" panose="02070309020205020404" pitchFamily="49" charset="0"/>
              </a:rPr>
              <a:t>,</a:t>
            </a:r>
            <a:r>
              <a:rPr lang="fr-FR" altLang="en-US" sz="2000" b="1">
                <a:solidFill>
                  <a:srgbClr val="FF9900"/>
                </a:solidFill>
                <a:latin typeface="Courier New" panose="02070309020205020404" pitchFamily="49" charset="0"/>
                <a:cs typeface="Courier New" panose="02070309020205020404" pitchFamily="49" charset="0"/>
              </a:rPr>
              <a:t>2</a:t>
            </a:r>
            <a:r>
              <a:rPr lang="fr-FR" altLang="en-US" sz="2000" b="1">
                <a:latin typeface="Courier New" panose="02070309020205020404" pitchFamily="49" charset="0"/>
                <a:cs typeface="Courier New" panose="02070309020205020404" pitchFamily="49" charset="0"/>
              </a:rPr>
              <a:t>)</a:t>
            </a:r>
          </a:p>
          <a:p>
            <a:pPr eaLnBrk="1" hangingPunct="1">
              <a:buFontTx/>
              <a:buNone/>
            </a:pPr>
            <a:r>
              <a:rPr lang="fr-FR" altLang="en-US" sz="2000" b="1">
                <a:latin typeface="Courier New" panose="02070309020205020404" pitchFamily="49" charset="0"/>
                <a:cs typeface="Courier New" panose="02070309020205020404" pitchFamily="49" charset="0"/>
              </a:rPr>
              <a:t>ans =  7</a:t>
            </a:r>
          </a:p>
          <a:p>
            <a:pPr eaLnBrk="1" hangingPunct="1">
              <a:buFontTx/>
              <a:buNone/>
            </a:pPr>
            <a:endParaRPr lang="fr-FR" altLang="en-US" sz="2000" b="1">
              <a:latin typeface="Courier New" panose="02070309020205020404" pitchFamily="49" charset="0"/>
              <a:cs typeface="Courier New" panose="02070309020205020404" pitchFamily="49" charset="0"/>
            </a:endParaRPr>
          </a:p>
          <a:p>
            <a:pPr eaLnBrk="1" hangingPunct="1">
              <a:buFontTx/>
              <a:buNone/>
            </a:pPr>
            <a:r>
              <a:rPr lang="fr-FR" altLang="en-US" sz="2000" b="1">
                <a:latin typeface="Courier New" panose="02070309020205020404" pitchFamily="49" charset="0"/>
                <a:cs typeface="Courier New" panose="02070309020205020404" pitchFamily="49" charset="0"/>
              </a:rPr>
              <a:t>&gt;&gt; A(</a:t>
            </a:r>
            <a:r>
              <a:rPr lang="fr-FR" altLang="en-US" sz="2000" b="1">
                <a:solidFill>
                  <a:srgbClr val="0000FF"/>
                </a:solidFill>
                <a:latin typeface="Courier New" panose="02070309020205020404" pitchFamily="49" charset="0"/>
                <a:cs typeface="Courier New" panose="02070309020205020404" pitchFamily="49" charset="0"/>
              </a:rPr>
              <a:t>1</a:t>
            </a:r>
            <a:r>
              <a:rPr lang="fr-FR" altLang="en-US" sz="2000" b="1">
                <a:latin typeface="Courier New" panose="02070309020205020404" pitchFamily="49" charset="0"/>
                <a:cs typeface="Courier New" panose="02070309020205020404" pitchFamily="49" charset="0"/>
              </a:rPr>
              <a:t>,</a:t>
            </a:r>
            <a:r>
              <a:rPr lang="fr-FR" altLang="en-US" sz="2000" b="1">
                <a:solidFill>
                  <a:srgbClr val="FF9900"/>
                </a:solidFill>
                <a:latin typeface="Courier New" panose="02070309020205020404" pitchFamily="49" charset="0"/>
                <a:cs typeface="Courier New" panose="02070309020205020404" pitchFamily="49" charset="0"/>
              </a:rPr>
              <a:t>4</a:t>
            </a:r>
            <a:r>
              <a:rPr lang="fr-FR" altLang="en-US" sz="2000" b="1">
                <a:latin typeface="Courier New" panose="02070309020205020404" pitchFamily="49" charset="0"/>
                <a:cs typeface="Courier New" panose="02070309020205020404" pitchFamily="49" charset="0"/>
              </a:rPr>
              <a:t>)</a:t>
            </a:r>
          </a:p>
          <a:p>
            <a:pPr eaLnBrk="1" hangingPunct="1">
              <a:buFontTx/>
              <a:buNone/>
            </a:pPr>
            <a:r>
              <a:rPr lang="fr-FR" altLang="en-US" sz="2000" b="1">
                <a:latin typeface="Courier New" panose="02070309020205020404" pitchFamily="49" charset="0"/>
                <a:cs typeface="Courier New" panose="02070309020205020404" pitchFamily="49" charset="0"/>
              </a:rPr>
              <a:t>ans =  13</a:t>
            </a:r>
            <a:endParaRPr lang="en-GB" altLang="en-US" sz="2000" b="1">
              <a:latin typeface="Courier New" panose="02070309020205020404" pitchFamily="49" charset="0"/>
              <a:cs typeface="Courier New" panose="02070309020205020404" pitchFamily="49" charset="0"/>
            </a:endParaRPr>
          </a:p>
        </p:txBody>
      </p:sp>
      <p:sp>
        <p:nvSpPr>
          <p:cNvPr id="45062" name="Line 6">
            <a:extLst>
              <a:ext uri="{FF2B5EF4-FFF2-40B4-BE49-F238E27FC236}">
                <a16:creationId xmlns:a16="http://schemas.microsoft.com/office/drawing/2014/main" id="{D7DC419F-E9B3-4B99-88EA-4938BAAA16DC}"/>
              </a:ext>
            </a:extLst>
          </p:cNvPr>
          <p:cNvSpPr>
            <a:spLocks noChangeShapeType="1"/>
          </p:cNvSpPr>
          <p:nvPr/>
        </p:nvSpPr>
        <p:spPr bwMode="auto">
          <a:xfrm>
            <a:off x="1416797" y="3238501"/>
            <a:ext cx="0" cy="1081087"/>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63" name="Line 7">
            <a:extLst>
              <a:ext uri="{FF2B5EF4-FFF2-40B4-BE49-F238E27FC236}">
                <a16:creationId xmlns:a16="http://schemas.microsoft.com/office/drawing/2014/main" id="{5A21B4AB-FF1E-4A70-8150-5726AA9A6E97}"/>
              </a:ext>
            </a:extLst>
          </p:cNvPr>
          <p:cNvSpPr>
            <a:spLocks noChangeShapeType="1"/>
          </p:cNvSpPr>
          <p:nvPr/>
        </p:nvSpPr>
        <p:spPr bwMode="auto">
          <a:xfrm>
            <a:off x="1820069" y="3068960"/>
            <a:ext cx="2736850" cy="0"/>
          </a:xfrm>
          <a:prstGeom prst="line">
            <a:avLst/>
          </a:prstGeom>
          <a:noFill/>
          <a:ln w="9525">
            <a:solidFill>
              <a:srgbClr val="FF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5064" name="Text Box 8">
            <a:extLst>
              <a:ext uri="{FF2B5EF4-FFF2-40B4-BE49-F238E27FC236}">
                <a16:creationId xmlns:a16="http://schemas.microsoft.com/office/drawing/2014/main" id="{3B0C3904-8168-4BBE-A22B-55B2BA520AE2}"/>
              </a:ext>
            </a:extLst>
          </p:cNvPr>
          <p:cNvSpPr txBox="1">
            <a:spLocks noChangeArrowheads="1"/>
          </p:cNvSpPr>
          <p:nvPr/>
        </p:nvSpPr>
        <p:spPr bwMode="auto">
          <a:xfrm>
            <a:off x="590550" y="3470275"/>
            <a:ext cx="8636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dirty="0">
                <a:solidFill>
                  <a:srgbClr val="0000FF"/>
                </a:solidFill>
              </a:rPr>
              <a:t>First index</a:t>
            </a:r>
          </a:p>
        </p:txBody>
      </p:sp>
      <p:sp>
        <p:nvSpPr>
          <p:cNvPr id="45065" name="Text Box 9">
            <a:extLst>
              <a:ext uri="{FF2B5EF4-FFF2-40B4-BE49-F238E27FC236}">
                <a16:creationId xmlns:a16="http://schemas.microsoft.com/office/drawing/2014/main" id="{A8392698-518F-4B80-AC6B-968A9A452EBC}"/>
              </a:ext>
            </a:extLst>
          </p:cNvPr>
          <p:cNvSpPr txBox="1">
            <a:spLocks noChangeArrowheads="1"/>
          </p:cNvSpPr>
          <p:nvPr/>
        </p:nvSpPr>
        <p:spPr bwMode="auto">
          <a:xfrm>
            <a:off x="2105819" y="2637160"/>
            <a:ext cx="1873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9900"/>
                </a:solidFill>
              </a:rPr>
              <a:t>Second index</a:t>
            </a:r>
          </a:p>
        </p:txBody>
      </p:sp>
      <p:graphicFrame>
        <p:nvGraphicFramePr>
          <p:cNvPr id="45066" name="Object 10">
            <a:extLst>
              <a:ext uri="{FF2B5EF4-FFF2-40B4-BE49-F238E27FC236}">
                <a16:creationId xmlns:a16="http://schemas.microsoft.com/office/drawing/2014/main" id="{AF88E040-D24D-4973-A944-D9F2600B9993}"/>
              </a:ext>
            </a:extLst>
          </p:cNvPr>
          <p:cNvGraphicFramePr>
            <a:graphicFrameLocks noChangeAspect="1"/>
          </p:cNvGraphicFramePr>
          <p:nvPr/>
        </p:nvGraphicFramePr>
        <p:xfrm>
          <a:off x="8194675" y="2317750"/>
          <a:ext cx="647700" cy="615950"/>
        </p:xfrm>
        <a:graphic>
          <a:graphicData uri="http://schemas.openxmlformats.org/presentationml/2006/ole">
            <mc:AlternateContent xmlns:mc="http://schemas.openxmlformats.org/markup-compatibility/2006">
              <mc:Choice xmlns:v="urn:schemas-microsoft-com:vml" Requires="v">
                <p:oleObj name="Equation" r:id="rId2" imgW="253890" imgH="241195" progId="Equation.DSMT4">
                  <p:embed/>
                </p:oleObj>
              </mc:Choice>
              <mc:Fallback>
                <p:oleObj name="Equation" r:id="rId2" imgW="253890" imgH="241195" progId="Equation.DSMT4">
                  <p:embed/>
                  <p:pic>
                    <p:nvPicPr>
                      <p:cNvPr id="45066" name="Object 10">
                        <a:extLst>
                          <a:ext uri="{FF2B5EF4-FFF2-40B4-BE49-F238E27FC236}">
                            <a16:creationId xmlns:a16="http://schemas.microsoft.com/office/drawing/2014/main" id="{AF88E040-D24D-4973-A944-D9F2600B99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4675" y="2317750"/>
                        <a:ext cx="647700" cy="615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45067" name="Object 11">
            <a:extLst>
              <a:ext uri="{FF2B5EF4-FFF2-40B4-BE49-F238E27FC236}">
                <a16:creationId xmlns:a16="http://schemas.microsoft.com/office/drawing/2014/main" id="{C342DD0D-7729-4512-B26A-8312C3B8825C}"/>
              </a:ext>
            </a:extLst>
          </p:cNvPr>
          <p:cNvGraphicFramePr>
            <a:graphicFrameLocks noChangeAspect="1"/>
          </p:cNvGraphicFramePr>
          <p:nvPr/>
        </p:nvGraphicFramePr>
        <p:xfrm>
          <a:off x="8194675" y="3470275"/>
          <a:ext cx="614363" cy="615950"/>
        </p:xfrm>
        <a:graphic>
          <a:graphicData uri="http://schemas.openxmlformats.org/presentationml/2006/ole">
            <mc:AlternateContent xmlns:mc="http://schemas.openxmlformats.org/markup-compatibility/2006">
              <mc:Choice xmlns:v="urn:schemas-microsoft-com:vml" Requires="v">
                <p:oleObj name="Equation" r:id="rId4" imgW="241195" imgH="241195" progId="Equation.DSMT4">
                  <p:embed/>
                </p:oleObj>
              </mc:Choice>
              <mc:Fallback>
                <p:oleObj name="Equation" r:id="rId4" imgW="241195" imgH="241195" progId="Equation.DSMT4">
                  <p:embed/>
                  <p:pic>
                    <p:nvPicPr>
                      <p:cNvPr id="45067" name="Object 11">
                        <a:extLst>
                          <a:ext uri="{FF2B5EF4-FFF2-40B4-BE49-F238E27FC236}">
                            <a16:creationId xmlns:a16="http://schemas.microsoft.com/office/drawing/2014/main" id="{C342DD0D-7729-4512-B26A-8312C3B882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94675" y="3470275"/>
                        <a:ext cx="614363" cy="615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5068" name="AutoShape 12">
            <a:extLst>
              <a:ext uri="{FF2B5EF4-FFF2-40B4-BE49-F238E27FC236}">
                <a16:creationId xmlns:a16="http://schemas.microsoft.com/office/drawing/2014/main" id="{1C649102-B1CB-4EB2-AA8F-6D673B857F93}"/>
              </a:ext>
            </a:extLst>
          </p:cNvPr>
          <p:cNvSpPr>
            <a:spLocks noChangeArrowheads="1"/>
          </p:cNvSpPr>
          <p:nvPr/>
        </p:nvSpPr>
        <p:spPr bwMode="auto">
          <a:xfrm>
            <a:off x="7545388" y="2533650"/>
            <a:ext cx="576262" cy="288925"/>
          </a:xfrm>
          <a:prstGeom prst="leftRightArrow">
            <a:avLst>
              <a:gd name="adj1" fmla="val 50000"/>
              <a:gd name="adj2" fmla="val 3989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5069" name="AutoShape 13">
            <a:extLst>
              <a:ext uri="{FF2B5EF4-FFF2-40B4-BE49-F238E27FC236}">
                <a16:creationId xmlns:a16="http://schemas.microsoft.com/office/drawing/2014/main" id="{7D34138A-0777-4EA2-ACC1-003800798B34}"/>
              </a:ext>
            </a:extLst>
          </p:cNvPr>
          <p:cNvSpPr>
            <a:spLocks noChangeArrowheads="1"/>
          </p:cNvSpPr>
          <p:nvPr/>
        </p:nvSpPr>
        <p:spPr bwMode="auto">
          <a:xfrm>
            <a:off x="7545388" y="3614738"/>
            <a:ext cx="576262" cy="288925"/>
          </a:xfrm>
          <a:prstGeom prst="leftRightArrow">
            <a:avLst>
              <a:gd name="adj1" fmla="val 50000"/>
              <a:gd name="adj2" fmla="val 39890"/>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5070" name="Footer Placeholder 1">
            <a:extLst>
              <a:ext uri="{FF2B5EF4-FFF2-40B4-BE49-F238E27FC236}">
                <a16:creationId xmlns:a16="http://schemas.microsoft.com/office/drawing/2014/main" id="{BD6B4408-39DF-4E95-AF2B-9AD29F36E0D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5071" name="Slide Number Placeholder 2">
            <a:extLst>
              <a:ext uri="{FF2B5EF4-FFF2-40B4-BE49-F238E27FC236}">
                <a16:creationId xmlns:a16="http://schemas.microsoft.com/office/drawing/2014/main" id="{CDEBFAFC-F0D2-45C6-8A87-B8BE38BB47CF}"/>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92</a:t>
            </a:fld>
            <a:endParaRPr lang="en-GB" altLang="en-US" sz="1400"/>
          </a:p>
        </p:txBody>
      </p:sp>
    </p:spTree>
  </p:cSld>
  <p:clrMapOvr>
    <a:masterClrMapping/>
  </p:clrMapOvr>
  <p:transition spd="med" advClick="0"/>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a:extLst>
              <a:ext uri="{FF2B5EF4-FFF2-40B4-BE49-F238E27FC236}">
                <a16:creationId xmlns:a16="http://schemas.microsoft.com/office/drawing/2014/main" id="{F636CDE1-F18C-4774-B75B-9BF1A7184840}"/>
              </a:ext>
            </a:extLst>
          </p:cNvPr>
          <p:cNvSpPr>
            <a:spLocks noGrp="1" noChangeArrowheads="1"/>
          </p:cNvSpPr>
          <p:nvPr>
            <p:ph type="body" idx="1"/>
          </p:nvPr>
        </p:nvSpPr>
        <p:spPr>
          <a:xfrm>
            <a:off x="468313" y="1060450"/>
            <a:ext cx="8229600" cy="4492625"/>
          </a:xfrm>
        </p:spPr>
        <p:txBody>
          <a:bodyPr/>
          <a:lstStyle/>
          <a:p>
            <a:r>
              <a:rPr lang="en-GB" altLang="en-US"/>
              <a:t>An integer vector can be used for indexing</a:t>
            </a:r>
          </a:p>
          <a:p>
            <a:endParaRPr lang="en-GB" altLang="en-US"/>
          </a:p>
          <a:p>
            <a:endParaRPr lang="en-GB" altLang="en-US"/>
          </a:p>
          <a:p>
            <a:endParaRPr lang="en-GB" altLang="en-US"/>
          </a:p>
        </p:txBody>
      </p:sp>
      <p:sp>
        <p:nvSpPr>
          <p:cNvPr id="46083" name="Rectangle 2">
            <a:extLst>
              <a:ext uri="{FF2B5EF4-FFF2-40B4-BE49-F238E27FC236}">
                <a16:creationId xmlns:a16="http://schemas.microsoft.com/office/drawing/2014/main" id="{2D88338F-69DD-41DF-969C-7A662671A91C}"/>
              </a:ext>
            </a:extLst>
          </p:cNvPr>
          <p:cNvSpPr>
            <a:spLocks noGrp="1" noChangeArrowheads="1"/>
          </p:cNvSpPr>
          <p:nvPr>
            <p:ph type="title"/>
          </p:nvPr>
        </p:nvSpPr>
        <p:spPr>
          <a:xfrm>
            <a:off x="1042988" y="0"/>
            <a:ext cx="7451725" cy="981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Indexing</a:t>
            </a:r>
          </a:p>
        </p:txBody>
      </p:sp>
      <p:sp>
        <p:nvSpPr>
          <p:cNvPr id="46084" name="Text Box 7">
            <a:extLst>
              <a:ext uri="{FF2B5EF4-FFF2-40B4-BE49-F238E27FC236}">
                <a16:creationId xmlns:a16="http://schemas.microsoft.com/office/drawing/2014/main" id="{7671F59B-F99D-429A-A281-48FB22940A5E}"/>
              </a:ext>
            </a:extLst>
          </p:cNvPr>
          <p:cNvSpPr txBox="1">
            <a:spLocks noChangeArrowheads="1"/>
          </p:cNvSpPr>
          <p:nvPr/>
        </p:nvSpPr>
        <p:spPr bwMode="auto">
          <a:xfrm>
            <a:off x="1487488" y="1881188"/>
            <a:ext cx="6696075"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a:latin typeface="Courier New" panose="02070309020205020404" pitchFamily="49" charset="0"/>
                <a:cs typeface="Courier New" panose="02070309020205020404" pitchFamily="49" charset="0"/>
              </a:rPr>
              <a:t>&gt;&gt; v = [1, 1, 2, 3, 5, 8, 13];</a:t>
            </a:r>
          </a:p>
          <a:p>
            <a:pPr eaLnBrk="1" hangingPunct="1">
              <a:buFontTx/>
              <a:buNone/>
            </a:pPr>
            <a:r>
              <a:rPr lang="fr-FR" altLang="en-US" sz="2400" b="1">
                <a:latin typeface="Courier New" panose="02070309020205020404" pitchFamily="49" charset="0"/>
                <a:cs typeface="Courier New" panose="02070309020205020404" pitchFamily="49" charset="0"/>
              </a:rPr>
              <a:t>&gt;&gt; v([1,3,7])</a:t>
            </a:r>
          </a:p>
          <a:p>
            <a:pPr eaLnBrk="1" hangingPunct="1">
              <a:buFontTx/>
              <a:buNone/>
            </a:pPr>
            <a:r>
              <a:rPr lang="fr-FR" altLang="en-US" sz="2400" b="1">
                <a:latin typeface="Courier New" panose="02070309020205020404" pitchFamily="49" charset="0"/>
                <a:cs typeface="Courier New" panose="02070309020205020404" pitchFamily="49" charset="0"/>
              </a:rPr>
              <a:t>ans =</a:t>
            </a:r>
          </a:p>
          <a:p>
            <a:pPr eaLnBrk="1" hangingPunct="1">
              <a:buFontTx/>
              <a:buNone/>
            </a:pPr>
            <a:r>
              <a:rPr lang="fr-FR" altLang="en-US" sz="2400" b="1">
                <a:latin typeface="Courier New" panose="02070309020205020404" pitchFamily="49" charset="0"/>
                <a:cs typeface="Courier New" panose="02070309020205020404" pitchFamily="49" charset="0"/>
              </a:rPr>
              <a:t>     1     2    13</a:t>
            </a:r>
          </a:p>
        </p:txBody>
      </p:sp>
      <p:sp>
        <p:nvSpPr>
          <p:cNvPr id="74762" name="AutoShape 10">
            <a:extLst>
              <a:ext uri="{FF2B5EF4-FFF2-40B4-BE49-F238E27FC236}">
                <a16:creationId xmlns:a16="http://schemas.microsoft.com/office/drawing/2014/main" id="{BE0386DA-78BA-403C-8B8A-DD250926FFD8}"/>
              </a:ext>
            </a:extLst>
          </p:cNvPr>
          <p:cNvSpPr>
            <a:spLocks/>
          </p:cNvSpPr>
          <p:nvPr/>
        </p:nvSpPr>
        <p:spPr bwMode="auto">
          <a:xfrm rot="-5400000">
            <a:off x="4944270" y="1520031"/>
            <a:ext cx="214312" cy="1800225"/>
          </a:xfrm>
          <a:prstGeom prst="leftBrace">
            <a:avLst>
              <a:gd name="adj1" fmla="val 70000"/>
              <a:gd name="adj2" fmla="val 50000"/>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74763" name="Text Box 7">
            <a:extLst>
              <a:ext uri="{FF2B5EF4-FFF2-40B4-BE49-F238E27FC236}">
                <a16:creationId xmlns:a16="http://schemas.microsoft.com/office/drawing/2014/main" id="{80F0FFA9-7350-49C5-8A5A-D918A326ED9C}"/>
              </a:ext>
            </a:extLst>
          </p:cNvPr>
          <p:cNvSpPr txBox="1">
            <a:spLocks noChangeArrowheads="1"/>
          </p:cNvSpPr>
          <p:nvPr/>
        </p:nvSpPr>
        <p:spPr bwMode="auto">
          <a:xfrm>
            <a:off x="1487488" y="4041775"/>
            <a:ext cx="6696075"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a:latin typeface="Courier New" panose="02070309020205020404" pitchFamily="49" charset="0"/>
                <a:cs typeface="Courier New" panose="02070309020205020404" pitchFamily="49" charset="0"/>
              </a:rPr>
              <a:t>&gt;&gt; v(3:6)</a:t>
            </a:r>
          </a:p>
          <a:p>
            <a:pPr eaLnBrk="1" hangingPunct="1">
              <a:buFontTx/>
              <a:buNone/>
            </a:pPr>
            <a:r>
              <a:rPr lang="fr-FR" altLang="en-US" sz="2400" b="1">
                <a:latin typeface="Courier New" panose="02070309020205020404" pitchFamily="49" charset="0"/>
                <a:cs typeface="Courier New" panose="02070309020205020404" pitchFamily="49" charset="0"/>
              </a:rPr>
              <a:t>ans =</a:t>
            </a:r>
          </a:p>
          <a:p>
            <a:pPr eaLnBrk="1" hangingPunct="1">
              <a:buFontTx/>
              <a:buNone/>
            </a:pPr>
            <a:r>
              <a:rPr lang="fr-FR" altLang="en-US" sz="2400" b="1">
                <a:latin typeface="Courier New" panose="02070309020205020404" pitchFamily="49" charset="0"/>
                <a:cs typeface="Courier New" panose="02070309020205020404" pitchFamily="49" charset="0"/>
              </a:rPr>
              <a:t>     2     3     5     8</a:t>
            </a:r>
          </a:p>
        </p:txBody>
      </p:sp>
      <p:grpSp>
        <p:nvGrpSpPr>
          <p:cNvPr id="74766" name="Group 14">
            <a:extLst>
              <a:ext uri="{FF2B5EF4-FFF2-40B4-BE49-F238E27FC236}">
                <a16:creationId xmlns:a16="http://schemas.microsoft.com/office/drawing/2014/main" id="{2050BEDC-186B-45CA-80C9-986ACA2CA1DE}"/>
              </a:ext>
            </a:extLst>
          </p:cNvPr>
          <p:cNvGrpSpPr>
            <a:grpSpLocks/>
          </p:cNvGrpSpPr>
          <p:nvPr/>
        </p:nvGrpSpPr>
        <p:grpSpPr bwMode="auto">
          <a:xfrm>
            <a:off x="2782888" y="1520825"/>
            <a:ext cx="3816350" cy="427038"/>
            <a:chOff x="1746" y="1298"/>
            <a:chExt cx="2404" cy="269"/>
          </a:xfrm>
        </p:grpSpPr>
        <p:grpSp>
          <p:nvGrpSpPr>
            <p:cNvPr id="46091" name="Group 12">
              <a:extLst>
                <a:ext uri="{FF2B5EF4-FFF2-40B4-BE49-F238E27FC236}">
                  <a16:creationId xmlns:a16="http://schemas.microsoft.com/office/drawing/2014/main" id="{39D372DB-2E1C-4E9D-82C1-6296EF8562EF}"/>
                </a:ext>
              </a:extLst>
            </p:cNvPr>
            <p:cNvGrpSpPr>
              <a:grpSpLocks/>
            </p:cNvGrpSpPr>
            <p:nvPr/>
          </p:nvGrpSpPr>
          <p:grpSpPr bwMode="auto">
            <a:xfrm>
              <a:off x="1973" y="1340"/>
              <a:ext cx="2132" cy="227"/>
              <a:chOff x="1973" y="1340"/>
              <a:chExt cx="2132" cy="227"/>
            </a:xfrm>
          </p:grpSpPr>
          <p:sp>
            <p:nvSpPr>
              <p:cNvPr id="46093" name="Line 6">
                <a:extLst>
                  <a:ext uri="{FF2B5EF4-FFF2-40B4-BE49-F238E27FC236}">
                    <a16:creationId xmlns:a16="http://schemas.microsoft.com/office/drawing/2014/main" id="{9ED93F8A-8301-48F6-9612-982E07EF79E8}"/>
                  </a:ext>
                </a:extLst>
              </p:cNvPr>
              <p:cNvSpPr>
                <a:spLocks noChangeShapeType="1"/>
              </p:cNvSpPr>
              <p:nvPr/>
            </p:nvSpPr>
            <p:spPr bwMode="auto">
              <a:xfrm>
                <a:off x="1973" y="1340"/>
                <a:ext cx="0" cy="22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6094" name="Line 7">
                <a:extLst>
                  <a:ext uri="{FF2B5EF4-FFF2-40B4-BE49-F238E27FC236}">
                    <a16:creationId xmlns:a16="http://schemas.microsoft.com/office/drawing/2014/main" id="{B1BF56D9-3EF0-4E78-B43F-0239341AF83D}"/>
                  </a:ext>
                </a:extLst>
              </p:cNvPr>
              <p:cNvSpPr>
                <a:spLocks noChangeShapeType="1"/>
              </p:cNvSpPr>
              <p:nvPr/>
            </p:nvSpPr>
            <p:spPr bwMode="auto">
              <a:xfrm>
                <a:off x="2653" y="1340"/>
                <a:ext cx="0" cy="22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6095" name="Line 8">
                <a:extLst>
                  <a:ext uri="{FF2B5EF4-FFF2-40B4-BE49-F238E27FC236}">
                    <a16:creationId xmlns:a16="http://schemas.microsoft.com/office/drawing/2014/main" id="{A764D61D-B306-470E-9AB5-07C20CAD22FD}"/>
                  </a:ext>
                </a:extLst>
              </p:cNvPr>
              <p:cNvSpPr>
                <a:spLocks noChangeShapeType="1"/>
              </p:cNvSpPr>
              <p:nvPr/>
            </p:nvSpPr>
            <p:spPr bwMode="auto">
              <a:xfrm>
                <a:off x="4105" y="1340"/>
                <a:ext cx="0" cy="227"/>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46092" name="Text Box 13">
              <a:extLst>
                <a:ext uri="{FF2B5EF4-FFF2-40B4-BE49-F238E27FC236}">
                  <a16:creationId xmlns:a16="http://schemas.microsoft.com/office/drawing/2014/main" id="{09C54D08-86A7-4967-A03C-D2A4F0D4368D}"/>
                </a:ext>
              </a:extLst>
            </p:cNvPr>
            <p:cNvSpPr txBox="1">
              <a:spLocks noChangeArrowheads="1"/>
            </p:cNvSpPr>
            <p:nvPr/>
          </p:nvSpPr>
          <p:spPr bwMode="auto">
            <a:xfrm>
              <a:off x="1746" y="1298"/>
              <a:ext cx="240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600">
                  <a:solidFill>
                    <a:srgbClr val="FF3300"/>
                  </a:solidFill>
                </a:rPr>
                <a:t>1                  3                                       7</a:t>
              </a:r>
            </a:p>
          </p:txBody>
        </p:sp>
      </p:grpSp>
      <p:sp>
        <p:nvSpPr>
          <p:cNvPr id="74767" name="Text Box 15">
            <a:extLst>
              <a:ext uri="{FF2B5EF4-FFF2-40B4-BE49-F238E27FC236}">
                <a16:creationId xmlns:a16="http://schemas.microsoft.com/office/drawing/2014/main" id="{F02A62A8-5DFA-4981-9EA7-E451EE40F465}"/>
              </a:ext>
            </a:extLst>
          </p:cNvPr>
          <p:cNvSpPr txBox="1">
            <a:spLocks noChangeArrowheads="1"/>
          </p:cNvSpPr>
          <p:nvPr/>
        </p:nvSpPr>
        <p:spPr bwMode="auto">
          <a:xfrm>
            <a:off x="4799013" y="2528888"/>
            <a:ext cx="5762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50000"/>
              </a:spcBef>
              <a:buFontTx/>
              <a:buNone/>
            </a:pPr>
            <a:r>
              <a:rPr lang="en-GB" altLang="en-US" sz="1800">
                <a:solidFill>
                  <a:srgbClr val="FF3300"/>
                </a:solidFill>
              </a:rPr>
              <a:t>3:6</a:t>
            </a:r>
          </a:p>
        </p:txBody>
      </p:sp>
      <p:sp>
        <p:nvSpPr>
          <p:cNvPr id="46089" name="Footer Placeholder 1">
            <a:extLst>
              <a:ext uri="{FF2B5EF4-FFF2-40B4-BE49-F238E27FC236}">
                <a16:creationId xmlns:a16="http://schemas.microsoft.com/office/drawing/2014/main" id="{21446E88-3454-4670-AB0E-FC427734D194}"/>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6090" name="Slide Number Placeholder 2">
            <a:extLst>
              <a:ext uri="{FF2B5EF4-FFF2-40B4-BE49-F238E27FC236}">
                <a16:creationId xmlns:a16="http://schemas.microsoft.com/office/drawing/2014/main" id="{61F98A1C-8FEE-4A29-94CA-8AA115E207F3}"/>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93</a:t>
            </a:fld>
            <a:endParaRPr lang="en-GB" altLang="en-US" sz="1400"/>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74766"/>
                                        </p:tgtEl>
                                        <p:attrNameLst>
                                          <p:attrName>style.visibility</p:attrName>
                                        </p:attrNameLst>
                                      </p:cBhvr>
                                      <p:to>
                                        <p:strVal val="visible"/>
                                      </p:to>
                                    </p:set>
                                    <p:animEffect transition="in" filter="fade">
                                      <p:cBhvr>
                                        <p:cTn id="7" dur="500"/>
                                        <p:tgtEl>
                                          <p:spTgt spid="747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4763"/>
                                        </p:tgtEl>
                                        <p:attrNameLst>
                                          <p:attrName>style.visibility</p:attrName>
                                        </p:attrNameLst>
                                      </p:cBhvr>
                                      <p:to>
                                        <p:strVal val="visible"/>
                                      </p:to>
                                    </p:set>
                                    <p:animEffect transition="in" filter="fade">
                                      <p:cBhvr>
                                        <p:cTn id="12" dur="500"/>
                                        <p:tgtEl>
                                          <p:spTgt spid="7476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4762"/>
                                        </p:tgtEl>
                                        <p:attrNameLst>
                                          <p:attrName>style.visibility</p:attrName>
                                        </p:attrNameLst>
                                      </p:cBhvr>
                                      <p:to>
                                        <p:strVal val="visible"/>
                                      </p:to>
                                    </p:set>
                                    <p:animEffect transition="in" filter="fade">
                                      <p:cBhvr>
                                        <p:cTn id="15" dur="500"/>
                                        <p:tgtEl>
                                          <p:spTgt spid="7476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4767"/>
                                        </p:tgtEl>
                                        <p:attrNameLst>
                                          <p:attrName>style.visibility</p:attrName>
                                        </p:attrNameLst>
                                      </p:cBhvr>
                                      <p:to>
                                        <p:strVal val="visible"/>
                                      </p:to>
                                    </p:set>
                                    <p:animEffect transition="in" filter="fade">
                                      <p:cBhvr>
                                        <p:cTn id="18" dur="500"/>
                                        <p:tgtEl>
                                          <p:spTgt spid="74767"/>
                                        </p:tgtEl>
                                      </p:cBhvr>
                                    </p:animEffect>
                                  </p:childTnLst>
                                </p:cTn>
                              </p:par>
                              <p:par>
                                <p:cTn id="19" presetID="10" presetClass="exit" presetSubtype="0" fill="hold" nodeType="withEffect">
                                  <p:stCondLst>
                                    <p:cond delay="0"/>
                                  </p:stCondLst>
                                  <p:childTnLst>
                                    <p:animEffect transition="out" filter="fade">
                                      <p:cBhvr>
                                        <p:cTn id="20" dur="500"/>
                                        <p:tgtEl>
                                          <p:spTgt spid="74766"/>
                                        </p:tgtEl>
                                      </p:cBhvr>
                                    </p:animEffect>
                                    <p:set>
                                      <p:cBhvr>
                                        <p:cTn id="21" dur="1" fill="hold">
                                          <p:stCondLst>
                                            <p:cond delay="499"/>
                                          </p:stCondLst>
                                        </p:cTn>
                                        <p:tgtEl>
                                          <p:spTgt spid="7476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62" grpId="0" animBg="1"/>
      <p:bldP spid="74763" grpId="0"/>
      <p:bldP spid="7476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75276CFE-F5D2-490E-AA84-907D6AE4F284}"/>
              </a:ext>
            </a:extLst>
          </p:cNvPr>
          <p:cNvSpPr>
            <a:spLocks noGrp="1" noChangeArrowheads="1"/>
          </p:cNvSpPr>
          <p:nvPr>
            <p:ph type="title"/>
          </p:nvPr>
        </p:nvSpPr>
        <p:spPr>
          <a:xfrm>
            <a:off x="0" y="0"/>
            <a:ext cx="9144000"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Indexing</a:t>
            </a:r>
          </a:p>
        </p:txBody>
      </p:sp>
      <p:sp>
        <p:nvSpPr>
          <p:cNvPr id="47107" name="Rectangle 3">
            <a:extLst>
              <a:ext uri="{FF2B5EF4-FFF2-40B4-BE49-F238E27FC236}">
                <a16:creationId xmlns:a16="http://schemas.microsoft.com/office/drawing/2014/main" id="{D5E11C23-2563-479C-B1F9-7CC0C685F9EC}"/>
              </a:ext>
            </a:extLst>
          </p:cNvPr>
          <p:cNvSpPr>
            <a:spLocks noGrp="1" noChangeArrowheads="1"/>
          </p:cNvSpPr>
          <p:nvPr>
            <p:ph type="body" idx="1"/>
          </p:nvPr>
        </p:nvSpPr>
        <p:spPr>
          <a:xfrm>
            <a:off x="528638" y="1052513"/>
            <a:ext cx="8229600" cy="4525962"/>
          </a:xfrm>
        </p:spPr>
        <p:txBody>
          <a:bodyPr/>
          <a:lstStyle/>
          <a:p>
            <a:r>
              <a:rPr lang="en-GB" altLang="en-US"/>
              <a:t>Also, a logical array with the same size of the indexed array works</a:t>
            </a:r>
          </a:p>
        </p:txBody>
      </p:sp>
      <p:sp>
        <p:nvSpPr>
          <p:cNvPr id="47108" name="Text Box 7">
            <a:extLst>
              <a:ext uri="{FF2B5EF4-FFF2-40B4-BE49-F238E27FC236}">
                <a16:creationId xmlns:a16="http://schemas.microsoft.com/office/drawing/2014/main" id="{589FC7CE-B8F5-46A5-9040-DDC0EE6D14C4}"/>
              </a:ext>
            </a:extLst>
          </p:cNvPr>
          <p:cNvSpPr txBox="1">
            <a:spLocks noChangeArrowheads="1"/>
          </p:cNvSpPr>
          <p:nvPr/>
        </p:nvSpPr>
        <p:spPr bwMode="auto">
          <a:xfrm>
            <a:off x="684213" y="2420938"/>
            <a:ext cx="7920037"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400" b="1">
                <a:latin typeface="Courier New" panose="02070309020205020404" pitchFamily="49" charset="0"/>
                <a:cs typeface="Courier New" panose="02070309020205020404" pitchFamily="49" charset="0"/>
              </a:rPr>
              <a:t>&gt;&gt; cond = v&gt;3</a:t>
            </a:r>
          </a:p>
          <a:p>
            <a:pPr eaLnBrk="1" hangingPunct="1">
              <a:buFontTx/>
              <a:buNone/>
            </a:pPr>
            <a:r>
              <a:rPr lang="fr-FR" altLang="en-US" sz="2400" b="1">
                <a:latin typeface="Courier New" panose="02070309020205020404" pitchFamily="49" charset="0"/>
                <a:cs typeface="Courier New" panose="02070309020205020404" pitchFamily="49" charset="0"/>
              </a:rPr>
              <a:t>cond =</a:t>
            </a:r>
          </a:p>
          <a:p>
            <a:pPr eaLnBrk="1" hangingPunct="1">
              <a:buFontTx/>
              <a:buNone/>
            </a:pPr>
            <a:r>
              <a:rPr lang="fr-FR" altLang="en-US" sz="2400" b="1">
                <a:latin typeface="Courier New" panose="02070309020205020404" pitchFamily="49" charset="0"/>
                <a:cs typeface="Courier New" panose="02070309020205020404" pitchFamily="49" charset="0"/>
              </a:rPr>
              <a:t>     0     0     0     0     1     1     1</a:t>
            </a:r>
          </a:p>
          <a:p>
            <a:pPr eaLnBrk="1" hangingPunct="1">
              <a:buFontTx/>
              <a:buNone/>
            </a:pPr>
            <a:endParaRPr lang="fr-FR" altLang="en-US" sz="2400" b="1">
              <a:latin typeface="Courier New" panose="02070309020205020404" pitchFamily="49" charset="0"/>
              <a:cs typeface="Courier New" panose="02070309020205020404" pitchFamily="49" charset="0"/>
            </a:endParaRPr>
          </a:p>
          <a:p>
            <a:pPr eaLnBrk="1" hangingPunct="1">
              <a:buFontTx/>
              <a:buNone/>
            </a:pPr>
            <a:r>
              <a:rPr lang="fr-FR" altLang="en-US" sz="2400" b="1">
                <a:latin typeface="Courier New" panose="02070309020205020404" pitchFamily="49" charset="0"/>
                <a:cs typeface="Courier New" panose="02070309020205020404" pitchFamily="49" charset="0"/>
              </a:rPr>
              <a:t>&gt;&gt; v(cond)</a:t>
            </a:r>
          </a:p>
          <a:p>
            <a:pPr eaLnBrk="1" hangingPunct="1">
              <a:buFontTx/>
              <a:buNone/>
            </a:pPr>
            <a:r>
              <a:rPr lang="fr-FR" altLang="en-US" sz="2400" b="1">
                <a:latin typeface="Courier New" panose="02070309020205020404" pitchFamily="49" charset="0"/>
                <a:cs typeface="Courier New" panose="02070309020205020404" pitchFamily="49" charset="0"/>
              </a:rPr>
              <a:t>ans =</a:t>
            </a:r>
          </a:p>
          <a:p>
            <a:pPr eaLnBrk="1" hangingPunct="1">
              <a:buFontTx/>
              <a:buNone/>
            </a:pPr>
            <a:r>
              <a:rPr lang="fr-FR" altLang="en-US" sz="2400" b="1">
                <a:latin typeface="Courier New" panose="02070309020205020404" pitchFamily="49" charset="0"/>
                <a:cs typeface="Courier New" panose="02070309020205020404" pitchFamily="49" charset="0"/>
              </a:rPr>
              <a:t>     5     8    13</a:t>
            </a:r>
          </a:p>
        </p:txBody>
      </p:sp>
      <p:sp>
        <p:nvSpPr>
          <p:cNvPr id="47109" name="Footer Placeholder 1">
            <a:extLst>
              <a:ext uri="{FF2B5EF4-FFF2-40B4-BE49-F238E27FC236}">
                <a16:creationId xmlns:a16="http://schemas.microsoft.com/office/drawing/2014/main" id="{5D4C9A82-1232-4D52-BB67-6B790A5251C5}"/>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7110" name="Slide Number Placeholder 2">
            <a:extLst>
              <a:ext uri="{FF2B5EF4-FFF2-40B4-BE49-F238E27FC236}">
                <a16:creationId xmlns:a16="http://schemas.microsoft.com/office/drawing/2014/main" id="{B77D43D1-12C1-4490-8E91-C1487074A295}"/>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94</a:t>
            </a:fld>
            <a:endParaRPr lang="en-GB" altLang="en-US" sz="1400"/>
          </a:p>
        </p:txBody>
      </p:sp>
    </p:spTree>
  </p:cSld>
  <p:clrMapOvr>
    <a:masterClrMapping/>
  </p:clrMapOvr>
  <p:transition spd="med" advClick="0"/>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76962-5612-4A3B-A280-6A0D0C9CEB75}"/>
              </a:ext>
            </a:extLst>
          </p:cNvPr>
          <p:cNvSpPr>
            <a:spLocks noGrp="1"/>
          </p:cNvSpPr>
          <p:nvPr>
            <p:ph type="title"/>
          </p:nvPr>
        </p:nvSpPr>
        <p:spPr>
          <a:xfrm>
            <a:off x="0" y="0"/>
            <a:ext cx="9144000" cy="836613"/>
          </a:xfrm>
        </p:spPr>
        <p:txBody>
          <a:bodyPr/>
          <a:lstStyle/>
          <a:p>
            <a:pPr>
              <a:defRPr/>
            </a:pPr>
            <a:r>
              <a:rPr lang="en-GB" dirty="0">
                <a:solidFill>
                  <a:srgbClr val="002060"/>
                </a:solidFill>
              </a:rPr>
              <a:t>Indexing (Retrieve and Assign)</a:t>
            </a:r>
          </a:p>
        </p:txBody>
      </p:sp>
      <p:sp>
        <p:nvSpPr>
          <p:cNvPr id="48131" name="Rectangle 2">
            <a:extLst>
              <a:ext uri="{FF2B5EF4-FFF2-40B4-BE49-F238E27FC236}">
                <a16:creationId xmlns:a16="http://schemas.microsoft.com/office/drawing/2014/main" id="{5D322DD5-9D37-47BA-920D-98E588E29BA3}"/>
              </a:ext>
            </a:extLst>
          </p:cNvPr>
          <p:cNvSpPr>
            <a:spLocks noChangeArrowheads="1"/>
          </p:cNvSpPr>
          <p:nvPr/>
        </p:nvSpPr>
        <p:spPr bwMode="auto">
          <a:xfrm>
            <a:off x="1763713" y="1052513"/>
            <a:ext cx="5329237" cy="472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400" b="1"/>
              <a:t>Type the following:</a:t>
            </a:r>
          </a:p>
          <a:p>
            <a:pPr eaLnBrk="1" hangingPunct="1">
              <a:buFontTx/>
              <a:buNone/>
            </a:pPr>
            <a:r>
              <a:rPr lang="en-GB" altLang="en-US" sz="2400" b="1"/>
              <a:t>&gt;&gt; clear all</a:t>
            </a:r>
          </a:p>
          <a:p>
            <a:pPr eaLnBrk="1" hangingPunct="1">
              <a:buFontTx/>
              <a:buNone/>
            </a:pPr>
            <a:r>
              <a:rPr lang="en-GB" altLang="en-US" sz="2400" b="1"/>
              <a:t>&gt;&gt; A=magic(6)</a:t>
            </a:r>
          </a:p>
          <a:p>
            <a:pPr eaLnBrk="1" hangingPunct="1">
              <a:buFontTx/>
              <a:buNone/>
            </a:pPr>
            <a:r>
              <a:rPr lang="en-GB" altLang="en-US" sz="1800">
                <a:latin typeface="Courier New" panose="02070309020205020404" pitchFamily="49" charset="0"/>
                <a:cs typeface="Courier New" panose="02070309020205020404" pitchFamily="49" charset="0"/>
              </a:rPr>
              <a:t>A =</a:t>
            </a:r>
          </a:p>
          <a:p>
            <a:pPr eaLnBrk="1" hangingPunct="1">
              <a:buFontTx/>
              <a:buNone/>
            </a:pPr>
            <a:r>
              <a:rPr lang="en-GB" altLang="en-US" sz="1800">
                <a:latin typeface="Courier New" panose="02070309020205020404" pitchFamily="49" charset="0"/>
                <a:cs typeface="Courier New" panose="02070309020205020404" pitchFamily="49" charset="0"/>
              </a:rPr>
              <a:t>    35     1     6    26    19    24</a:t>
            </a:r>
          </a:p>
          <a:p>
            <a:pPr eaLnBrk="1" hangingPunct="1">
              <a:buFontTx/>
              <a:buNone/>
            </a:pPr>
            <a:r>
              <a:rPr lang="en-GB" altLang="en-US" sz="1800">
                <a:latin typeface="Courier New" panose="02070309020205020404" pitchFamily="49" charset="0"/>
                <a:cs typeface="Courier New" panose="02070309020205020404" pitchFamily="49" charset="0"/>
              </a:rPr>
              <a:t>     3    32     7    21    23    25</a:t>
            </a:r>
          </a:p>
          <a:p>
            <a:pPr eaLnBrk="1" hangingPunct="1">
              <a:buFontTx/>
              <a:buNone/>
            </a:pPr>
            <a:r>
              <a:rPr lang="en-GB" altLang="en-US" sz="1800">
                <a:latin typeface="Courier New" panose="02070309020205020404" pitchFamily="49" charset="0"/>
                <a:cs typeface="Courier New" panose="02070309020205020404" pitchFamily="49" charset="0"/>
              </a:rPr>
              <a:t>    31     9     2    22    27    20</a:t>
            </a:r>
          </a:p>
          <a:p>
            <a:pPr eaLnBrk="1" hangingPunct="1">
              <a:buFontTx/>
              <a:buNone/>
            </a:pPr>
            <a:r>
              <a:rPr lang="en-GB" altLang="en-US" sz="1800">
                <a:latin typeface="Courier New" panose="02070309020205020404" pitchFamily="49" charset="0"/>
                <a:cs typeface="Courier New" panose="02070309020205020404" pitchFamily="49" charset="0"/>
              </a:rPr>
              <a:t>     8    28    33    17    10    15</a:t>
            </a:r>
          </a:p>
          <a:p>
            <a:pPr eaLnBrk="1" hangingPunct="1">
              <a:buFontTx/>
              <a:buNone/>
            </a:pPr>
            <a:r>
              <a:rPr lang="en-GB" altLang="en-US" sz="1800">
                <a:latin typeface="Courier New" panose="02070309020205020404" pitchFamily="49" charset="0"/>
                <a:cs typeface="Courier New" panose="02070309020205020404" pitchFamily="49" charset="0"/>
              </a:rPr>
              <a:t>    30     5    34    12    14    16</a:t>
            </a:r>
          </a:p>
          <a:p>
            <a:pPr eaLnBrk="1" hangingPunct="1">
              <a:buFontTx/>
              <a:buNone/>
            </a:pPr>
            <a:r>
              <a:rPr lang="en-GB" altLang="en-US" sz="1800">
                <a:latin typeface="Courier New" panose="02070309020205020404" pitchFamily="49" charset="0"/>
                <a:cs typeface="Courier New" panose="02070309020205020404" pitchFamily="49" charset="0"/>
              </a:rPr>
              <a:t>     4    36    29    13    18    11</a:t>
            </a:r>
          </a:p>
          <a:p>
            <a:pPr eaLnBrk="1" hangingPunct="1">
              <a:buFontTx/>
              <a:buNone/>
            </a:pPr>
            <a:endParaRPr lang="en-GB" altLang="en-US" sz="2000"/>
          </a:p>
          <a:p>
            <a:pPr eaLnBrk="1" hangingPunct="1">
              <a:buFontTx/>
              <a:buNone/>
            </a:pPr>
            <a:r>
              <a:rPr lang="en-GB" altLang="en-US" sz="2000"/>
              <a:t>This will create a 6x6 matrix to use for the next exercise</a:t>
            </a:r>
          </a:p>
        </p:txBody>
      </p:sp>
      <p:sp>
        <p:nvSpPr>
          <p:cNvPr id="48132" name="Footer Placeholder 2">
            <a:extLst>
              <a:ext uri="{FF2B5EF4-FFF2-40B4-BE49-F238E27FC236}">
                <a16:creationId xmlns:a16="http://schemas.microsoft.com/office/drawing/2014/main" id="{531B9862-5D3E-4E3C-B5EB-BFC30F3917A2}"/>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8133" name="Slide Number Placeholder 3">
            <a:extLst>
              <a:ext uri="{FF2B5EF4-FFF2-40B4-BE49-F238E27FC236}">
                <a16:creationId xmlns:a16="http://schemas.microsoft.com/office/drawing/2014/main" id="{F3330B6F-8AF7-456E-BA33-EFED2EA85B49}"/>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BF64125D-0EF1-4730-BDB1-A961C72061F4}" type="slidenum">
              <a:rPr lang="en-GB" altLang="en-US" smtClean="0"/>
              <a:pPr eaLnBrk="1" hangingPunct="1"/>
              <a:t>95</a:t>
            </a:fld>
            <a:endParaRPr lang="en-GB" altLang="en-US" sz="1400"/>
          </a:p>
        </p:txBody>
      </p:sp>
    </p:spTree>
  </p:cSld>
  <p:clrMapOvr>
    <a:masterClrMapping/>
  </p:clrMapOvr>
  <p:transition spd="med" advClick="0"/>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346D4-421C-4E35-A77B-3ADE68BA67FE}"/>
              </a:ext>
            </a:extLst>
          </p:cNvPr>
          <p:cNvSpPr>
            <a:spLocks noGrp="1"/>
          </p:cNvSpPr>
          <p:nvPr>
            <p:ph type="title"/>
          </p:nvPr>
        </p:nvSpPr>
        <p:spPr>
          <a:xfrm>
            <a:off x="0" y="0"/>
            <a:ext cx="9144000" cy="908050"/>
          </a:xfrm>
        </p:spPr>
        <p:txBody>
          <a:bodyPr/>
          <a:lstStyle/>
          <a:p>
            <a:pPr>
              <a:defRPr/>
            </a:pPr>
            <a:r>
              <a:rPr lang="en-GB" dirty="0">
                <a:solidFill>
                  <a:srgbClr val="002060"/>
                </a:solidFill>
              </a:rPr>
              <a:t>Indexing (Retrieve Elements)</a:t>
            </a:r>
          </a:p>
        </p:txBody>
      </p:sp>
      <p:sp>
        <p:nvSpPr>
          <p:cNvPr id="49155" name="Rectangle 2">
            <a:extLst>
              <a:ext uri="{FF2B5EF4-FFF2-40B4-BE49-F238E27FC236}">
                <a16:creationId xmlns:a16="http://schemas.microsoft.com/office/drawing/2014/main" id="{5BD88AAF-4124-4434-9B82-E96379B5ECB6}"/>
              </a:ext>
            </a:extLst>
          </p:cNvPr>
          <p:cNvSpPr>
            <a:spLocks noChangeArrowheads="1"/>
          </p:cNvSpPr>
          <p:nvPr/>
        </p:nvSpPr>
        <p:spPr bwMode="auto">
          <a:xfrm>
            <a:off x="971550" y="1268413"/>
            <a:ext cx="45720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400" b="1"/>
              <a:t>&gt;&gt; A(3:5,2:4)</a:t>
            </a:r>
          </a:p>
          <a:p>
            <a:pPr eaLnBrk="1" hangingPunct="1">
              <a:buFontTx/>
              <a:buNone/>
            </a:pPr>
            <a:r>
              <a:rPr lang="en-GB" altLang="en-US" sz="2000"/>
              <a:t>ans =</a:t>
            </a:r>
          </a:p>
          <a:p>
            <a:pPr eaLnBrk="1" hangingPunct="1">
              <a:buFontTx/>
              <a:buNone/>
            </a:pPr>
            <a:r>
              <a:rPr lang="en-GB" altLang="en-US" sz="2000"/>
              <a:t>     9     2    22</a:t>
            </a:r>
          </a:p>
          <a:p>
            <a:pPr eaLnBrk="1" hangingPunct="1">
              <a:buFontTx/>
              <a:buNone/>
            </a:pPr>
            <a:r>
              <a:rPr lang="en-GB" altLang="en-US" sz="2000"/>
              <a:t>    28    33    17</a:t>
            </a:r>
          </a:p>
          <a:p>
            <a:pPr eaLnBrk="1" hangingPunct="1">
              <a:buFontTx/>
              <a:buNone/>
            </a:pPr>
            <a:r>
              <a:rPr lang="en-GB" altLang="en-US" sz="2000"/>
              <a:t>     5    34    12</a:t>
            </a:r>
          </a:p>
          <a:p>
            <a:pPr eaLnBrk="1" hangingPunct="1">
              <a:buFontTx/>
              <a:buNone/>
            </a:pPr>
            <a:r>
              <a:rPr lang="en-GB" altLang="en-US" sz="2000"/>
              <a:t> </a:t>
            </a:r>
          </a:p>
          <a:p>
            <a:pPr eaLnBrk="1" hangingPunct="1">
              <a:buFontTx/>
              <a:buNone/>
            </a:pPr>
            <a:r>
              <a:rPr lang="en-GB" altLang="en-US" sz="2400" b="1"/>
              <a:t>&gt;&gt; A(2:2:6,2:2:6)</a:t>
            </a:r>
          </a:p>
          <a:p>
            <a:pPr eaLnBrk="1" hangingPunct="1">
              <a:buFontTx/>
              <a:buNone/>
            </a:pPr>
            <a:r>
              <a:rPr lang="en-GB" altLang="en-US" sz="2000"/>
              <a:t>ans =</a:t>
            </a:r>
          </a:p>
          <a:p>
            <a:pPr eaLnBrk="1" hangingPunct="1">
              <a:buFontTx/>
              <a:buNone/>
            </a:pPr>
            <a:r>
              <a:rPr lang="en-GB" altLang="en-US" sz="2000"/>
              <a:t>    32    21    25</a:t>
            </a:r>
          </a:p>
          <a:p>
            <a:pPr eaLnBrk="1" hangingPunct="1">
              <a:buFontTx/>
              <a:buNone/>
            </a:pPr>
            <a:r>
              <a:rPr lang="en-GB" altLang="en-US" sz="2000"/>
              <a:t>    28    17    15</a:t>
            </a:r>
          </a:p>
          <a:p>
            <a:pPr eaLnBrk="1" hangingPunct="1">
              <a:buFontTx/>
              <a:buNone/>
            </a:pPr>
            <a:r>
              <a:rPr lang="en-GB" altLang="en-US" sz="2000"/>
              <a:t>    36    13    11</a:t>
            </a:r>
          </a:p>
        </p:txBody>
      </p:sp>
      <p:grpSp>
        <p:nvGrpSpPr>
          <p:cNvPr id="49156" name="Group 6">
            <a:extLst>
              <a:ext uri="{FF2B5EF4-FFF2-40B4-BE49-F238E27FC236}">
                <a16:creationId xmlns:a16="http://schemas.microsoft.com/office/drawing/2014/main" id="{F90646C5-48F6-49BD-968A-C444541EB44C}"/>
              </a:ext>
            </a:extLst>
          </p:cNvPr>
          <p:cNvGrpSpPr>
            <a:grpSpLocks/>
          </p:cNvGrpSpPr>
          <p:nvPr/>
        </p:nvGrpSpPr>
        <p:grpSpPr bwMode="auto">
          <a:xfrm>
            <a:off x="4446588" y="1268413"/>
            <a:ext cx="3384550" cy="2032000"/>
            <a:chOff x="4349278" y="1268413"/>
            <a:chExt cx="3384897" cy="2032000"/>
          </a:xfrm>
        </p:grpSpPr>
        <p:sp>
          <p:nvSpPr>
            <p:cNvPr id="49170" name="Rectangle 4">
              <a:extLst>
                <a:ext uri="{FF2B5EF4-FFF2-40B4-BE49-F238E27FC236}">
                  <a16:creationId xmlns:a16="http://schemas.microsoft.com/office/drawing/2014/main" id="{FE5DFE4A-3DC2-4CB3-98E3-54D997FEE335}"/>
                </a:ext>
              </a:extLst>
            </p:cNvPr>
            <p:cNvSpPr>
              <a:spLocks noChangeArrowheads="1"/>
            </p:cNvSpPr>
            <p:nvPr/>
          </p:nvSpPr>
          <p:spPr bwMode="auto">
            <a:xfrm>
              <a:off x="4349278" y="1268413"/>
              <a:ext cx="338489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800" dirty="0">
                  <a:latin typeface="Courier New" panose="02070309020205020404" pitchFamily="49" charset="0"/>
                  <a:cs typeface="Courier New" panose="02070309020205020404" pitchFamily="49" charset="0"/>
                </a:rPr>
                <a:t>35   1   6  26  19  24</a:t>
              </a:r>
            </a:p>
            <a:p>
              <a:pPr eaLnBrk="1" hangingPunct="1">
                <a:buFontTx/>
                <a:buNone/>
              </a:pPr>
              <a:r>
                <a:rPr lang="en-GB" altLang="en-US" sz="1800" dirty="0">
                  <a:latin typeface="Courier New" panose="02070309020205020404" pitchFamily="49" charset="0"/>
                  <a:cs typeface="Courier New" panose="02070309020205020404" pitchFamily="49" charset="0"/>
                </a:rPr>
                <a:t> 3  32   7  21  23  25</a:t>
              </a:r>
            </a:p>
            <a:p>
              <a:pPr eaLnBrk="1" hangingPunct="1">
                <a:buFontTx/>
                <a:buNone/>
              </a:pPr>
              <a:r>
                <a:rPr lang="en-GB" altLang="en-US" sz="1800" dirty="0">
                  <a:latin typeface="Courier New" panose="02070309020205020404" pitchFamily="49" charset="0"/>
                  <a:cs typeface="Courier New" panose="02070309020205020404" pitchFamily="49" charset="0"/>
                </a:rPr>
                <a:t>31   </a:t>
              </a:r>
              <a:r>
                <a:rPr lang="en-GB" altLang="en-US" sz="1800" b="1" dirty="0">
                  <a:solidFill>
                    <a:srgbClr val="CC00CC"/>
                  </a:solidFill>
                  <a:latin typeface="Courier New" panose="02070309020205020404" pitchFamily="49" charset="0"/>
                  <a:cs typeface="Courier New" panose="02070309020205020404" pitchFamily="49" charset="0"/>
                </a:rPr>
                <a:t>9   2  22</a:t>
              </a:r>
              <a:r>
                <a:rPr lang="en-GB" altLang="en-US" sz="1800" b="1" dirty="0">
                  <a:latin typeface="Courier New" panose="02070309020205020404" pitchFamily="49" charset="0"/>
                  <a:cs typeface="Courier New" panose="02070309020205020404" pitchFamily="49" charset="0"/>
                </a:rPr>
                <a:t>  </a:t>
              </a:r>
              <a:r>
                <a:rPr lang="en-GB" altLang="en-US" sz="1800" dirty="0">
                  <a:latin typeface="Courier New" panose="02070309020205020404" pitchFamily="49" charset="0"/>
                  <a:cs typeface="Courier New" panose="02070309020205020404" pitchFamily="49" charset="0"/>
                </a:rPr>
                <a:t>27  20</a:t>
              </a:r>
            </a:p>
            <a:p>
              <a:pPr eaLnBrk="1" hangingPunct="1">
                <a:buFontTx/>
                <a:buNone/>
              </a:pPr>
              <a:r>
                <a:rPr lang="en-GB" altLang="en-US" sz="1800" dirty="0">
                  <a:latin typeface="Courier New" panose="02070309020205020404" pitchFamily="49" charset="0"/>
                  <a:cs typeface="Courier New" panose="02070309020205020404" pitchFamily="49" charset="0"/>
                </a:rPr>
                <a:t> 8  </a:t>
              </a:r>
              <a:r>
                <a:rPr lang="en-GB" altLang="en-US" sz="1800" b="1" dirty="0">
                  <a:solidFill>
                    <a:srgbClr val="CC00CC"/>
                  </a:solidFill>
                  <a:latin typeface="Courier New" panose="02070309020205020404" pitchFamily="49" charset="0"/>
                  <a:cs typeface="Courier New" panose="02070309020205020404" pitchFamily="49" charset="0"/>
                </a:rPr>
                <a:t>28  33  17  </a:t>
              </a:r>
              <a:r>
                <a:rPr lang="en-GB" altLang="en-US" sz="1800" dirty="0">
                  <a:latin typeface="Courier New" panose="02070309020205020404" pitchFamily="49" charset="0"/>
                  <a:cs typeface="Courier New" panose="02070309020205020404" pitchFamily="49" charset="0"/>
                </a:rPr>
                <a:t>10  15</a:t>
              </a:r>
            </a:p>
            <a:p>
              <a:pPr eaLnBrk="1" hangingPunct="1">
                <a:buFontTx/>
                <a:buNone/>
              </a:pPr>
              <a:r>
                <a:rPr lang="en-GB" altLang="en-US" sz="1800" dirty="0">
                  <a:latin typeface="Courier New" panose="02070309020205020404" pitchFamily="49" charset="0"/>
                  <a:cs typeface="Courier New" panose="02070309020205020404" pitchFamily="49" charset="0"/>
                </a:rPr>
                <a:t>30   </a:t>
              </a:r>
              <a:r>
                <a:rPr lang="en-GB" altLang="en-US" sz="1800" b="1" dirty="0">
                  <a:solidFill>
                    <a:srgbClr val="CC00CC"/>
                  </a:solidFill>
                  <a:latin typeface="Courier New" panose="02070309020205020404" pitchFamily="49" charset="0"/>
                  <a:cs typeface="Courier New" panose="02070309020205020404" pitchFamily="49" charset="0"/>
                </a:rPr>
                <a:t>5  34  12  </a:t>
              </a:r>
              <a:r>
                <a:rPr lang="en-GB" altLang="en-US" sz="1800" dirty="0">
                  <a:latin typeface="Courier New" panose="02070309020205020404" pitchFamily="49" charset="0"/>
                  <a:cs typeface="Courier New" panose="02070309020205020404" pitchFamily="49" charset="0"/>
                </a:rPr>
                <a:t>14  16</a:t>
              </a:r>
            </a:p>
            <a:p>
              <a:pPr eaLnBrk="1" hangingPunct="1">
                <a:buFontTx/>
                <a:buNone/>
              </a:pPr>
              <a:r>
                <a:rPr lang="en-GB" altLang="en-US" sz="1800" dirty="0">
                  <a:latin typeface="Courier New" panose="02070309020205020404" pitchFamily="49" charset="0"/>
                  <a:cs typeface="Courier New" panose="02070309020205020404" pitchFamily="49" charset="0"/>
                </a:rPr>
                <a:t> 4  36  29  13  18  11</a:t>
              </a:r>
            </a:p>
          </p:txBody>
        </p:sp>
        <p:sp>
          <p:nvSpPr>
            <p:cNvPr id="49171" name="Rectangle 2">
              <a:extLst>
                <a:ext uri="{FF2B5EF4-FFF2-40B4-BE49-F238E27FC236}">
                  <a16:creationId xmlns:a16="http://schemas.microsoft.com/office/drawing/2014/main" id="{99A00C0D-57FE-4D5A-B671-333D5EEB6E23}"/>
                </a:ext>
              </a:extLst>
            </p:cNvPr>
            <p:cNvSpPr>
              <a:spLocks noChangeArrowheads="1"/>
            </p:cNvSpPr>
            <p:nvPr/>
          </p:nvSpPr>
          <p:spPr bwMode="auto">
            <a:xfrm>
              <a:off x="4871818" y="1891738"/>
              <a:ext cx="1584176" cy="794671"/>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grpSp>
      <p:grpSp>
        <p:nvGrpSpPr>
          <p:cNvPr id="49157" name="Group 7">
            <a:extLst>
              <a:ext uri="{FF2B5EF4-FFF2-40B4-BE49-F238E27FC236}">
                <a16:creationId xmlns:a16="http://schemas.microsoft.com/office/drawing/2014/main" id="{FB72819F-13C2-4D84-98DE-24556BBBB8FA}"/>
              </a:ext>
            </a:extLst>
          </p:cNvPr>
          <p:cNvGrpSpPr>
            <a:grpSpLocks/>
          </p:cNvGrpSpPr>
          <p:nvPr/>
        </p:nvGrpSpPr>
        <p:grpSpPr bwMode="auto">
          <a:xfrm>
            <a:off x="4446588" y="3459215"/>
            <a:ext cx="3384550" cy="1841500"/>
            <a:chOff x="4499992" y="3861048"/>
            <a:chExt cx="3384897" cy="2032000"/>
          </a:xfrm>
        </p:grpSpPr>
        <p:sp>
          <p:nvSpPr>
            <p:cNvPr id="49160" name="Rectangle 4">
              <a:extLst>
                <a:ext uri="{FF2B5EF4-FFF2-40B4-BE49-F238E27FC236}">
                  <a16:creationId xmlns:a16="http://schemas.microsoft.com/office/drawing/2014/main" id="{8DC5B7EB-FBFC-46B1-8CB0-237CC13BA6B6}"/>
                </a:ext>
              </a:extLst>
            </p:cNvPr>
            <p:cNvSpPr>
              <a:spLocks noChangeArrowheads="1"/>
            </p:cNvSpPr>
            <p:nvPr/>
          </p:nvSpPr>
          <p:spPr bwMode="auto">
            <a:xfrm>
              <a:off x="4499992" y="3861048"/>
              <a:ext cx="3384897"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1800">
                  <a:latin typeface="Courier New" panose="02070309020205020404" pitchFamily="49" charset="0"/>
                  <a:cs typeface="Courier New" panose="02070309020205020404" pitchFamily="49" charset="0"/>
                </a:rPr>
                <a:t>35   1   6  26  19  24</a:t>
              </a:r>
            </a:p>
            <a:p>
              <a:pPr eaLnBrk="1" hangingPunct="1">
                <a:buFontTx/>
                <a:buNone/>
              </a:pPr>
              <a:r>
                <a:rPr lang="en-GB" altLang="en-US" sz="1800">
                  <a:latin typeface="Courier New" panose="02070309020205020404" pitchFamily="49" charset="0"/>
                  <a:cs typeface="Courier New" panose="02070309020205020404" pitchFamily="49" charset="0"/>
                </a:rPr>
                <a:t> 3  </a:t>
              </a:r>
              <a:r>
                <a:rPr lang="en-GB" altLang="en-US" sz="1800" b="1">
                  <a:solidFill>
                    <a:srgbClr val="CC00CC"/>
                  </a:solidFill>
                  <a:latin typeface="Courier New" panose="02070309020205020404" pitchFamily="49" charset="0"/>
                  <a:cs typeface="Courier New" panose="02070309020205020404" pitchFamily="49" charset="0"/>
                </a:rPr>
                <a:t>32</a:t>
              </a:r>
              <a:r>
                <a:rPr lang="en-GB" altLang="en-US" sz="1800">
                  <a:latin typeface="Courier New" panose="02070309020205020404" pitchFamily="49" charset="0"/>
                  <a:cs typeface="Courier New" panose="02070309020205020404" pitchFamily="49" charset="0"/>
                </a:rPr>
                <a:t>   7  </a:t>
              </a:r>
              <a:r>
                <a:rPr lang="en-GB" altLang="en-US" sz="1800" b="1">
                  <a:solidFill>
                    <a:srgbClr val="CC00CC"/>
                  </a:solidFill>
                  <a:latin typeface="Courier New" panose="02070309020205020404" pitchFamily="49" charset="0"/>
                  <a:cs typeface="Courier New" panose="02070309020205020404" pitchFamily="49" charset="0"/>
                </a:rPr>
                <a:t>21</a:t>
              </a:r>
              <a:r>
                <a:rPr lang="en-GB" altLang="en-US" sz="1800">
                  <a:latin typeface="Courier New" panose="02070309020205020404" pitchFamily="49" charset="0"/>
                  <a:cs typeface="Courier New" panose="02070309020205020404" pitchFamily="49" charset="0"/>
                </a:rPr>
                <a:t>  23  </a:t>
              </a:r>
              <a:r>
                <a:rPr lang="en-GB" altLang="en-US" sz="1800" b="1">
                  <a:solidFill>
                    <a:srgbClr val="CC00CC"/>
                  </a:solidFill>
                  <a:latin typeface="Courier New" panose="02070309020205020404" pitchFamily="49" charset="0"/>
                  <a:cs typeface="Courier New" panose="02070309020205020404" pitchFamily="49" charset="0"/>
                </a:rPr>
                <a:t>25</a:t>
              </a:r>
            </a:p>
            <a:p>
              <a:pPr eaLnBrk="1" hangingPunct="1">
                <a:buFontTx/>
                <a:buNone/>
              </a:pPr>
              <a:r>
                <a:rPr lang="en-GB" altLang="en-US" sz="1800">
                  <a:latin typeface="Courier New" panose="02070309020205020404" pitchFamily="49" charset="0"/>
                  <a:cs typeface="Courier New" panose="02070309020205020404" pitchFamily="49" charset="0"/>
                </a:rPr>
                <a:t>31   9   2  22  27  20</a:t>
              </a:r>
            </a:p>
            <a:p>
              <a:pPr eaLnBrk="1" hangingPunct="1">
                <a:buFontTx/>
                <a:buNone/>
              </a:pPr>
              <a:r>
                <a:rPr lang="en-GB" altLang="en-US" sz="1800">
                  <a:latin typeface="Courier New" panose="02070309020205020404" pitchFamily="49" charset="0"/>
                  <a:cs typeface="Courier New" panose="02070309020205020404" pitchFamily="49" charset="0"/>
                </a:rPr>
                <a:t> 8  </a:t>
              </a:r>
              <a:r>
                <a:rPr lang="en-GB" altLang="en-US" sz="1800" b="1">
                  <a:solidFill>
                    <a:srgbClr val="CC00CC"/>
                  </a:solidFill>
                  <a:latin typeface="Courier New" panose="02070309020205020404" pitchFamily="49" charset="0"/>
                  <a:cs typeface="Courier New" panose="02070309020205020404" pitchFamily="49" charset="0"/>
                </a:rPr>
                <a:t>28</a:t>
              </a:r>
              <a:r>
                <a:rPr lang="en-GB" altLang="en-US" sz="1800">
                  <a:latin typeface="Courier New" panose="02070309020205020404" pitchFamily="49" charset="0"/>
                  <a:cs typeface="Courier New" panose="02070309020205020404" pitchFamily="49" charset="0"/>
                </a:rPr>
                <a:t>  33  </a:t>
              </a:r>
              <a:r>
                <a:rPr lang="en-GB" altLang="en-US" sz="1800" b="1">
                  <a:solidFill>
                    <a:srgbClr val="CC00CC"/>
                  </a:solidFill>
                  <a:latin typeface="Courier New" panose="02070309020205020404" pitchFamily="49" charset="0"/>
                  <a:cs typeface="Courier New" panose="02070309020205020404" pitchFamily="49" charset="0"/>
                </a:rPr>
                <a:t>17</a:t>
              </a:r>
              <a:r>
                <a:rPr lang="en-GB" altLang="en-US" sz="1800">
                  <a:latin typeface="Courier New" panose="02070309020205020404" pitchFamily="49" charset="0"/>
                  <a:cs typeface="Courier New" panose="02070309020205020404" pitchFamily="49" charset="0"/>
                </a:rPr>
                <a:t>  10  </a:t>
              </a:r>
              <a:r>
                <a:rPr lang="en-GB" altLang="en-US" sz="1800" b="1">
                  <a:solidFill>
                    <a:srgbClr val="CC00CC"/>
                  </a:solidFill>
                  <a:latin typeface="Courier New" panose="02070309020205020404" pitchFamily="49" charset="0"/>
                  <a:cs typeface="Courier New" panose="02070309020205020404" pitchFamily="49" charset="0"/>
                </a:rPr>
                <a:t>15</a:t>
              </a:r>
            </a:p>
            <a:p>
              <a:pPr eaLnBrk="1" hangingPunct="1">
                <a:buFontTx/>
                <a:buNone/>
              </a:pPr>
              <a:r>
                <a:rPr lang="en-GB" altLang="en-US" sz="1800">
                  <a:latin typeface="Courier New" panose="02070309020205020404" pitchFamily="49" charset="0"/>
                  <a:cs typeface="Courier New" panose="02070309020205020404" pitchFamily="49" charset="0"/>
                </a:rPr>
                <a:t>30   5  34  12  14  16</a:t>
              </a:r>
            </a:p>
            <a:p>
              <a:pPr eaLnBrk="1" hangingPunct="1">
                <a:buFontTx/>
                <a:buNone/>
              </a:pPr>
              <a:r>
                <a:rPr lang="en-GB" altLang="en-US" sz="1800">
                  <a:latin typeface="Courier New" panose="02070309020205020404" pitchFamily="49" charset="0"/>
                  <a:cs typeface="Courier New" panose="02070309020205020404" pitchFamily="49" charset="0"/>
                </a:rPr>
                <a:t> 4  </a:t>
              </a:r>
              <a:r>
                <a:rPr lang="en-GB" altLang="en-US" sz="1800" b="1">
                  <a:solidFill>
                    <a:srgbClr val="CC00CC"/>
                  </a:solidFill>
                  <a:latin typeface="Courier New" panose="02070309020205020404" pitchFamily="49" charset="0"/>
                  <a:cs typeface="Courier New" panose="02070309020205020404" pitchFamily="49" charset="0"/>
                </a:rPr>
                <a:t>36</a:t>
              </a:r>
              <a:r>
                <a:rPr lang="en-GB" altLang="en-US" sz="1800">
                  <a:latin typeface="Courier New" panose="02070309020205020404" pitchFamily="49" charset="0"/>
                  <a:cs typeface="Courier New" panose="02070309020205020404" pitchFamily="49" charset="0"/>
                </a:rPr>
                <a:t>  29  </a:t>
              </a:r>
              <a:r>
                <a:rPr lang="en-GB" altLang="en-US" sz="1800" b="1">
                  <a:solidFill>
                    <a:srgbClr val="CC00CC"/>
                  </a:solidFill>
                  <a:latin typeface="Courier New" panose="02070309020205020404" pitchFamily="49" charset="0"/>
                  <a:cs typeface="Courier New" panose="02070309020205020404" pitchFamily="49" charset="0"/>
                </a:rPr>
                <a:t>13</a:t>
              </a:r>
              <a:r>
                <a:rPr lang="en-GB" altLang="en-US" sz="1800">
                  <a:latin typeface="Courier New" panose="02070309020205020404" pitchFamily="49" charset="0"/>
                  <a:cs typeface="Courier New" panose="02070309020205020404" pitchFamily="49" charset="0"/>
                </a:rPr>
                <a:t>  18  </a:t>
              </a:r>
              <a:r>
                <a:rPr lang="en-GB" altLang="en-US" sz="1800" b="1">
                  <a:solidFill>
                    <a:srgbClr val="CC00CC"/>
                  </a:solidFill>
                  <a:latin typeface="Courier New" panose="02070309020205020404" pitchFamily="49" charset="0"/>
                  <a:cs typeface="Courier New" panose="02070309020205020404" pitchFamily="49" charset="0"/>
                </a:rPr>
                <a:t>11</a:t>
              </a:r>
            </a:p>
          </p:txBody>
        </p:sp>
        <p:sp>
          <p:nvSpPr>
            <p:cNvPr id="49161" name="Rectangle 3">
              <a:extLst>
                <a:ext uri="{FF2B5EF4-FFF2-40B4-BE49-F238E27FC236}">
                  <a16:creationId xmlns:a16="http://schemas.microsoft.com/office/drawing/2014/main" id="{7C8BC0A9-E802-40B8-A891-E3A39DA2A1EC}"/>
                </a:ext>
              </a:extLst>
            </p:cNvPr>
            <p:cNvSpPr>
              <a:spLocks noChangeArrowheads="1"/>
            </p:cNvSpPr>
            <p:nvPr/>
          </p:nvSpPr>
          <p:spPr bwMode="auto">
            <a:xfrm>
              <a:off x="5076056" y="4221088"/>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2" name="Rectangle 8">
              <a:extLst>
                <a:ext uri="{FF2B5EF4-FFF2-40B4-BE49-F238E27FC236}">
                  <a16:creationId xmlns:a16="http://schemas.microsoft.com/office/drawing/2014/main" id="{85767822-A2B5-4FD8-A143-6E129106067A}"/>
                </a:ext>
              </a:extLst>
            </p:cNvPr>
            <p:cNvSpPr>
              <a:spLocks noChangeArrowheads="1"/>
            </p:cNvSpPr>
            <p:nvPr/>
          </p:nvSpPr>
          <p:spPr bwMode="auto">
            <a:xfrm>
              <a:off x="6130763" y="4237856"/>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3" name="Rectangle 9">
              <a:extLst>
                <a:ext uri="{FF2B5EF4-FFF2-40B4-BE49-F238E27FC236}">
                  <a16:creationId xmlns:a16="http://schemas.microsoft.com/office/drawing/2014/main" id="{52825F82-0188-47C0-BB2A-92F460A77B35}"/>
                </a:ext>
              </a:extLst>
            </p:cNvPr>
            <p:cNvSpPr>
              <a:spLocks noChangeArrowheads="1"/>
            </p:cNvSpPr>
            <p:nvPr/>
          </p:nvSpPr>
          <p:spPr bwMode="auto">
            <a:xfrm>
              <a:off x="7201371" y="4235287"/>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4" name="Rectangle 10">
              <a:extLst>
                <a:ext uri="{FF2B5EF4-FFF2-40B4-BE49-F238E27FC236}">
                  <a16:creationId xmlns:a16="http://schemas.microsoft.com/office/drawing/2014/main" id="{9E7E9C9A-8B9B-458C-9163-0E5F4AC90C83}"/>
                </a:ext>
              </a:extLst>
            </p:cNvPr>
            <p:cNvSpPr>
              <a:spLocks noChangeArrowheads="1"/>
            </p:cNvSpPr>
            <p:nvPr/>
          </p:nvSpPr>
          <p:spPr bwMode="auto">
            <a:xfrm>
              <a:off x="5065762" y="4877048"/>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5" name="Rectangle 11">
              <a:extLst>
                <a:ext uri="{FF2B5EF4-FFF2-40B4-BE49-F238E27FC236}">
                  <a16:creationId xmlns:a16="http://schemas.microsoft.com/office/drawing/2014/main" id="{AC3A3DCD-161E-4E61-BB06-1AA6B882217B}"/>
                </a:ext>
              </a:extLst>
            </p:cNvPr>
            <p:cNvSpPr>
              <a:spLocks noChangeArrowheads="1"/>
            </p:cNvSpPr>
            <p:nvPr/>
          </p:nvSpPr>
          <p:spPr bwMode="auto">
            <a:xfrm>
              <a:off x="5065762" y="5502201"/>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6" name="Rectangle 12">
              <a:extLst>
                <a:ext uri="{FF2B5EF4-FFF2-40B4-BE49-F238E27FC236}">
                  <a16:creationId xmlns:a16="http://schemas.microsoft.com/office/drawing/2014/main" id="{5758FFBB-5A5A-4F1E-B5B7-FCD19173E383}"/>
                </a:ext>
              </a:extLst>
            </p:cNvPr>
            <p:cNvSpPr>
              <a:spLocks noChangeArrowheads="1"/>
            </p:cNvSpPr>
            <p:nvPr/>
          </p:nvSpPr>
          <p:spPr bwMode="auto">
            <a:xfrm>
              <a:off x="6139214" y="5502201"/>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7" name="Rectangle 13">
              <a:extLst>
                <a:ext uri="{FF2B5EF4-FFF2-40B4-BE49-F238E27FC236}">
                  <a16:creationId xmlns:a16="http://schemas.microsoft.com/office/drawing/2014/main" id="{0F02B254-1448-4282-8229-28A86C65E92B}"/>
                </a:ext>
              </a:extLst>
            </p:cNvPr>
            <p:cNvSpPr>
              <a:spLocks noChangeArrowheads="1"/>
            </p:cNvSpPr>
            <p:nvPr/>
          </p:nvSpPr>
          <p:spPr bwMode="auto">
            <a:xfrm>
              <a:off x="7201371" y="4877048"/>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8" name="Rectangle 14">
              <a:extLst>
                <a:ext uri="{FF2B5EF4-FFF2-40B4-BE49-F238E27FC236}">
                  <a16:creationId xmlns:a16="http://schemas.microsoft.com/office/drawing/2014/main" id="{EA135988-2EA8-404A-AA66-CBC5E29FA846}"/>
                </a:ext>
              </a:extLst>
            </p:cNvPr>
            <p:cNvSpPr>
              <a:spLocks noChangeArrowheads="1"/>
            </p:cNvSpPr>
            <p:nvPr/>
          </p:nvSpPr>
          <p:spPr bwMode="auto">
            <a:xfrm>
              <a:off x="6130763" y="4845450"/>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49169" name="Rectangle 15">
              <a:extLst>
                <a:ext uri="{FF2B5EF4-FFF2-40B4-BE49-F238E27FC236}">
                  <a16:creationId xmlns:a16="http://schemas.microsoft.com/office/drawing/2014/main" id="{50747CE1-E2DB-4E86-BEF4-B9D0184A399A}"/>
                </a:ext>
              </a:extLst>
            </p:cNvPr>
            <p:cNvSpPr>
              <a:spLocks noChangeArrowheads="1"/>
            </p:cNvSpPr>
            <p:nvPr/>
          </p:nvSpPr>
          <p:spPr bwMode="auto">
            <a:xfrm>
              <a:off x="7201371" y="5502201"/>
              <a:ext cx="467494" cy="288032"/>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grpSp>
      <p:sp>
        <p:nvSpPr>
          <p:cNvPr id="49158" name="Footer Placeholder 16">
            <a:extLst>
              <a:ext uri="{FF2B5EF4-FFF2-40B4-BE49-F238E27FC236}">
                <a16:creationId xmlns:a16="http://schemas.microsoft.com/office/drawing/2014/main" id="{1AA0E5F3-7C1B-4145-9484-982343A39BCF}"/>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49159" name="Slide Number Placeholder 17">
            <a:extLst>
              <a:ext uri="{FF2B5EF4-FFF2-40B4-BE49-F238E27FC236}">
                <a16:creationId xmlns:a16="http://schemas.microsoft.com/office/drawing/2014/main" id="{9953368F-B286-413B-9321-4FDE391818FA}"/>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BF64125D-0EF1-4730-BDB1-A961C72061F4}" type="slidenum">
              <a:rPr lang="en-GB" altLang="en-US" smtClean="0"/>
              <a:pPr eaLnBrk="1" hangingPunct="1"/>
              <a:t>96</a:t>
            </a:fld>
            <a:endParaRPr lang="en-GB" altLang="en-US" sz="1400"/>
          </a:p>
        </p:txBody>
      </p:sp>
    </p:spTree>
  </p:cSld>
  <p:clrMapOvr>
    <a:masterClrMapping/>
  </p:clrMapOvr>
  <p:transition spd="med" advClick="0"/>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9A9A2-0A49-4FA7-9463-661850254EE7}"/>
              </a:ext>
            </a:extLst>
          </p:cNvPr>
          <p:cNvSpPr>
            <a:spLocks noGrp="1"/>
          </p:cNvSpPr>
          <p:nvPr>
            <p:ph type="title"/>
          </p:nvPr>
        </p:nvSpPr>
        <p:spPr>
          <a:xfrm>
            <a:off x="0" y="-47625"/>
            <a:ext cx="9144000" cy="836613"/>
          </a:xfrm>
        </p:spPr>
        <p:txBody>
          <a:bodyPr/>
          <a:lstStyle/>
          <a:p>
            <a:pPr>
              <a:defRPr/>
            </a:pPr>
            <a:r>
              <a:rPr lang="en-GB" dirty="0">
                <a:solidFill>
                  <a:srgbClr val="002060"/>
                </a:solidFill>
              </a:rPr>
              <a:t>Indexing (Assign Elements)</a:t>
            </a:r>
          </a:p>
        </p:txBody>
      </p:sp>
      <p:sp>
        <p:nvSpPr>
          <p:cNvPr id="50179" name="Rectangle 2">
            <a:extLst>
              <a:ext uri="{FF2B5EF4-FFF2-40B4-BE49-F238E27FC236}">
                <a16:creationId xmlns:a16="http://schemas.microsoft.com/office/drawing/2014/main" id="{CB1B18EF-5EC6-4B5E-A396-00517F289631}"/>
              </a:ext>
            </a:extLst>
          </p:cNvPr>
          <p:cNvSpPr>
            <a:spLocks noChangeArrowheads="1"/>
          </p:cNvSpPr>
          <p:nvPr/>
        </p:nvSpPr>
        <p:spPr bwMode="auto">
          <a:xfrm>
            <a:off x="468313" y="881063"/>
            <a:ext cx="388778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400" b="1"/>
              <a:t>Create a 3x3 matrix and insert it into the 6x6 matrix at specified locations</a:t>
            </a:r>
          </a:p>
          <a:p>
            <a:pPr eaLnBrk="1" hangingPunct="1">
              <a:buFontTx/>
              <a:buNone/>
            </a:pPr>
            <a:endParaRPr lang="en-GB" altLang="en-US" sz="2400" b="1"/>
          </a:p>
        </p:txBody>
      </p:sp>
      <p:grpSp>
        <p:nvGrpSpPr>
          <p:cNvPr id="50180" name="Group 19">
            <a:extLst>
              <a:ext uri="{FF2B5EF4-FFF2-40B4-BE49-F238E27FC236}">
                <a16:creationId xmlns:a16="http://schemas.microsoft.com/office/drawing/2014/main" id="{3C873208-A97A-4094-B288-341369F58DE6}"/>
              </a:ext>
            </a:extLst>
          </p:cNvPr>
          <p:cNvGrpSpPr>
            <a:grpSpLocks/>
          </p:cNvGrpSpPr>
          <p:nvPr/>
        </p:nvGrpSpPr>
        <p:grpSpPr bwMode="auto">
          <a:xfrm>
            <a:off x="782638" y="2987675"/>
            <a:ext cx="3816350" cy="2528888"/>
            <a:chOff x="4742402" y="1025065"/>
            <a:chExt cx="3816424" cy="2529923"/>
          </a:xfrm>
        </p:grpSpPr>
        <p:sp>
          <p:nvSpPr>
            <p:cNvPr id="50195" name="Rectangle 3">
              <a:extLst>
                <a:ext uri="{FF2B5EF4-FFF2-40B4-BE49-F238E27FC236}">
                  <a16:creationId xmlns:a16="http://schemas.microsoft.com/office/drawing/2014/main" id="{ABA4323A-131D-427F-B300-98142C3C5748}"/>
                </a:ext>
              </a:extLst>
            </p:cNvPr>
            <p:cNvSpPr>
              <a:spLocks noChangeArrowheads="1"/>
            </p:cNvSpPr>
            <p:nvPr/>
          </p:nvSpPr>
          <p:spPr bwMode="auto">
            <a:xfrm>
              <a:off x="4742402" y="1025065"/>
              <a:ext cx="3816424" cy="252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a:t>(ii) &gt;&gt; A(4:6,4:6)=B</a:t>
              </a:r>
            </a:p>
            <a:p>
              <a:pPr eaLnBrk="1" hangingPunct="1">
                <a:buFontTx/>
                <a:buNone/>
              </a:pPr>
              <a:r>
                <a:rPr lang="en-GB" altLang="en-US" sz="1600">
                  <a:latin typeface="Courier New" panose="02070309020205020404" pitchFamily="49" charset="0"/>
                  <a:cs typeface="Courier New" panose="02070309020205020404" pitchFamily="49" charset="0"/>
                </a:rPr>
                <a:t>A =</a:t>
              </a:r>
            </a:p>
            <a:p>
              <a:pPr eaLnBrk="1" hangingPunct="1">
                <a:buFontTx/>
                <a:buNone/>
              </a:pPr>
              <a:r>
                <a:rPr lang="en-GB" altLang="en-US" sz="1600">
                  <a:latin typeface="Courier New" panose="02070309020205020404" pitchFamily="49" charset="0"/>
                  <a:cs typeface="Courier New" panose="02070309020205020404" pitchFamily="49" charset="0"/>
                </a:rPr>
                <a:t>  35   1   6  26  19  24</a:t>
              </a:r>
            </a:p>
            <a:p>
              <a:pPr eaLnBrk="1" hangingPunct="1">
                <a:buFontTx/>
                <a:buNone/>
              </a:pPr>
              <a:r>
                <a:rPr lang="en-GB" altLang="en-US" sz="1600">
                  <a:latin typeface="Courier New" panose="02070309020205020404" pitchFamily="49" charset="0"/>
                  <a:cs typeface="Courier New" panose="02070309020205020404" pitchFamily="49" charset="0"/>
                </a:rPr>
                <a:t>   3  32   7  21  23  25</a:t>
              </a:r>
            </a:p>
            <a:p>
              <a:pPr eaLnBrk="1" hangingPunct="1">
                <a:buFontTx/>
                <a:buNone/>
              </a:pPr>
              <a:r>
                <a:rPr lang="en-GB" altLang="en-US" sz="1600">
                  <a:latin typeface="Courier New" panose="02070309020205020404" pitchFamily="49" charset="0"/>
                  <a:cs typeface="Courier New" panose="02070309020205020404" pitchFamily="49" charset="0"/>
                </a:rPr>
                <a:t>  31   9   2  22  27  20</a:t>
              </a:r>
            </a:p>
            <a:p>
              <a:pPr eaLnBrk="1" hangingPunct="1">
                <a:buFontTx/>
                <a:buNone/>
              </a:pPr>
              <a:r>
                <a:rPr lang="en-GB" altLang="en-US" sz="1600">
                  <a:latin typeface="Courier New" panose="02070309020205020404" pitchFamily="49" charset="0"/>
                  <a:cs typeface="Courier New" panose="02070309020205020404" pitchFamily="49" charset="0"/>
                </a:rPr>
                <a:t>   8  28  33   </a:t>
              </a:r>
              <a:r>
                <a:rPr lang="en-GB" altLang="en-US" sz="1600" b="1">
                  <a:solidFill>
                    <a:srgbClr val="CC00CC"/>
                  </a:solidFill>
                  <a:latin typeface="Courier New" panose="02070309020205020404" pitchFamily="49" charset="0"/>
                  <a:cs typeface="Courier New" panose="02070309020205020404" pitchFamily="49" charset="0"/>
                </a:rPr>
                <a:t>0   1   5</a:t>
              </a:r>
            </a:p>
            <a:p>
              <a:pPr eaLnBrk="1" hangingPunct="1">
                <a:buFontTx/>
                <a:buNone/>
              </a:pPr>
              <a:r>
                <a:rPr lang="en-GB" altLang="en-US" sz="1600">
                  <a:latin typeface="Courier New" panose="02070309020205020404" pitchFamily="49" charset="0"/>
                  <a:cs typeface="Courier New" panose="02070309020205020404" pitchFamily="49" charset="0"/>
                </a:rPr>
                <a:t>  30   5  34   </a:t>
              </a:r>
              <a:r>
                <a:rPr lang="en-GB" altLang="en-US" sz="1600" b="1">
                  <a:solidFill>
                    <a:srgbClr val="CC00CC"/>
                  </a:solidFill>
                  <a:latin typeface="Courier New" panose="02070309020205020404" pitchFamily="49" charset="0"/>
                  <a:cs typeface="Courier New" panose="02070309020205020404" pitchFamily="49" charset="0"/>
                </a:rPr>
                <a:t>1   4   0</a:t>
              </a:r>
            </a:p>
            <a:p>
              <a:pPr eaLnBrk="1" hangingPunct="1">
                <a:buFontTx/>
                <a:buNone/>
              </a:pPr>
              <a:r>
                <a:rPr lang="en-GB" altLang="en-US" sz="1600">
                  <a:latin typeface="Courier New" panose="02070309020205020404" pitchFamily="49" charset="0"/>
                  <a:cs typeface="Courier New" panose="02070309020205020404" pitchFamily="49" charset="0"/>
                </a:rPr>
                <a:t>   4  36  29   </a:t>
              </a:r>
              <a:r>
                <a:rPr lang="en-GB" altLang="en-US" sz="1600" b="1">
                  <a:solidFill>
                    <a:srgbClr val="CC00CC"/>
                  </a:solidFill>
                  <a:latin typeface="Courier New" panose="02070309020205020404" pitchFamily="49" charset="0"/>
                  <a:cs typeface="Courier New" panose="02070309020205020404" pitchFamily="49" charset="0"/>
                </a:rPr>
                <a:t>5   3   2</a:t>
              </a:r>
            </a:p>
          </p:txBody>
        </p:sp>
        <p:sp>
          <p:nvSpPr>
            <p:cNvPr id="50196" name="Rectangle 5">
              <a:extLst>
                <a:ext uri="{FF2B5EF4-FFF2-40B4-BE49-F238E27FC236}">
                  <a16:creationId xmlns:a16="http://schemas.microsoft.com/office/drawing/2014/main" id="{CA2927DE-84BE-4B8A-81A1-2869DB0DB890}"/>
                </a:ext>
              </a:extLst>
            </p:cNvPr>
            <p:cNvSpPr>
              <a:spLocks noChangeArrowheads="1"/>
            </p:cNvSpPr>
            <p:nvPr/>
          </p:nvSpPr>
          <p:spPr bwMode="auto">
            <a:xfrm>
              <a:off x="6551376" y="2329213"/>
              <a:ext cx="1315380" cy="801739"/>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grpSp>
      <p:grpSp>
        <p:nvGrpSpPr>
          <p:cNvPr id="50181" name="Group 18">
            <a:extLst>
              <a:ext uri="{FF2B5EF4-FFF2-40B4-BE49-F238E27FC236}">
                <a16:creationId xmlns:a16="http://schemas.microsoft.com/office/drawing/2014/main" id="{0CDEC646-1C56-4D1A-8DF5-850668D20B5E}"/>
              </a:ext>
            </a:extLst>
          </p:cNvPr>
          <p:cNvGrpSpPr>
            <a:grpSpLocks/>
          </p:cNvGrpSpPr>
          <p:nvPr/>
        </p:nvGrpSpPr>
        <p:grpSpPr bwMode="auto">
          <a:xfrm>
            <a:off x="5004048" y="3047671"/>
            <a:ext cx="3435810" cy="2269499"/>
            <a:chOff x="4198744" y="3780730"/>
            <a:chExt cx="3561928" cy="2529923"/>
          </a:xfrm>
        </p:grpSpPr>
        <p:sp>
          <p:nvSpPr>
            <p:cNvPr id="50185" name="Rectangle 4">
              <a:extLst>
                <a:ext uri="{FF2B5EF4-FFF2-40B4-BE49-F238E27FC236}">
                  <a16:creationId xmlns:a16="http://schemas.microsoft.com/office/drawing/2014/main" id="{B47A31D2-BEE9-48B7-84D2-492FF483AAF2}"/>
                </a:ext>
              </a:extLst>
            </p:cNvPr>
            <p:cNvSpPr>
              <a:spLocks noChangeArrowheads="1"/>
            </p:cNvSpPr>
            <p:nvPr/>
          </p:nvSpPr>
          <p:spPr bwMode="auto">
            <a:xfrm>
              <a:off x="4198744" y="3780730"/>
              <a:ext cx="3561928" cy="252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dirty="0"/>
                <a:t>(iii) &gt;&gt; A(1:2:5,1:2:5)=B</a:t>
              </a:r>
            </a:p>
            <a:p>
              <a:pPr eaLnBrk="1" hangingPunct="1">
                <a:buFontTx/>
                <a:buNone/>
              </a:pPr>
              <a:r>
                <a:rPr lang="en-GB" altLang="en-US" sz="1600" dirty="0">
                  <a:latin typeface="Courier New" panose="02070309020205020404" pitchFamily="49" charset="0"/>
                  <a:cs typeface="Courier New" panose="02070309020205020404" pitchFamily="49" charset="0"/>
                </a:rPr>
                <a:t>A =</a:t>
              </a:r>
            </a:p>
            <a:p>
              <a:pPr eaLnBrk="1" hangingPunct="1">
                <a:buFontTx/>
                <a:buNone/>
              </a:pPr>
              <a:r>
                <a:rPr lang="en-GB" altLang="en-US" sz="1600" dirty="0">
                  <a:latin typeface="Courier New" panose="02070309020205020404" pitchFamily="49" charset="0"/>
                  <a:cs typeface="Courier New" panose="02070309020205020404" pitchFamily="49" charset="0"/>
                </a:rPr>
                <a:t>   </a:t>
              </a:r>
              <a:r>
                <a:rPr lang="en-GB" altLang="en-US" sz="1600" b="1" dirty="0">
                  <a:solidFill>
                    <a:srgbClr val="FF0000"/>
                  </a:solidFill>
                  <a:latin typeface="Courier New" panose="02070309020205020404" pitchFamily="49" charset="0"/>
                  <a:cs typeface="Courier New" panose="02070309020205020404" pitchFamily="49" charset="0"/>
                </a:rPr>
                <a:t>0</a:t>
              </a:r>
              <a:r>
                <a:rPr lang="en-GB" altLang="en-US" sz="1600" dirty="0">
                  <a:latin typeface="Courier New" panose="02070309020205020404" pitchFamily="49" charset="0"/>
                  <a:cs typeface="Courier New" panose="02070309020205020404" pitchFamily="49" charset="0"/>
                </a:rPr>
                <a:t>   1   </a:t>
              </a:r>
              <a:r>
                <a:rPr lang="en-GB" altLang="en-US" sz="1600" b="1" dirty="0">
                  <a:solidFill>
                    <a:srgbClr val="FF0000"/>
                  </a:solidFill>
                  <a:latin typeface="Courier New" panose="02070309020205020404" pitchFamily="49" charset="0"/>
                  <a:cs typeface="Courier New" panose="02070309020205020404" pitchFamily="49" charset="0"/>
                </a:rPr>
                <a:t>1</a:t>
              </a:r>
              <a:r>
                <a:rPr lang="en-GB" altLang="en-US" sz="1600" dirty="0">
                  <a:latin typeface="Courier New" panose="02070309020205020404" pitchFamily="49" charset="0"/>
                  <a:cs typeface="Courier New" panose="02070309020205020404" pitchFamily="49" charset="0"/>
                </a:rPr>
                <a:t>  26   </a:t>
              </a:r>
              <a:r>
                <a:rPr lang="en-GB" altLang="en-US" sz="1600" b="1" dirty="0">
                  <a:solidFill>
                    <a:srgbClr val="FF0000"/>
                  </a:solidFill>
                  <a:latin typeface="Courier New" panose="02070309020205020404" pitchFamily="49" charset="0"/>
                  <a:cs typeface="Courier New" panose="02070309020205020404" pitchFamily="49" charset="0"/>
                </a:rPr>
                <a:t>5</a:t>
              </a:r>
              <a:r>
                <a:rPr lang="en-GB" altLang="en-US" sz="1600" dirty="0">
                  <a:latin typeface="Courier New" panose="02070309020205020404" pitchFamily="49" charset="0"/>
                  <a:cs typeface="Courier New" panose="02070309020205020404" pitchFamily="49" charset="0"/>
                </a:rPr>
                <a:t>  24</a:t>
              </a:r>
            </a:p>
            <a:p>
              <a:pPr eaLnBrk="1" hangingPunct="1">
                <a:buFontTx/>
                <a:buNone/>
              </a:pPr>
              <a:r>
                <a:rPr lang="en-GB" altLang="en-US" sz="1600" dirty="0">
                  <a:latin typeface="Courier New" panose="02070309020205020404" pitchFamily="49" charset="0"/>
                  <a:cs typeface="Courier New" panose="02070309020205020404" pitchFamily="49" charset="0"/>
                </a:rPr>
                <a:t>   3  32   7  21  23  25</a:t>
              </a:r>
            </a:p>
            <a:p>
              <a:pPr eaLnBrk="1" hangingPunct="1">
                <a:buFontTx/>
                <a:buNone/>
              </a:pPr>
              <a:r>
                <a:rPr lang="en-GB" altLang="en-US" sz="1600" dirty="0">
                  <a:latin typeface="Courier New" panose="02070309020205020404" pitchFamily="49" charset="0"/>
                  <a:cs typeface="Courier New" panose="02070309020205020404" pitchFamily="49" charset="0"/>
                </a:rPr>
                <a:t>   </a:t>
              </a:r>
              <a:r>
                <a:rPr lang="en-GB" altLang="en-US" sz="1600" b="1" dirty="0">
                  <a:solidFill>
                    <a:srgbClr val="FF0000"/>
                  </a:solidFill>
                  <a:latin typeface="Courier New" panose="02070309020205020404" pitchFamily="49" charset="0"/>
                  <a:cs typeface="Courier New" panose="02070309020205020404" pitchFamily="49" charset="0"/>
                </a:rPr>
                <a:t>1</a:t>
              </a:r>
              <a:r>
                <a:rPr lang="en-GB" altLang="en-US" sz="1600" dirty="0">
                  <a:latin typeface="Courier New" panose="02070309020205020404" pitchFamily="49" charset="0"/>
                  <a:cs typeface="Courier New" panose="02070309020205020404" pitchFamily="49" charset="0"/>
                </a:rPr>
                <a:t>   9   </a:t>
              </a:r>
              <a:r>
                <a:rPr lang="en-GB" altLang="en-US" sz="1600" b="1" dirty="0">
                  <a:solidFill>
                    <a:srgbClr val="FF0000"/>
                  </a:solidFill>
                  <a:latin typeface="Courier New" panose="02070309020205020404" pitchFamily="49" charset="0"/>
                  <a:cs typeface="Courier New" panose="02070309020205020404" pitchFamily="49" charset="0"/>
                </a:rPr>
                <a:t>4</a:t>
              </a:r>
              <a:r>
                <a:rPr lang="en-GB" altLang="en-US" sz="1600" dirty="0">
                  <a:latin typeface="Courier New" panose="02070309020205020404" pitchFamily="49" charset="0"/>
                  <a:cs typeface="Courier New" panose="02070309020205020404" pitchFamily="49" charset="0"/>
                </a:rPr>
                <a:t>  22   </a:t>
              </a:r>
              <a:r>
                <a:rPr lang="en-GB" altLang="en-US" sz="1600" b="1" dirty="0">
                  <a:solidFill>
                    <a:srgbClr val="FF0000"/>
                  </a:solidFill>
                  <a:latin typeface="Courier New" panose="02070309020205020404" pitchFamily="49" charset="0"/>
                  <a:cs typeface="Courier New" panose="02070309020205020404" pitchFamily="49" charset="0"/>
                </a:rPr>
                <a:t>0</a:t>
              </a:r>
              <a:r>
                <a:rPr lang="en-GB" altLang="en-US" sz="1600" dirty="0">
                  <a:latin typeface="Courier New" panose="02070309020205020404" pitchFamily="49" charset="0"/>
                  <a:cs typeface="Courier New" panose="02070309020205020404" pitchFamily="49" charset="0"/>
                </a:rPr>
                <a:t>  20</a:t>
              </a:r>
            </a:p>
            <a:p>
              <a:pPr eaLnBrk="1" hangingPunct="1">
                <a:buFontTx/>
                <a:buNone/>
              </a:pPr>
              <a:r>
                <a:rPr lang="en-GB" altLang="en-US" sz="1600" dirty="0">
                  <a:latin typeface="Courier New" panose="02070309020205020404" pitchFamily="49" charset="0"/>
                  <a:cs typeface="Courier New" panose="02070309020205020404" pitchFamily="49" charset="0"/>
                </a:rPr>
                <a:t>   8  28  33   </a:t>
              </a:r>
              <a:r>
                <a:rPr lang="en-GB" altLang="en-US" sz="1600" dirty="0">
                  <a:solidFill>
                    <a:srgbClr val="CC00CC"/>
                  </a:solidFill>
                  <a:latin typeface="Courier New" panose="02070309020205020404" pitchFamily="49" charset="0"/>
                  <a:cs typeface="Courier New" panose="02070309020205020404" pitchFamily="49" charset="0"/>
                </a:rPr>
                <a:t>0   1   5</a:t>
              </a:r>
            </a:p>
            <a:p>
              <a:pPr eaLnBrk="1" hangingPunct="1">
                <a:buFontTx/>
                <a:buNone/>
              </a:pPr>
              <a:r>
                <a:rPr lang="en-GB" altLang="en-US" sz="1600" dirty="0">
                  <a:latin typeface="Courier New" panose="02070309020205020404" pitchFamily="49" charset="0"/>
                  <a:cs typeface="Courier New" panose="02070309020205020404" pitchFamily="49" charset="0"/>
                </a:rPr>
                <a:t>   </a:t>
              </a:r>
              <a:r>
                <a:rPr lang="en-GB" altLang="en-US" sz="1600" b="1" dirty="0">
                  <a:solidFill>
                    <a:srgbClr val="FF0000"/>
                  </a:solidFill>
                  <a:latin typeface="Courier New" panose="02070309020205020404" pitchFamily="49" charset="0"/>
                  <a:cs typeface="Courier New" panose="02070309020205020404" pitchFamily="49" charset="0"/>
                </a:rPr>
                <a:t>5</a:t>
              </a:r>
              <a:r>
                <a:rPr lang="en-GB" altLang="en-US" sz="1600" dirty="0">
                  <a:latin typeface="Courier New" panose="02070309020205020404" pitchFamily="49" charset="0"/>
                  <a:cs typeface="Courier New" panose="02070309020205020404" pitchFamily="49" charset="0"/>
                </a:rPr>
                <a:t>   5   </a:t>
              </a:r>
              <a:r>
                <a:rPr lang="en-GB" altLang="en-US" sz="1600" b="1" dirty="0">
                  <a:solidFill>
                    <a:srgbClr val="FF0000"/>
                  </a:solidFill>
                  <a:latin typeface="Courier New" panose="02070309020205020404" pitchFamily="49" charset="0"/>
                  <a:cs typeface="Courier New" panose="02070309020205020404" pitchFamily="49" charset="0"/>
                </a:rPr>
                <a:t>3</a:t>
              </a:r>
              <a:r>
                <a:rPr lang="en-GB" altLang="en-US" sz="1600" dirty="0">
                  <a:latin typeface="Courier New" panose="02070309020205020404" pitchFamily="49" charset="0"/>
                  <a:cs typeface="Courier New" panose="02070309020205020404" pitchFamily="49" charset="0"/>
                </a:rPr>
                <a:t>   </a:t>
              </a:r>
              <a:r>
                <a:rPr lang="en-GB" altLang="en-US" sz="1600" dirty="0">
                  <a:solidFill>
                    <a:srgbClr val="CC00CC"/>
                  </a:solidFill>
                  <a:latin typeface="Courier New" panose="02070309020205020404" pitchFamily="49" charset="0"/>
                  <a:cs typeface="Courier New" panose="02070309020205020404" pitchFamily="49" charset="0"/>
                </a:rPr>
                <a:t>1   </a:t>
              </a:r>
              <a:r>
                <a:rPr lang="en-GB" altLang="en-US" sz="1600" b="1" dirty="0">
                  <a:solidFill>
                    <a:srgbClr val="FF0000"/>
                  </a:solidFill>
                  <a:latin typeface="Courier New" panose="02070309020205020404" pitchFamily="49" charset="0"/>
                  <a:cs typeface="Courier New" panose="02070309020205020404" pitchFamily="49" charset="0"/>
                </a:rPr>
                <a:t>2</a:t>
              </a:r>
              <a:r>
                <a:rPr lang="en-GB" altLang="en-US" sz="1600" dirty="0">
                  <a:solidFill>
                    <a:srgbClr val="CC00CC"/>
                  </a:solidFill>
                  <a:latin typeface="Courier New" panose="02070309020205020404" pitchFamily="49" charset="0"/>
                  <a:cs typeface="Courier New" panose="02070309020205020404" pitchFamily="49" charset="0"/>
                </a:rPr>
                <a:t>   0</a:t>
              </a:r>
            </a:p>
            <a:p>
              <a:pPr eaLnBrk="1" hangingPunct="1">
                <a:buFontTx/>
                <a:buNone/>
              </a:pPr>
              <a:r>
                <a:rPr lang="en-GB" altLang="en-US" sz="1600" dirty="0">
                  <a:latin typeface="Courier New" panose="02070309020205020404" pitchFamily="49" charset="0"/>
                  <a:cs typeface="Courier New" panose="02070309020205020404" pitchFamily="49" charset="0"/>
                </a:rPr>
                <a:t>   4  36  29   </a:t>
              </a:r>
              <a:r>
                <a:rPr lang="en-GB" altLang="en-US" sz="1600" dirty="0">
                  <a:solidFill>
                    <a:srgbClr val="CC00CC"/>
                  </a:solidFill>
                  <a:latin typeface="Courier New" panose="02070309020205020404" pitchFamily="49" charset="0"/>
                  <a:cs typeface="Courier New" panose="02070309020205020404" pitchFamily="49" charset="0"/>
                </a:rPr>
                <a:t>5   3   2</a:t>
              </a:r>
            </a:p>
          </p:txBody>
        </p:sp>
        <p:sp>
          <p:nvSpPr>
            <p:cNvPr id="50186" name="Rectangle 6">
              <a:extLst>
                <a:ext uri="{FF2B5EF4-FFF2-40B4-BE49-F238E27FC236}">
                  <a16:creationId xmlns:a16="http://schemas.microsoft.com/office/drawing/2014/main" id="{2FABC93E-FDAF-4692-8F6C-340C00F11938}"/>
                </a:ext>
              </a:extLst>
            </p:cNvPr>
            <p:cNvSpPr>
              <a:spLocks noChangeArrowheads="1"/>
            </p:cNvSpPr>
            <p:nvPr/>
          </p:nvSpPr>
          <p:spPr bwMode="auto">
            <a:xfrm>
              <a:off x="6544797" y="4363302"/>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87" name="Rectangle 7">
              <a:extLst>
                <a:ext uri="{FF2B5EF4-FFF2-40B4-BE49-F238E27FC236}">
                  <a16:creationId xmlns:a16="http://schemas.microsoft.com/office/drawing/2014/main" id="{00D956D2-5EC8-43C2-99F0-7DD160073CC8}"/>
                </a:ext>
              </a:extLst>
            </p:cNvPr>
            <p:cNvSpPr>
              <a:spLocks noChangeArrowheads="1"/>
            </p:cNvSpPr>
            <p:nvPr/>
          </p:nvSpPr>
          <p:spPr bwMode="auto">
            <a:xfrm>
              <a:off x="5580112" y="4363304"/>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88" name="Rectangle 8">
              <a:extLst>
                <a:ext uri="{FF2B5EF4-FFF2-40B4-BE49-F238E27FC236}">
                  <a16:creationId xmlns:a16="http://schemas.microsoft.com/office/drawing/2014/main" id="{41ECCD76-4BB0-4A69-9F49-542E62809F9C}"/>
                </a:ext>
              </a:extLst>
            </p:cNvPr>
            <p:cNvSpPr>
              <a:spLocks noChangeArrowheads="1"/>
            </p:cNvSpPr>
            <p:nvPr/>
          </p:nvSpPr>
          <p:spPr bwMode="auto">
            <a:xfrm>
              <a:off x="4572000" y="4369534"/>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89" name="Rectangle 12">
              <a:extLst>
                <a:ext uri="{FF2B5EF4-FFF2-40B4-BE49-F238E27FC236}">
                  <a16:creationId xmlns:a16="http://schemas.microsoft.com/office/drawing/2014/main" id="{464D0143-E663-4FF9-A9B3-6635452C32A6}"/>
                </a:ext>
              </a:extLst>
            </p:cNvPr>
            <p:cNvSpPr>
              <a:spLocks noChangeArrowheads="1"/>
            </p:cNvSpPr>
            <p:nvPr/>
          </p:nvSpPr>
          <p:spPr bwMode="auto">
            <a:xfrm>
              <a:off x="6550931" y="5524165"/>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90" name="Rectangle 13">
              <a:extLst>
                <a:ext uri="{FF2B5EF4-FFF2-40B4-BE49-F238E27FC236}">
                  <a16:creationId xmlns:a16="http://schemas.microsoft.com/office/drawing/2014/main" id="{8C5F9BE6-3187-45D1-8065-EB8D8C74765C}"/>
                </a:ext>
              </a:extLst>
            </p:cNvPr>
            <p:cNvSpPr>
              <a:spLocks noChangeArrowheads="1"/>
            </p:cNvSpPr>
            <p:nvPr/>
          </p:nvSpPr>
          <p:spPr bwMode="auto">
            <a:xfrm>
              <a:off x="6550931" y="4940084"/>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91" name="Rectangle 14">
              <a:extLst>
                <a:ext uri="{FF2B5EF4-FFF2-40B4-BE49-F238E27FC236}">
                  <a16:creationId xmlns:a16="http://schemas.microsoft.com/office/drawing/2014/main" id="{32D7E39B-8782-47D7-8B07-990CF335D1C6}"/>
                </a:ext>
              </a:extLst>
            </p:cNvPr>
            <p:cNvSpPr>
              <a:spLocks noChangeArrowheads="1"/>
            </p:cNvSpPr>
            <p:nvPr/>
          </p:nvSpPr>
          <p:spPr bwMode="auto">
            <a:xfrm>
              <a:off x="5580112" y="4939372"/>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92" name="Rectangle 15">
              <a:extLst>
                <a:ext uri="{FF2B5EF4-FFF2-40B4-BE49-F238E27FC236}">
                  <a16:creationId xmlns:a16="http://schemas.microsoft.com/office/drawing/2014/main" id="{F3183494-E6D9-4279-A1FB-CF78918976B6}"/>
                </a:ext>
              </a:extLst>
            </p:cNvPr>
            <p:cNvSpPr>
              <a:spLocks noChangeArrowheads="1"/>
            </p:cNvSpPr>
            <p:nvPr/>
          </p:nvSpPr>
          <p:spPr bwMode="auto">
            <a:xfrm>
              <a:off x="5580112" y="5524250"/>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93" name="Rectangle 16">
              <a:extLst>
                <a:ext uri="{FF2B5EF4-FFF2-40B4-BE49-F238E27FC236}">
                  <a16:creationId xmlns:a16="http://schemas.microsoft.com/office/drawing/2014/main" id="{69AFD910-DC73-4B83-960D-4369C375481F}"/>
                </a:ext>
              </a:extLst>
            </p:cNvPr>
            <p:cNvSpPr>
              <a:spLocks noChangeArrowheads="1"/>
            </p:cNvSpPr>
            <p:nvPr/>
          </p:nvSpPr>
          <p:spPr bwMode="auto">
            <a:xfrm>
              <a:off x="4606478" y="5517231"/>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0194" name="Rectangle 17">
              <a:extLst>
                <a:ext uri="{FF2B5EF4-FFF2-40B4-BE49-F238E27FC236}">
                  <a16:creationId xmlns:a16="http://schemas.microsoft.com/office/drawing/2014/main" id="{6A4C591F-1DF2-4104-AE3B-8454125EE0A9}"/>
                </a:ext>
              </a:extLst>
            </p:cNvPr>
            <p:cNvSpPr>
              <a:spLocks noChangeArrowheads="1"/>
            </p:cNvSpPr>
            <p:nvPr/>
          </p:nvSpPr>
          <p:spPr bwMode="auto">
            <a:xfrm>
              <a:off x="4572000" y="4934533"/>
              <a:ext cx="288032" cy="341573"/>
            </a:xfrm>
            <a:prstGeom prst="rect">
              <a:avLst/>
            </a:prstGeom>
            <a:noFill/>
            <a:ln w="9525"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grpSp>
      <p:sp>
        <p:nvSpPr>
          <p:cNvPr id="50182" name="Rectangle 20">
            <a:extLst>
              <a:ext uri="{FF2B5EF4-FFF2-40B4-BE49-F238E27FC236}">
                <a16:creationId xmlns:a16="http://schemas.microsoft.com/office/drawing/2014/main" id="{D2914824-6F81-4D33-9063-56A9C731DC9A}"/>
              </a:ext>
            </a:extLst>
          </p:cNvPr>
          <p:cNvSpPr>
            <a:spLocks noChangeArrowheads="1"/>
          </p:cNvSpPr>
          <p:nvPr/>
        </p:nvSpPr>
        <p:spPr bwMode="auto">
          <a:xfrm>
            <a:off x="4789488" y="874713"/>
            <a:ext cx="3562350" cy="173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GB" altLang="en-US" sz="2000" b="1"/>
              <a:t>(i) &gt;&gt;B=round(rand(3)*5)</a:t>
            </a:r>
          </a:p>
          <a:p>
            <a:pPr eaLnBrk="1" hangingPunct="1">
              <a:buFontTx/>
              <a:buNone/>
            </a:pPr>
            <a:r>
              <a:rPr lang="en-GB" altLang="en-US" sz="1800">
                <a:latin typeface="Courier New" panose="02070309020205020404" pitchFamily="49" charset="0"/>
                <a:cs typeface="Courier New" panose="02070309020205020404" pitchFamily="49" charset="0"/>
              </a:rPr>
              <a:t>B =</a:t>
            </a:r>
          </a:p>
          <a:p>
            <a:pPr eaLnBrk="1" hangingPunct="1">
              <a:buFontTx/>
              <a:buNone/>
            </a:pPr>
            <a:r>
              <a:rPr lang="en-GB" altLang="en-US" sz="1800">
                <a:latin typeface="Courier New" panose="02070309020205020404" pitchFamily="49" charset="0"/>
                <a:cs typeface="Courier New" panose="02070309020205020404" pitchFamily="49" charset="0"/>
              </a:rPr>
              <a:t>     0     1     5</a:t>
            </a:r>
          </a:p>
          <a:p>
            <a:pPr eaLnBrk="1" hangingPunct="1">
              <a:buFontTx/>
              <a:buNone/>
            </a:pPr>
            <a:r>
              <a:rPr lang="en-GB" altLang="en-US" sz="1800">
                <a:latin typeface="Courier New" panose="02070309020205020404" pitchFamily="49" charset="0"/>
                <a:cs typeface="Courier New" panose="02070309020205020404" pitchFamily="49" charset="0"/>
              </a:rPr>
              <a:t>     1     4     0</a:t>
            </a:r>
          </a:p>
          <a:p>
            <a:pPr eaLnBrk="1" hangingPunct="1">
              <a:buFontTx/>
              <a:buNone/>
            </a:pPr>
            <a:r>
              <a:rPr lang="en-GB" altLang="en-US" sz="1800">
                <a:latin typeface="Courier New" panose="02070309020205020404" pitchFamily="49" charset="0"/>
                <a:cs typeface="Courier New" panose="02070309020205020404" pitchFamily="49" charset="0"/>
              </a:rPr>
              <a:t>     5     3     2</a:t>
            </a:r>
          </a:p>
        </p:txBody>
      </p:sp>
      <p:sp>
        <p:nvSpPr>
          <p:cNvPr id="50183" name="Footer Placeholder 21">
            <a:extLst>
              <a:ext uri="{FF2B5EF4-FFF2-40B4-BE49-F238E27FC236}">
                <a16:creationId xmlns:a16="http://schemas.microsoft.com/office/drawing/2014/main" id="{A55F0E52-BA9D-4728-8DA2-0B96233F1E71}"/>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0184" name="Slide Number Placeholder 22">
            <a:extLst>
              <a:ext uri="{FF2B5EF4-FFF2-40B4-BE49-F238E27FC236}">
                <a16:creationId xmlns:a16="http://schemas.microsoft.com/office/drawing/2014/main" id="{FBB6BEF9-73AB-41FC-97CE-4684C80BC79E}"/>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BF64125D-0EF1-4730-BDB1-A961C72061F4}" type="slidenum">
              <a:rPr lang="en-GB" altLang="en-US" smtClean="0"/>
              <a:pPr eaLnBrk="1" hangingPunct="1"/>
              <a:t>97</a:t>
            </a:fld>
            <a:endParaRPr lang="en-GB" altLang="en-US" sz="1400"/>
          </a:p>
        </p:txBody>
      </p:sp>
    </p:spTree>
  </p:cSld>
  <p:clrMapOvr>
    <a:masterClrMapping/>
  </p:clrMapOvr>
  <p:transition spd="med" advClick="0"/>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90F9C656-C36B-4A4C-8D6E-0B41C256B777}"/>
              </a:ext>
            </a:extLst>
          </p:cNvPr>
          <p:cNvSpPr>
            <a:spLocks noGrp="1" noChangeArrowheads="1"/>
          </p:cNvSpPr>
          <p:nvPr>
            <p:ph type="title"/>
          </p:nvPr>
        </p:nvSpPr>
        <p:spPr>
          <a:xfrm>
            <a:off x="846137" y="-29496"/>
            <a:ext cx="7450138" cy="7629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a:solidFill>
                  <a:schemeClr val="accent6"/>
                </a:solidFill>
                <a:effectLst/>
              </a:rPr>
              <a:t>Indexed assignment</a:t>
            </a:r>
          </a:p>
        </p:txBody>
      </p:sp>
      <p:sp>
        <p:nvSpPr>
          <p:cNvPr id="51203" name="Rectangle 3">
            <a:extLst>
              <a:ext uri="{FF2B5EF4-FFF2-40B4-BE49-F238E27FC236}">
                <a16:creationId xmlns:a16="http://schemas.microsoft.com/office/drawing/2014/main" id="{8BE7E03B-D7F2-45A8-A84F-A9B86D2BFA90}"/>
              </a:ext>
            </a:extLst>
          </p:cNvPr>
          <p:cNvSpPr>
            <a:spLocks noGrp="1" noChangeArrowheads="1"/>
          </p:cNvSpPr>
          <p:nvPr>
            <p:ph type="body" idx="1"/>
          </p:nvPr>
        </p:nvSpPr>
        <p:spPr>
          <a:xfrm>
            <a:off x="458787" y="1007217"/>
            <a:ext cx="8228013" cy="4524375"/>
          </a:xfrm>
        </p:spPr>
        <p:txBody>
          <a:bodyPr/>
          <a:lstStyle/>
          <a:p>
            <a:r>
              <a:rPr lang="en-GB" altLang="en-US" dirty="0"/>
              <a:t>When assigning with indices, the array is created to the extent of the indices. The rest of the array is filled with zeros.</a:t>
            </a:r>
          </a:p>
        </p:txBody>
      </p:sp>
      <p:sp>
        <p:nvSpPr>
          <p:cNvPr id="51204" name="Text Box 7">
            <a:extLst>
              <a:ext uri="{FF2B5EF4-FFF2-40B4-BE49-F238E27FC236}">
                <a16:creationId xmlns:a16="http://schemas.microsoft.com/office/drawing/2014/main" id="{B4A59946-A5D6-4FDC-98BE-841791DFB29B}"/>
              </a:ext>
            </a:extLst>
          </p:cNvPr>
          <p:cNvSpPr txBox="1">
            <a:spLocks noChangeArrowheads="1"/>
          </p:cNvSpPr>
          <p:nvPr/>
        </p:nvSpPr>
        <p:spPr bwMode="auto">
          <a:xfrm>
            <a:off x="2579688" y="2924175"/>
            <a:ext cx="5329237"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en-US" altLang="en-US" sz="2000" b="1">
                <a:latin typeface="Courier New" panose="02070309020205020404" pitchFamily="49" charset="0"/>
                <a:cs typeface="Courier New" panose="02070309020205020404" pitchFamily="49" charset="0"/>
              </a:rPr>
              <a:t>&gt;&gt; clear;</a:t>
            </a:r>
          </a:p>
          <a:p>
            <a:pPr eaLnBrk="1" hangingPunct="1">
              <a:buFontTx/>
              <a:buNone/>
            </a:pPr>
            <a:r>
              <a:rPr lang="en-US" altLang="en-US" sz="2000" b="1">
                <a:latin typeface="Courier New" panose="02070309020205020404" pitchFamily="49" charset="0"/>
                <a:cs typeface="Courier New" panose="02070309020205020404" pitchFamily="49" charset="0"/>
              </a:rPr>
              <a:t>&gt;&gt; a(4) = 1</a:t>
            </a:r>
          </a:p>
          <a:p>
            <a:pPr eaLnBrk="1" hangingPunct="1">
              <a:buFontTx/>
              <a:buNone/>
            </a:pPr>
            <a:r>
              <a:rPr lang="en-US" altLang="en-US" sz="2000" b="1">
                <a:latin typeface="Courier New" panose="02070309020205020404" pitchFamily="49" charset="0"/>
                <a:cs typeface="Courier New" panose="02070309020205020404" pitchFamily="49" charset="0"/>
              </a:rPr>
              <a:t>a =</a:t>
            </a:r>
          </a:p>
          <a:p>
            <a:pPr eaLnBrk="1" hangingPunct="1">
              <a:buFontTx/>
              <a:buNone/>
            </a:pPr>
            <a:r>
              <a:rPr lang="en-US" altLang="en-US" sz="2000" b="1">
                <a:latin typeface="Courier New" panose="02070309020205020404" pitchFamily="49" charset="0"/>
                <a:cs typeface="Courier New" panose="02070309020205020404" pitchFamily="49" charset="0"/>
              </a:rPr>
              <a:t>     0     0     0     1</a:t>
            </a:r>
          </a:p>
          <a:p>
            <a:pPr eaLnBrk="1" hangingPunct="1">
              <a:buFontTx/>
              <a:buNone/>
            </a:pPr>
            <a:r>
              <a:rPr lang="en-US" altLang="en-US" sz="2000" b="1">
                <a:latin typeface="Courier New" panose="02070309020205020404" pitchFamily="49" charset="0"/>
                <a:cs typeface="Courier New" panose="02070309020205020404" pitchFamily="49" charset="0"/>
              </a:rPr>
              <a:t>&gt;&gt; b(2,2) = 3</a:t>
            </a:r>
          </a:p>
          <a:p>
            <a:pPr eaLnBrk="1" hangingPunct="1">
              <a:buFontTx/>
              <a:buNone/>
            </a:pPr>
            <a:r>
              <a:rPr lang="en-US" altLang="en-US" sz="2000" b="1">
                <a:latin typeface="Courier New" panose="02070309020205020404" pitchFamily="49" charset="0"/>
                <a:cs typeface="Courier New" panose="02070309020205020404" pitchFamily="49" charset="0"/>
              </a:rPr>
              <a:t>b =</a:t>
            </a:r>
          </a:p>
          <a:p>
            <a:pPr eaLnBrk="1" hangingPunct="1">
              <a:buFontTx/>
              <a:buNone/>
            </a:pPr>
            <a:r>
              <a:rPr lang="en-US" altLang="en-US" sz="2000" b="1">
                <a:latin typeface="Courier New" panose="02070309020205020404" pitchFamily="49" charset="0"/>
                <a:cs typeface="Courier New" panose="02070309020205020404" pitchFamily="49" charset="0"/>
              </a:rPr>
              <a:t>     0     0</a:t>
            </a:r>
          </a:p>
          <a:p>
            <a:pPr eaLnBrk="1" hangingPunct="1">
              <a:buFontTx/>
              <a:buNone/>
            </a:pPr>
            <a:r>
              <a:rPr lang="en-US" altLang="en-US" sz="2000" b="1">
                <a:latin typeface="Courier New" panose="02070309020205020404" pitchFamily="49" charset="0"/>
                <a:cs typeface="Courier New" panose="02070309020205020404" pitchFamily="49" charset="0"/>
              </a:rPr>
              <a:t>     0     3</a:t>
            </a:r>
            <a:endParaRPr lang="fr-FR" altLang="en-US" sz="2000" b="1">
              <a:latin typeface="Courier New" panose="02070309020205020404" pitchFamily="49" charset="0"/>
              <a:cs typeface="Courier New" panose="02070309020205020404" pitchFamily="49" charset="0"/>
            </a:endParaRPr>
          </a:p>
        </p:txBody>
      </p:sp>
      <p:sp>
        <p:nvSpPr>
          <p:cNvPr id="51205" name="Footer Placeholder 1">
            <a:extLst>
              <a:ext uri="{FF2B5EF4-FFF2-40B4-BE49-F238E27FC236}">
                <a16:creationId xmlns:a16="http://schemas.microsoft.com/office/drawing/2014/main" id="{E95FD1EE-E2BE-45F0-AAD7-A97AFC9B4C0F}"/>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1206" name="Slide Number Placeholder 2">
            <a:extLst>
              <a:ext uri="{FF2B5EF4-FFF2-40B4-BE49-F238E27FC236}">
                <a16:creationId xmlns:a16="http://schemas.microsoft.com/office/drawing/2014/main" id="{B84E9B28-6687-4FB5-87AF-E27B68E14A94}"/>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98</a:t>
            </a:fld>
            <a:endParaRPr lang="en-GB" altLang="en-US" sz="1400"/>
          </a:p>
        </p:txBody>
      </p:sp>
    </p:spTree>
  </p:cSld>
  <p:clrMapOvr>
    <a:masterClrMapping/>
  </p:clrMapOvr>
  <p:transition spd="med" advClick="0"/>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21" name="Text Box 7">
            <a:extLst>
              <a:ext uri="{FF2B5EF4-FFF2-40B4-BE49-F238E27FC236}">
                <a16:creationId xmlns:a16="http://schemas.microsoft.com/office/drawing/2014/main" id="{30A2C2CA-DED4-495B-ABB9-7F9FB1539C6F}"/>
              </a:ext>
            </a:extLst>
          </p:cNvPr>
          <p:cNvSpPr txBox="1">
            <a:spLocks noChangeArrowheads="1"/>
          </p:cNvSpPr>
          <p:nvPr/>
        </p:nvSpPr>
        <p:spPr bwMode="auto">
          <a:xfrm>
            <a:off x="4716463" y="4551363"/>
            <a:ext cx="306070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A(3,end)</a:t>
            </a:r>
          </a:p>
          <a:p>
            <a:pPr eaLnBrk="1" hangingPunct="1">
              <a:buFontTx/>
              <a:buNone/>
            </a:pPr>
            <a:r>
              <a:rPr lang="fr-FR" altLang="en-US" sz="2000" b="1">
                <a:latin typeface="Courier New" panose="02070309020205020404" pitchFamily="49" charset="0"/>
                <a:cs typeface="Courier New" panose="02070309020205020404" pitchFamily="49" charset="0"/>
              </a:rPr>
              <a:t>ans =</a:t>
            </a:r>
          </a:p>
          <a:p>
            <a:pPr eaLnBrk="1" hangingPunct="1">
              <a:buFontTx/>
              <a:buNone/>
            </a:pPr>
            <a:r>
              <a:rPr lang="fr-FR" altLang="en-US" sz="2000" b="1">
                <a:latin typeface="Courier New" panose="02070309020205020404" pitchFamily="49" charset="0"/>
                <a:cs typeface="Courier New" panose="02070309020205020404" pitchFamily="49" charset="0"/>
              </a:rPr>
              <a:t>    12</a:t>
            </a:r>
          </a:p>
        </p:txBody>
      </p:sp>
      <p:sp>
        <p:nvSpPr>
          <p:cNvPr id="94220" name="Text Box 7">
            <a:extLst>
              <a:ext uri="{FF2B5EF4-FFF2-40B4-BE49-F238E27FC236}">
                <a16:creationId xmlns:a16="http://schemas.microsoft.com/office/drawing/2014/main" id="{D38EC67E-DDA5-4C6E-9313-AD3CE6E543B1}"/>
              </a:ext>
            </a:extLst>
          </p:cNvPr>
          <p:cNvSpPr txBox="1">
            <a:spLocks noChangeArrowheads="1"/>
          </p:cNvSpPr>
          <p:nvPr/>
        </p:nvSpPr>
        <p:spPr bwMode="auto">
          <a:xfrm>
            <a:off x="4716463" y="2192338"/>
            <a:ext cx="306070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A(:,2:3)</a:t>
            </a:r>
          </a:p>
          <a:p>
            <a:pPr eaLnBrk="1" hangingPunct="1">
              <a:buFontTx/>
              <a:buNone/>
            </a:pPr>
            <a:r>
              <a:rPr lang="fr-FR" altLang="en-US" sz="2000" b="1">
                <a:latin typeface="Courier New" panose="02070309020205020404" pitchFamily="49" charset="0"/>
                <a:cs typeface="Courier New" panose="02070309020205020404" pitchFamily="49" charset="0"/>
              </a:rPr>
              <a:t>ans =</a:t>
            </a:r>
          </a:p>
          <a:p>
            <a:pPr eaLnBrk="1" hangingPunct="1">
              <a:buFontTx/>
              <a:buNone/>
            </a:pPr>
            <a:r>
              <a:rPr lang="fr-FR" altLang="en-US" sz="2000" b="1">
                <a:latin typeface="Courier New" panose="02070309020205020404" pitchFamily="49" charset="0"/>
                <a:cs typeface="Courier New" panose="02070309020205020404" pitchFamily="49" charset="0"/>
              </a:rPr>
              <a:t>     2     3</a:t>
            </a:r>
          </a:p>
          <a:p>
            <a:pPr eaLnBrk="1" hangingPunct="1">
              <a:buFontTx/>
              <a:buNone/>
            </a:pPr>
            <a:r>
              <a:rPr lang="fr-FR" altLang="en-US" sz="2000" b="1">
                <a:latin typeface="Courier New" panose="02070309020205020404" pitchFamily="49" charset="0"/>
                <a:cs typeface="Courier New" panose="02070309020205020404" pitchFamily="49" charset="0"/>
              </a:rPr>
              <a:t>    11    10</a:t>
            </a:r>
          </a:p>
          <a:p>
            <a:pPr eaLnBrk="1" hangingPunct="1">
              <a:buFontTx/>
              <a:buNone/>
            </a:pPr>
            <a:r>
              <a:rPr lang="fr-FR" altLang="en-US" sz="2000" b="1">
                <a:latin typeface="Courier New" panose="02070309020205020404" pitchFamily="49" charset="0"/>
                <a:cs typeface="Courier New" panose="02070309020205020404" pitchFamily="49" charset="0"/>
              </a:rPr>
              <a:t>     7     6</a:t>
            </a:r>
          </a:p>
          <a:p>
            <a:pPr eaLnBrk="1" hangingPunct="1">
              <a:buFontTx/>
              <a:buNone/>
            </a:pPr>
            <a:r>
              <a:rPr lang="fr-FR" altLang="en-US" sz="2000" b="1">
                <a:latin typeface="Courier New" panose="02070309020205020404" pitchFamily="49" charset="0"/>
                <a:cs typeface="Courier New" panose="02070309020205020404" pitchFamily="49" charset="0"/>
              </a:rPr>
              <a:t>    14    15</a:t>
            </a:r>
          </a:p>
        </p:txBody>
      </p:sp>
      <p:sp>
        <p:nvSpPr>
          <p:cNvPr id="52228" name="Rectangle 2">
            <a:extLst>
              <a:ext uri="{FF2B5EF4-FFF2-40B4-BE49-F238E27FC236}">
                <a16:creationId xmlns:a16="http://schemas.microsoft.com/office/drawing/2014/main" id="{BA74C3B2-F85E-4434-A276-A312890BC96C}"/>
              </a:ext>
            </a:extLst>
          </p:cNvPr>
          <p:cNvSpPr>
            <a:spLocks noGrp="1" noChangeArrowheads="1"/>
          </p:cNvSpPr>
          <p:nvPr>
            <p:ph type="title"/>
          </p:nvPr>
        </p:nvSpPr>
        <p:spPr>
          <a:xfrm>
            <a:off x="0" y="0"/>
            <a:ext cx="9144000" cy="8366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a:solidFill>
                  <a:schemeClr val="accent6"/>
                </a:solidFill>
                <a:effectLst/>
              </a:rPr>
              <a:t>Indexing: colon and end</a:t>
            </a:r>
          </a:p>
        </p:txBody>
      </p:sp>
      <p:sp>
        <p:nvSpPr>
          <p:cNvPr id="94211" name="Rectangle 3">
            <a:extLst>
              <a:ext uri="{FF2B5EF4-FFF2-40B4-BE49-F238E27FC236}">
                <a16:creationId xmlns:a16="http://schemas.microsoft.com/office/drawing/2014/main" id="{22E9144A-139B-4E26-B9FA-434EDF352A96}"/>
              </a:ext>
            </a:extLst>
          </p:cNvPr>
          <p:cNvSpPr>
            <a:spLocks noGrp="1" noChangeArrowheads="1"/>
          </p:cNvSpPr>
          <p:nvPr>
            <p:ph type="body" idx="1"/>
          </p:nvPr>
        </p:nvSpPr>
        <p:spPr>
          <a:xfrm>
            <a:off x="461963" y="1062038"/>
            <a:ext cx="3971925" cy="2260600"/>
          </a:xfrm>
        </p:spPr>
        <p:txBody>
          <a:bodyPr/>
          <a:lstStyle/>
          <a:p>
            <a:pPr>
              <a:lnSpc>
                <a:spcPct val="90000"/>
              </a:lnSpc>
            </a:pPr>
            <a:r>
              <a:rPr lang="en-GB" altLang="en-US" sz="2400"/>
              <a:t>Colon (:)</a:t>
            </a:r>
            <a:r>
              <a:rPr lang="en-GB" altLang="en-US" sz="2400">
                <a:sym typeface="Wingdings" panose="05000000000000000000" pitchFamily="2" charset="2"/>
              </a:rPr>
              <a:t> </a:t>
            </a:r>
            <a:r>
              <a:rPr lang="en-GB" altLang="en-US" sz="2400"/>
              <a:t>itself is used to refer to “all elements along that dimension”</a:t>
            </a:r>
          </a:p>
          <a:p>
            <a:pPr>
              <a:lnSpc>
                <a:spcPct val="90000"/>
              </a:lnSpc>
            </a:pPr>
            <a:r>
              <a:rPr lang="en-GB" altLang="en-US" sz="2400" b="1">
                <a:latin typeface="Courier New" panose="02070309020205020404" pitchFamily="49" charset="0"/>
              </a:rPr>
              <a:t>end</a:t>
            </a:r>
            <a:r>
              <a:rPr lang="en-GB" altLang="en-US" sz="2400"/>
              <a:t> is used to refer to the last element along that dimension</a:t>
            </a:r>
          </a:p>
        </p:txBody>
      </p:sp>
      <p:sp>
        <p:nvSpPr>
          <p:cNvPr id="94212" name="Text Box 7">
            <a:extLst>
              <a:ext uri="{FF2B5EF4-FFF2-40B4-BE49-F238E27FC236}">
                <a16:creationId xmlns:a16="http://schemas.microsoft.com/office/drawing/2014/main" id="{8CCC9E74-C2BF-49D6-99B4-3AE5BD859FE4}"/>
              </a:ext>
            </a:extLst>
          </p:cNvPr>
          <p:cNvSpPr txBox="1">
            <a:spLocks noChangeArrowheads="1"/>
          </p:cNvSpPr>
          <p:nvPr/>
        </p:nvSpPr>
        <p:spPr bwMode="auto">
          <a:xfrm>
            <a:off x="4716463" y="1065213"/>
            <a:ext cx="4176712"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a:latin typeface="Courier New" panose="02070309020205020404" pitchFamily="49" charset="0"/>
                <a:cs typeface="Courier New" panose="02070309020205020404" pitchFamily="49" charset="0"/>
              </a:rPr>
              <a:t>&gt;&gt; A(3,:)</a:t>
            </a:r>
          </a:p>
          <a:p>
            <a:pPr eaLnBrk="1" hangingPunct="1">
              <a:buFontTx/>
              <a:buNone/>
            </a:pPr>
            <a:r>
              <a:rPr lang="fr-FR" altLang="en-US" sz="2000" b="1">
                <a:latin typeface="Courier New" panose="02070309020205020404" pitchFamily="49" charset="0"/>
                <a:cs typeface="Courier New" panose="02070309020205020404" pitchFamily="49" charset="0"/>
              </a:rPr>
              <a:t>ans =</a:t>
            </a:r>
          </a:p>
          <a:p>
            <a:pPr eaLnBrk="1" hangingPunct="1">
              <a:buFontTx/>
              <a:buNone/>
            </a:pPr>
            <a:r>
              <a:rPr lang="fr-FR" altLang="en-US" sz="2000" b="1">
                <a:latin typeface="Courier New" panose="02070309020205020404" pitchFamily="49" charset="0"/>
                <a:cs typeface="Courier New" panose="02070309020205020404" pitchFamily="49" charset="0"/>
              </a:rPr>
              <a:t>     9     7     6    12</a:t>
            </a:r>
          </a:p>
        </p:txBody>
      </p:sp>
      <p:sp>
        <p:nvSpPr>
          <p:cNvPr id="94217" name="Line 9">
            <a:extLst>
              <a:ext uri="{FF2B5EF4-FFF2-40B4-BE49-F238E27FC236}">
                <a16:creationId xmlns:a16="http://schemas.microsoft.com/office/drawing/2014/main" id="{0DCC46A9-8A66-4963-986F-DDACFFE65091}"/>
              </a:ext>
            </a:extLst>
          </p:cNvPr>
          <p:cNvSpPr>
            <a:spLocks noChangeShapeType="1"/>
          </p:cNvSpPr>
          <p:nvPr/>
        </p:nvSpPr>
        <p:spPr bwMode="auto">
          <a:xfrm>
            <a:off x="5880100" y="4895850"/>
            <a:ext cx="503238"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52232" name="Group 1">
            <a:extLst>
              <a:ext uri="{FF2B5EF4-FFF2-40B4-BE49-F238E27FC236}">
                <a16:creationId xmlns:a16="http://schemas.microsoft.com/office/drawing/2014/main" id="{1B4FDFDE-F798-458F-8620-E83C01A17AEA}"/>
              </a:ext>
            </a:extLst>
          </p:cNvPr>
          <p:cNvGrpSpPr>
            <a:grpSpLocks/>
          </p:cNvGrpSpPr>
          <p:nvPr/>
        </p:nvGrpSpPr>
        <p:grpSpPr bwMode="auto">
          <a:xfrm>
            <a:off x="442120" y="1415256"/>
            <a:ext cx="5643561" cy="4265613"/>
            <a:chOff x="323850" y="1817688"/>
            <a:chExt cx="5581650" cy="4265612"/>
          </a:xfrm>
        </p:grpSpPr>
        <p:sp>
          <p:nvSpPr>
            <p:cNvPr id="52235" name="Text Box 7">
              <a:extLst>
                <a:ext uri="{FF2B5EF4-FFF2-40B4-BE49-F238E27FC236}">
                  <a16:creationId xmlns:a16="http://schemas.microsoft.com/office/drawing/2014/main" id="{0AE420A2-0426-4F73-9318-7BF81BFA0BA9}"/>
                </a:ext>
              </a:extLst>
            </p:cNvPr>
            <p:cNvSpPr txBox="1">
              <a:spLocks noChangeArrowheads="1"/>
            </p:cNvSpPr>
            <p:nvPr/>
          </p:nvSpPr>
          <p:spPr bwMode="auto">
            <a:xfrm>
              <a:off x="323850" y="3860800"/>
              <a:ext cx="4248150"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buFontTx/>
                <a:buNone/>
              </a:pPr>
              <a:r>
                <a:rPr lang="fr-FR" altLang="en-US" sz="2000" b="1" dirty="0">
                  <a:latin typeface="Courier New" panose="02070309020205020404" pitchFamily="49" charset="0"/>
                  <a:cs typeface="Courier New" panose="02070309020205020404" pitchFamily="49" charset="0"/>
                </a:rPr>
                <a:t>&gt;&gt; A = </a:t>
              </a:r>
              <a:r>
                <a:rPr lang="fr-FR" altLang="en-US" sz="2000" b="1" dirty="0" err="1">
                  <a:latin typeface="Courier New" panose="02070309020205020404" pitchFamily="49" charset="0"/>
                  <a:cs typeface="Courier New" panose="02070309020205020404" pitchFamily="49" charset="0"/>
                </a:rPr>
                <a:t>magic</a:t>
              </a:r>
              <a:r>
                <a:rPr lang="fr-FR" altLang="en-US" sz="2000" b="1" dirty="0">
                  <a:latin typeface="Courier New" panose="02070309020205020404" pitchFamily="49" charset="0"/>
                  <a:cs typeface="Courier New" panose="02070309020205020404" pitchFamily="49" charset="0"/>
                </a:rPr>
                <a:t>(4)</a:t>
              </a:r>
            </a:p>
            <a:p>
              <a:pPr eaLnBrk="1" hangingPunct="1">
                <a:buFontTx/>
                <a:buNone/>
              </a:pPr>
              <a:r>
                <a:rPr lang="fr-FR" altLang="en-US" sz="2000" b="1" dirty="0">
                  <a:latin typeface="Courier New" panose="02070309020205020404" pitchFamily="49" charset="0"/>
                  <a:cs typeface="Courier New" panose="02070309020205020404" pitchFamily="49" charset="0"/>
                </a:rPr>
                <a:t>A =</a:t>
              </a:r>
            </a:p>
            <a:p>
              <a:pPr eaLnBrk="1" hangingPunct="1">
                <a:buFontTx/>
                <a:buNone/>
              </a:pPr>
              <a:r>
                <a:rPr lang="fr-FR" altLang="en-US" sz="2000" b="1" dirty="0">
                  <a:latin typeface="Courier New" panose="02070309020205020404" pitchFamily="49" charset="0"/>
                  <a:cs typeface="Courier New" panose="02070309020205020404" pitchFamily="49" charset="0"/>
                </a:rPr>
                <a:t>    16     2     3    13</a:t>
              </a:r>
            </a:p>
            <a:p>
              <a:pPr eaLnBrk="1" hangingPunct="1">
                <a:buFontTx/>
                <a:buNone/>
              </a:pPr>
              <a:r>
                <a:rPr lang="fr-FR" altLang="en-US" sz="2000" b="1" dirty="0">
                  <a:latin typeface="Courier New" panose="02070309020205020404" pitchFamily="49" charset="0"/>
                  <a:cs typeface="Courier New" panose="02070309020205020404" pitchFamily="49" charset="0"/>
                </a:rPr>
                <a:t>     5    11    10     8</a:t>
              </a:r>
            </a:p>
            <a:p>
              <a:pPr eaLnBrk="1" hangingPunct="1">
                <a:buFontTx/>
                <a:buNone/>
              </a:pPr>
              <a:r>
                <a:rPr lang="fr-FR" altLang="en-US" sz="2000" b="1" dirty="0">
                  <a:latin typeface="Courier New" panose="02070309020205020404" pitchFamily="49" charset="0"/>
                  <a:cs typeface="Courier New" panose="02070309020205020404" pitchFamily="49" charset="0"/>
                </a:rPr>
                <a:t>     9     7     6    12</a:t>
              </a:r>
            </a:p>
            <a:p>
              <a:pPr eaLnBrk="1" hangingPunct="1">
                <a:buFontTx/>
                <a:buNone/>
              </a:pPr>
              <a:r>
                <a:rPr lang="fr-FR" altLang="en-US" sz="2000" b="1" dirty="0">
                  <a:latin typeface="Courier New" panose="02070309020205020404" pitchFamily="49" charset="0"/>
                  <a:cs typeface="Courier New" panose="02070309020205020404" pitchFamily="49" charset="0"/>
                </a:rPr>
                <a:t>     4    14    15     1</a:t>
              </a:r>
            </a:p>
          </p:txBody>
        </p:sp>
        <p:sp>
          <p:nvSpPr>
            <p:cNvPr id="52236" name="Oval 8">
              <a:extLst>
                <a:ext uri="{FF2B5EF4-FFF2-40B4-BE49-F238E27FC236}">
                  <a16:creationId xmlns:a16="http://schemas.microsoft.com/office/drawing/2014/main" id="{B35389EC-3770-4E55-A420-93E30209E765}"/>
                </a:ext>
              </a:extLst>
            </p:cNvPr>
            <p:cNvSpPr>
              <a:spLocks noChangeArrowheads="1"/>
            </p:cNvSpPr>
            <p:nvPr/>
          </p:nvSpPr>
          <p:spPr bwMode="auto">
            <a:xfrm>
              <a:off x="3609182" y="5081587"/>
              <a:ext cx="576263" cy="433387"/>
            </a:xfrm>
            <a:prstGeom prst="ellipse">
              <a:avLst/>
            </a:prstGeom>
            <a:noFill/>
            <a:ln w="9525" algn="ctr">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dirty="0"/>
            </a:p>
          </p:txBody>
        </p:sp>
        <p:grpSp>
          <p:nvGrpSpPr>
            <p:cNvPr id="52237" name="Group 15">
              <a:extLst>
                <a:ext uri="{FF2B5EF4-FFF2-40B4-BE49-F238E27FC236}">
                  <a16:creationId xmlns:a16="http://schemas.microsoft.com/office/drawing/2014/main" id="{EF1E1203-D08B-4558-B7E4-DDFFFEDAF828}"/>
                </a:ext>
              </a:extLst>
            </p:cNvPr>
            <p:cNvGrpSpPr>
              <a:grpSpLocks/>
            </p:cNvGrpSpPr>
            <p:nvPr/>
          </p:nvGrpSpPr>
          <p:grpSpPr bwMode="auto">
            <a:xfrm>
              <a:off x="1827213" y="2901950"/>
              <a:ext cx="3763963" cy="2900363"/>
              <a:chOff x="1151" y="1828"/>
              <a:chExt cx="2371" cy="1827"/>
            </a:xfrm>
          </p:grpSpPr>
          <p:sp>
            <p:nvSpPr>
              <p:cNvPr id="52241" name="Rectangle 7">
                <a:extLst>
                  <a:ext uri="{FF2B5EF4-FFF2-40B4-BE49-F238E27FC236}">
                    <a16:creationId xmlns:a16="http://schemas.microsoft.com/office/drawing/2014/main" id="{358CB999-B2F9-4E9C-8E98-1007AF2B97A7}"/>
                  </a:ext>
                </a:extLst>
              </p:cNvPr>
              <p:cNvSpPr>
                <a:spLocks noChangeArrowheads="1"/>
              </p:cNvSpPr>
              <p:nvPr/>
            </p:nvSpPr>
            <p:spPr bwMode="auto">
              <a:xfrm>
                <a:off x="1151" y="2793"/>
                <a:ext cx="907" cy="862"/>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2242" name="Line 10">
                <a:extLst>
                  <a:ext uri="{FF2B5EF4-FFF2-40B4-BE49-F238E27FC236}">
                    <a16:creationId xmlns:a16="http://schemas.microsoft.com/office/drawing/2014/main" id="{FFD4F581-0B1F-4144-8919-D051808EF987}"/>
                  </a:ext>
                </a:extLst>
              </p:cNvPr>
              <p:cNvSpPr>
                <a:spLocks noChangeShapeType="1"/>
              </p:cNvSpPr>
              <p:nvPr/>
            </p:nvSpPr>
            <p:spPr bwMode="auto">
              <a:xfrm>
                <a:off x="3404" y="1828"/>
                <a:ext cx="118"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52238" name="Group 14">
              <a:extLst>
                <a:ext uri="{FF2B5EF4-FFF2-40B4-BE49-F238E27FC236}">
                  <a16:creationId xmlns:a16="http://schemas.microsoft.com/office/drawing/2014/main" id="{3EEDB4AB-CF93-4129-B7D7-F4F312DA6FED}"/>
                </a:ext>
              </a:extLst>
            </p:cNvPr>
            <p:cNvGrpSpPr>
              <a:grpSpLocks/>
            </p:cNvGrpSpPr>
            <p:nvPr/>
          </p:nvGrpSpPr>
          <p:grpSpPr bwMode="auto">
            <a:xfrm>
              <a:off x="1069975" y="1817688"/>
              <a:ext cx="4835525" cy="3660775"/>
              <a:chOff x="674" y="1145"/>
              <a:chExt cx="3046" cy="2306"/>
            </a:xfrm>
          </p:grpSpPr>
          <p:sp>
            <p:nvSpPr>
              <p:cNvPr id="52239" name="Rectangle 6">
                <a:extLst>
                  <a:ext uri="{FF2B5EF4-FFF2-40B4-BE49-F238E27FC236}">
                    <a16:creationId xmlns:a16="http://schemas.microsoft.com/office/drawing/2014/main" id="{E7149900-9BCC-4171-81A9-A541210CE6DA}"/>
                  </a:ext>
                </a:extLst>
              </p:cNvPr>
              <p:cNvSpPr>
                <a:spLocks noChangeArrowheads="1"/>
              </p:cNvSpPr>
              <p:nvPr/>
            </p:nvSpPr>
            <p:spPr bwMode="auto">
              <a:xfrm>
                <a:off x="674" y="3224"/>
                <a:ext cx="1951" cy="227"/>
              </a:xfrm>
              <a:prstGeom prst="rect">
                <a:avLst/>
              </a:prstGeom>
              <a:noFill/>
              <a:ln w="9525" algn="ctr">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3200">
                    <a:solidFill>
                      <a:schemeClr val="tx1"/>
                    </a:solidFill>
                    <a:latin typeface="Arial" panose="020B0604020202020204" pitchFamily="34" charset="0"/>
                    <a:cs typeface="Arial" panose="020B0604020202020204" pitchFamily="34" charset="0"/>
                  </a:defRPr>
                </a:lvl1pPr>
                <a:lvl2pPr marL="742950" indent="-285750" eaLnBrk="0" hangingPunct="0">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400">
                    <a:solidFill>
                      <a:schemeClr val="tx1"/>
                    </a:solidFill>
                    <a:latin typeface="Arial" panose="020B0604020202020204" pitchFamily="34" charset="0"/>
                    <a:cs typeface="Arial" panose="020B0604020202020204" pitchFamily="34" charset="0"/>
                  </a:defRPr>
                </a:lvl3pPr>
                <a:lvl4pPr marL="1600200" indent="-228600" eaLnBrk="0" hangingPunct="0">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endParaRPr lang="en-US" altLang="en-US" sz="1800"/>
              </a:p>
            </p:txBody>
          </p:sp>
          <p:sp>
            <p:nvSpPr>
              <p:cNvPr id="52240" name="Line 11">
                <a:extLst>
                  <a:ext uri="{FF2B5EF4-FFF2-40B4-BE49-F238E27FC236}">
                    <a16:creationId xmlns:a16="http://schemas.microsoft.com/office/drawing/2014/main" id="{EED20ED1-3026-4B76-B3D6-9E420A3D91D7}"/>
                  </a:ext>
                </a:extLst>
              </p:cNvPr>
              <p:cNvSpPr>
                <a:spLocks noChangeShapeType="1"/>
              </p:cNvSpPr>
              <p:nvPr/>
            </p:nvSpPr>
            <p:spPr bwMode="auto">
              <a:xfrm>
                <a:off x="3584" y="1145"/>
                <a:ext cx="136" cy="0"/>
              </a:xfrm>
              <a:prstGeom prst="line">
                <a:avLst/>
              </a:prstGeom>
              <a:noFill/>
              <a:ln w="254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52233" name="Footer Placeholder 2">
            <a:extLst>
              <a:ext uri="{FF2B5EF4-FFF2-40B4-BE49-F238E27FC236}">
                <a16:creationId xmlns:a16="http://schemas.microsoft.com/office/drawing/2014/main" id="{8181F262-91DB-42E1-B469-654B85C324E8}"/>
              </a:ext>
            </a:extLst>
          </p:cNvPr>
          <p:cNvSpPr>
            <a:spLocks noGrp="1"/>
          </p:cNvSpPr>
          <p:nvPr>
            <p:ph type="ftr" sz="quarter" idx="11"/>
          </p:nvPr>
        </p:nvSpPr>
        <p:spPr bwMode="auto">
          <a:xfrm>
            <a:off x="3124200" y="6245225"/>
            <a:ext cx="2895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ctr" rtl="0" fontAlgn="base">
              <a:spcBef>
                <a:spcPct val="0"/>
              </a:spcBef>
              <a:spcAft>
                <a:spcPct val="0"/>
              </a:spcAft>
              <a:buFontTx/>
              <a:buNone/>
              <a:defRPr sz="1400" kern="1200">
                <a:solidFill>
                  <a:schemeClr val="tx1"/>
                </a:solidFill>
                <a:latin typeface="Arial" charset="0"/>
                <a:ea typeface="+mn-ea"/>
                <a:cs typeface="Arial"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r>
              <a:rPr lang="en-US"/>
              <a:t>Introduction to MATLAB</a:t>
            </a:r>
            <a:endParaRPr lang="en-US" altLang="en-US" sz="1400"/>
          </a:p>
        </p:txBody>
      </p:sp>
      <p:sp>
        <p:nvSpPr>
          <p:cNvPr id="52234" name="Slide Number Placeholder 3">
            <a:extLst>
              <a:ext uri="{FF2B5EF4-FFF2-40B4-BE49-F238E27FC236}">
                <a16:creationId xmlns:a16="http://schemas.microsoft.com/office/drawing/2014/main" id="{84BB8C6D-F545-4F1B-89B8-82E54785A96D}"/>
              </a:ext>
            </a:extLst>
          </p:cNvPr>
          <p:cNvSpPr>
            <a:spLocks noGrp="1"/>
          </p:cNvSpPr>
          <p:nvPr>
            <p:ph type="sldNum" sz="quarter" idx="12"/>
          </p:nvPr>
        </p:nvSpPr>
        <p:spPr bwMode="auto">
          <a:xfrm>
            <a:off x="6553200" y="6245225"/>
            <a:ext cx="2133600" cy="47625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buFontTx/>
              <a:buNone/>
              <a:defRPr sz="14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20000"/>
              </a:spcBef>
              <a:spcAft>
                <a:spcPct val="0"/>
              </a:spcAft>
              <a:buChar char="•"/>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a:lstStyle>
          <a:p>
            <a:pPr eaLnBrk="1" hangingPunct="1"/>
            <a:fld id="{761F0C8C-9208-4171-A89C-4CDAB2843FE8}" type="slidenum">
              <a:rPr lang="en-GB" altLang="en-US" smtClean="0"/>
              <a:pPr eaLnBrk="1" hangingPunct="1"/>
              <a:t>99</a:t>
            </a:fld>
            <a:endParaRPr lang="en-GB" altLang="en-US" sz="1400"/>
          </a:p>
        </p:txBody>
      </p:sp>
    </p:spTree>
  </p:cSld>
  <p:clrMapOvr>
    <a:masterClrMapping/>
  </p:clrMapOvr>
  <p:transition spd="med" advClick="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4212"/>
                                        </p:tgtEl>
                                        <p:attrNameLst>
                                          <p:attrName>style.visibility</p:attrName>
                                        </p:attrNameLst>
                                      </p:cBhvr>
                                      <p:to>
                                        <p:strVal val="visible"/>
                                      </p:to>
                                    </p:set>
                                    <p:animEffect transition="in" filter="fade">
                                      <p:cBhvr>
                                        <p:cTn id="7" dur="500"/>
                                        <p:tgtEl>
                                          <p:spTgt spid="942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4220"/>
                                        </p:tgtEl>
                                        <p:attrNameLst>
                                          <p:attrName>style.visibility</p:attrName>
                                        </p:attrNameLst>
                                      </p:cBhvr>
                                      <p:to>
                                        <p:strVal val="visible"/>
                                      </p:to>
                                    </p:set>
                                    <p:animEffect transition="in" filter="fade">
                                      <p:cBhvr>
                                        <p:cTn id="10" dur="500"/>
                                        <p:tgtEl>
                                          <p:spTgt spid="942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4211">
                                            <p:txEl>
                                              <p:pRg st="1" end="1"/>
                                            </p:txEl>
                                          </p:spTgt>
                                        </p:tgtEl>
                                        <p:attrNameLst>
                                          <p:attrName>style.visibility</p:attrName>
                                        </p:attrNameLst>
                                      </p:cBhvr>
                                      <p:to>
                                        <p:strVal val="visible"/>
                                      </p:to>
                                    </p:set>
                                    <p:animEffect transition="in" filter="fade">
                                      <p:cBhvr>
                                        <p:cTn id="13" dur="500"/>
                                        <p:tgtEl>
                                          <p:spTgt spid="94211">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4221"/>
                                        </p:tgtEl>
                                        <p:attrNameLst>
                                          <p:attrName>style.visibility</p:attrName>
                                        </p:attrNameLst>
                                      </p:cBhvr>
                                      <p:to>
                                        <p:strVal val="visible"/>
                                      </p:to>
                                    </p:set>
                                    <p:animEffect transition="in" filter="fade">
                                      <p:cBhvr>
                                        <p:cTn id="16" dur="500"/>
                                        <p:tgtEl>
                                          <p:spTgt spid="94221"/>
                                        </p:tgtEl>
                                      </p:cBhvr>
                                    </p:animEffect>
                                  </p:childTnLst>
                                </p:cTn>
                              </p:par>
                              <p:par>
                                <p:cTn id="17" presetID="10" presetClass="entr" presetSubtype="0" fill="hold" nodeType="withEffect">
                                  <p:stCondLst>
                                    <p:cond delay="0"/>
                                  </p:stCondLst>
                                  <p:childTnLst>
                                    <p:set>
                                      <p:cBhvr>
                                        <p:cTn id="18" dur="1" fill="hold">
                                          <p:stCondLst>
                                            <p:cond delay="0"/>
                                          </p:stCondLst>
                                        </p:cTn>
                                        <p:tgtEl>
                                          <p:spTgt spid="94217"/>
                                        </p:tgtEl>
                                        <p:attrNameLst>
                                          <p:attrName>style.visibility</p:attrName>
                                        </p:attrNameLst>
                                      </p:cBhvr>
                                      <p:to>
                                        <p:strVal val="visible"/>
                                      </p:to>
                                    </p:set>
                                    <p:animEffect transition="in" filter="fade">
                                      <p:cBhvr>
                                        <p:cTn id="19" dur="500"/>
                                        <p:tgtEl>
                                          <p:spTgt spid="94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21" grpId="0"/>
      <p:bldP spid="94220" grpId="0"/>
      <p:bldP spid="94211" grpId="0" build="p"/>
      <p:bldP spid="94212" grpId="0"/>
    </p:bld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2400" b="0" i="0" u="none" strike="noStrike" cap="none" normalizeH="0" baseline="0" smtClean="0">
            <a:ln>
              <a:noFill/>
            </a:ln>
            <a:solidFill>
              <a:schemeClr val="bg1"/>
            </a:solidFill>
            <a:effectLst/>
            <a:latin typeface="Arial" panose="020B0604020202020204" pitchFamily="34" charset="0"/>
            <a:ea typeface="ＭＳ Ｐゴシック" panose="020B0600070205080204" pitchFamily="34"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tabLst/>
          <a:defRPr kumimoji="0" lang="en-GB" altLang="en-US" sz="2400" b="0" i="0" u="none" strike="noStrike" cap="none" normalizeH="0" baseline="0" smtClean="0">
            <a:ln>
              <a:noFill/>
            </a:ln>
            <a:solidFill>
              <a:schemeClr val="bg1"/>
            </a:solidFill>
            <a:effectLst/>
            <a:latin typeface="Arial" panose="020B0604020202020204" pitchFamily="34" charset="0"/>
            <a:ea typeface="ＭＳ Ｐゴシック" panose="020B0600070205080204" pitchFamily="34" charset="-128"/>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F6702137A129F45A6835221D41CF60F" ma:contentTypeVersion="18" ma:contentTypeDescription="Create a new document." ma:contentTypeScope="" ma:versionID="0bc88be38ba80648658bba377f2ad856">
  <xsd:schema xmlns:xsd="http://www.w3.org/2001/XMLSchema" xmlns:xs="http://www.w3.org/2001/XMLSchema" xmlns:p="http://schemas.microsoft.com/office/2006/metadata/properties" xmlns:ns2="fc0be4fd-f545-4254-9f39-fb696fdb446c" xmlns:ns3="b454b8eb-aab7-4883-8d4b-cfae7d09baad" targetNamespace="http://schemas.microsoft.com/office/2006/metadata/properties" ma:root="true" ma:fieldsID="d8c50578821f202687a5b4875e66a04b" ns2:_="" ns3:_="">
    <xsd:import namespace="fc0be4fd-f545-4254-9f39-fb696fdb446c"/>
    <xsd:import namespace="b454b8eb-aab7-4883-8d4b-cfae7d09baa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LengthInSeconds" minOccurs="0"/>
                <xsd:element ref="ns2:_Flow_SignoffStatu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0be4fd-f545-4254-9f39-fb696fdb44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_Flow_SignoffStatus" ma:index="20" nillable="true" ma:displayName="Sign-off status" ma:internalName="Sign_x002d_off_x0020_status">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306b285-ac2c-4225-b56d-e54690cf9c9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454b8eb-aab7-4883-8d4b-cfae7d09baad"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00af61f8-4f5f-42d1-8450-017dcbacbbf1}" ma:internalName="TaxCatchAll" ma:showField="CatchAllData" ma:web="b454b8eb-aab7-4883-8d4b-cfae7d09baa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fc0be4fd-f545-4254-9f39-fb696fdb446c" xsi:nil="true"/>
    <lcf76f155ced4ddcb4097134ff3c332f xmlns="fc0be4fd-f545-4254-9f39-fb696fdb446c">
      <Terms xmlns="http://schemas.microsoft.com/office/infopath/2007/PartnerControls"/>
    </lcf76f155ced4ddcb4097134ff3c332f>
    <TaxCatchAll xmlns="b454b8eb-aab7-4883-8d4b-cfae7d09baad" xsi:nil="true"/>
  </documentManagement>
</p:properties>
</file>

<file path=customXml/itemProps1.xml><?xml version="1.0" encoding="utf-8"?>
<ds:datastoreItem xmlns:ds="http://schemas.openxmlformats.org/officeDocument/2006/customXml" ds:itemID="{80C0AD75-1BED-4C9F-A9FF-38341E558E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0be4fd-f545-4254-9f39-fb696fdb446c"/>
    <ds:schemaRef ds:uri="b454b8eb-aab7-4883-8d4b-cfae7d09baa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5098C3E-2D72-4E81-8B17-253801D31C6B}">
  <ds:schemaRefs>
    <ds:schemaRef ds:uri="http://schemas.microsoft.com/sharepoint/v3/contenttype/forms"/>
  </ds:schemaRefs>
</ds:datastoreItem>
</file>

<file path=customXml/itemProps3.xml><?xml version="1.0" encoding="utf-8"?>
<ds:datastoreItem xmlns:ds="http://schemas.openxmlformats.org/officeDocument/2006/customXml" ds:itemID="{1D24BDAA-B3DE-47A0-8324-F13E590E770D}">
  <ds:schemaRefs>
    <ds:schemaRef ds:uri="http://schemas.microsoft.com/office/2006/metadata/properties"/>
    <ds:schemaRef ds:uri="http://schemas.microsoft.com/office/infopath/2007/PartnerControls"/>
    <ds:schemaRef ds:uri="fc0be4fd-f545-4254-9f39-fb696fdb446c"/>
    <ds:schemaRef ds:uri="b454b8eb-aab7-4883-8d4b-cfae7d09baad"/>
  </ds:schemaRefs>
</ds:datastoreItem>
</file>

<file path=docProps/app.xml><?xml version="1.0" encoding="utf-8"?>
<Properties xmlns="http://schemas.openxmlformats.org/officeDocument/2006/extended-properties" xmlns:vt="http://schemas.openxmlformats.org/officeDocument/2006/docPropsVTypes">
  <Template/>
  <TotalTime>1870</TotalTime>
  <Words>9936</Words>
  <Application>Microsoft Office PowerPoint</Application>
  <PresentationFormat>On-screen Show (4:3)</PresentationFormat>
  <Paragraphs>1822</Paragraphs>
  <Slides>138</Slides>
  <Notes>52</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138</vt:i4>
      </vt:variant>
    </vt:vector>
  </HeadingPairs>
  <TitlesOfParts>
    <vt:vector size="150" baseType="lpstr">
      <vt:lpstr>ＭＳ Ｐゴシック</vt:lpstr>
      <vt:lpstr>宋体</vt:lpstr>
      <vt:lpstr>Arial</vt:lpstr>
      <vt:lpstr>Calibri</vt:lpstr>
      <vt:lpstr>Calibri Light</vt:lpstr>
      <vt:lpstr>Cambria Math</vt:lpstr>
      <vt:lpstr>Courier New</vt:lpstr>
      <vt:lpstr>Times New Roman</vt:lpstr>
      <vt:lpstr>Wingdings</vt:lpstr>
      <vt:lpstr>1_Default Design</vt:lpstr>
      <vt:lpstr>Custom Design</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Rounding commands</vt:lpstr>
      <vt:lpstr>Signum and absolute value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Program Control Statements</vt:lpstr>
      <vt:lpstr>PowerPoint Presentation</vt:lpstr>
      <vt:lpstr>PowerPoint Presentation</vt:lpstr>
      <vt:lpstr>PowerPoint Presentation</vt:lpstr>
      <vt:lpstr>The elseif Statement</vt:lpstr>
      <vt:lpstr>PowerPoint Presentation</vt:lpstr>
      <vt:lpstr>The switch Structure</vt:lpstr>
      <vt:lpstr>A switch Example</vt:lpstr>
      <vt:lpstr>User input</vt:lpstr>
      <vt:lpstr>Output methods</vt:lpstr>
      <vt:lpstr>PowerPoint Presentation</vt:lpstr>
      <vt:lpstr>Output to screen</vt:lpstr>
      <vt:lpstr>Output to screen</vt:lpstr>
      <vt:lpstr>Output to screen</vt:lpstr>
      <vt:lpstr>Output to screen</vt:lpstr>
      <vt:lpstr>Output to screen</vt:lpstr>
      <vt:lpstr>Loops</vt:lpstr>
      <vt:lpstr>For loop</vt:lpstr>
      <vt:lpstr>For loop</vt:lpstr>
      <vt:lpstr>For loop</vt:lpstr>
      <vt:lpstr>FOR Loop Structure</vt:lpstr>
      <vt:lpstr>For loop</vt:lpstr>
      <vt:lpstr>For loop</vt:lpstr>
      <vt:lpstr>For loop</vt:lpstr>
      <vt:lpstr>While loop</vt:lpstr>
      <vt:lpstr>While loop</vt:lpstr>
      <vt:lpstr>While loop</vt:lpstr>
      <vt:lpstr>While loop</vt:lpstr>
      <vt:lpstr>While loop</vt:lpstr>
      <vt:lpstr>For and while loops</vt:lpstr>
      <vt:lpstr>Nesting loops</vt:lpstr>
      <vt:lpstr>Nesting loops</vt:lpstr>
      <vt:lpstr>Nesting loops</vt:lpstr>
      <vt:lpstr>Break statement</vt:lpstr>
      <vt:lpstr>Break statement</vt:lpstr>
      <vt:lpstr>Infinite loops</vt:lpstr>
      <vt:lpstr>For/While loops summary</vt:lpstr>
      <vt:lpstr>Indentation</vt:lpstr>
      <vt:lpstr>For loop (using vectors)</vt:lpstr>
      <vt:lpstr>Nesting loops</vt:lpstr>
      <vt:lpstr>Function Handles</vt:lpstr>
      <vt:lpstr>PowerPoint Presentation</vt:lpstr>
      <vt:lpstr>Matrices</vt:lpstr>
      <vt:lpstr>PowerPoint Presentation</vt:lpstr>
      <vt:lpstr>PowerPoint Presentation</vt:lpstr>
      <vt:lpstr>Definitions</vt:lpstr>
      <vt:lpstr>Arrays vs. scalar variables</vt:lpstr>
      <vt:lpstr>What’s the advantage?</vt:lpstr>
      <vt:lpstr>Creating matrices and vectors</vt:lpstr>
      <vt:lpstr>Creating arrays listing elements</vt:lpstr>
      <vt:lpstr>Colon operator</vt:lpstr>
      <vt:lpstr>Zeros matrix</vt:lpstr>
      <vt:lpstr>Ones matrix</vt:lpstr>
      <vt:lpstr>Identity matrix</vt:lpstr>
      <vt:lpstr>Other built-in functions</vt:lpstr>
      <vt:lpstr>Concatenating arrays</vt:lpstr>
      <vt:lpstr>Indexing</vt:lpstr>
      <vt:lpstr>Indexing</vt:lpstr>
      <vt:lpstr>Indexing</vt:lpstr>
      <vt:lpstr>Indexing</vt:lpstr>
      <vt:lpstr>Indexing (Retrieve and Assign)</vt:lpstr>
      <vt:lpstr>Indexing (Retrieve Elements)</vt:lpstr>
      <vt:lpstr>Indexing (Assign Elements)</vt:lpstr>
      <vt:lpstr>Indexed assignment</vt:lpstr>
      <vt:lpstr>Indexing: colon and end</vt:lpstr>
      <vt:lpstr>Vector and matrix algebra</vt:lpstr>
      <vt:lpstr>Matrix transposition</vt:lpstr>
      <vt:lpstr>Matrix determinant</vt:lpstr>
      <vt:lpstr>Matrix determinant (2)</vt:lpstr>
      <vt:lpstr>Matrix sum and subtraction</vt:lpstr>
      <vt:lpstr>Matrix multiplication</vt:lpstr>
      <vt:lpstr>Matrix multiplication</vt:lpstr>
      <vt:lpstr>Matrix inverse</vt:lpstr>
      <vt:lpstr>Matrix division</vt:lpstr>
      <vt:lpstr>Matrix powers</vt:lpstr>
      <vt:lpstr>Scalar vs. vector operations</vt:lpstr>
      <vt:lpstr>Element-wise operators</vt:lpstr>
      <vt:lpstr>Element-wise operators</vt:lpstr>
      <vt:lpstr>Minimum and maximum</vt:lpstr>
      <vt:lpstr>Sort</vt:lpstr>
      <vt:lpstr>Other data functions</vt:lpstr>
      <vt:lpstr>Data analysis functions</vt:lpstr>
      <vt:lpstr>File I/O</vt:lpstr>
      <vt:lpstr>File I/O</vt:lpstr>
      <vt:lpstr>File I/O</vt:lpstr>
      <vt:lpstr>Importing Excel Files</vt:lpstr>
      <vt:lpstr>PowerPoint Presentation</vt:lpstr>
      <vt:lpstr>Graphics</vt:lpstr>
      <vt:lpstr>Graphics</vt:lpstr>
      <vt:lpstr>2D plots</vt:lpstr>
      <vt:lpstr>2D plots</vt:lpstr>
      <vt:lpstr>PowerPoint Presentation</vt:lpstr>
      <vt:lpstr>2D plots</vt:lpstr>
      <vt:lpstr>2D plots</vt:lpstr>
      <vt:lpstr>2D plots</vt:lpstr>
      <vt:lpstr>2D plots</vt:lpstr>
      <vt:lpstr>Scaling plots</vt:lpstr>
      <vt:lpstr>Other plots</vt:lpstr>
      <vt:lpstr>Annotating plots</vt:lpstr>
      <vt:lpstr>Property editor</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thenders</dc:creator>
  <cp:lastModifiedBy>Drew Lynch</cp:lastModifiedBy>
  <cp:revision>182</cp:revision>
  <cp:lastPrinted>1601-01-01T00:00:00Z</cp:lastPrinted>
  <dcterms:created xsi:type="dcterms:W3CDTF">2008-02-26T11:30:07Z</dcterms:created>
  <dcterms:modified xsi:type="dcterms:W3CDTF">2025-03-24T11:25:52Z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0x010100EF6702137A129F45A6835221D41CF60F</vt:lpwstr>
  </property>
  <property fmtid="{D5CDD505-2E9C-101B-9397-08002B2CF9AE}" pid="3" name="MSIP_Label_a321a15a-c71d-40d3-b0cd-3b0ec0033fdd_Enabled">
    <vt:lpwstr>true</vt:lpwstr>
  </property>
  <property fmtid="{D5CDD505-2E9C-101B-9397-08002B2CF9AE}" pid="4" name="MSIP_Label_a321a15a-c71d-40d3-b0cd-3b0ec0033fdd_SetDate">
    <vt:lpwstr>2024-11-05T22:54:02Z</vt:lpwstr>
  </property>
  <property fmtid="{D5CDD505-2E9C-101B-9397-08002B2CF9AE}" pid="5" name="MSIP_Label_a321a15a-c71d-40d3-b0cd-3b0ec0033fdd_Method">
    <vt:lpwstr>Standard</vt:lpwstr>
  </property>
  <property fmtid="{D5CDD505-2E9C-101B-9397-08002B2CF9AE}" pid="6" name="MSIP_Label_a321a15a-c71d-40d3-b0cd-3b0ec0033fdd_Name">
    <vt:lpwstr>Restricted</vt:lpwstr>
  </property>
  <property fmtid="{D5CDD505-2E9C-101B-9397-08002B2CF9AE}" pid="7" name="MSIP_Label_a321a15a-c71d-40d3-b0cd-3b0ec0033fdd_SiteId">
    <vt:lpwstr>f89944b7-4a4e-4ea7-9156-3299f3411647</vt:lpwstr>
  </property>
  <property fmtid="{D5CDD505-2E9C-101B-9397-08002B2CF9AE}" pid="8" name="MSIP_Label_a321a15a-c71d-40d3-b0cd-3b0ec0033fdd_ActionId">
    <vt:lpwstr>29cff9db-d140-4b30-aed6-c8bb83f400ec</vt:lpwstr>
  </property>
  <property fmtid="{D5CDD505-2E9C-101B-9397-08002B2CF9AE}" pid="9" name="MSIP_Label_a321a15a-c71d-40d3-b0cd-3b0ec0033fdd_ContentBits">
    <vt:lpwstr>0</vt:lpwstr>
  </property>
</Properties>
</file>