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5" r:id="rId4"/>
    <p:sldId id="258" r:id="rId5"/>
    <p:sldId id="259" r:id="rId6"/>
    <p:sldId id="260" r:id="rId7"/>
    <p:sldId id="261" r:id="rId8"/>
    <p:sldId id="262" r:id="rId9"/>
    <p:sldId id="276" r:id="rId10"/>
    <p:sldId id="263" r:id="rId11"/>
    <p:sldId id="264" r:id="rId12"/>
    <p:sldId id="265" r:id="rId13"/>
    <p:sldId id="266" r:id="rId14"/>
    <p:sldId id="267" r:id="rId15"/>
    <p:sldId id="268" r:id="rId16"/>
    <p:sldId id="298" r:id="rId17"/>
    <p:sldId id="300" r:id="rId18"/>
    <p:sldId id="301" r:id="rId19"/>
    <p:sldId id="310" r:id="rId20"/>
    <p:sldId id="302" r:id="rId21"/>
    <p:sldId id="311" r:id="rId22"/>
    <p:sldId id="312" r:id="rId23"/>
    <p:sldId id="269" r:id="rId24"/>
    <p:sldId id="270" r:id="rId25"/>
    <p:sldId id="271" r:id="rId26"/>
    <p:sldId id="272" r:id="rId27"/>
    <p:sldId id="280" r:id="rId28"/>
    <p:sldId id="273" r:id="rId29"/>
    <p:sldId id="274"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5"/>
  </p:normalViewPr>
  <p:slideViewPr>
    <p:cSldViewPr snapToGrid="0">
      <p:cViewPr varScale="1">
        <p:scale>
          <a:sx n="102" d="100"/>
          <a:sy n="102" d="100"/>
        </p:scale>
        <p:origin x="9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219B-0EE5-8C12-5AFF-8D86635928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1F83936-9B74-DC60-D327-7824BE20F3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A6554A7-6BF4-D663-4A04-BC384F3484D9}"/>
              </a:ext>
            </a:extLst>
          </p:cNvPr>
          <p:cNvSpPr>
            <a:spLocks noGrp="1"/>
          </p:cNvSpPr>
          <p:nvPr>
            <p:ph type="dt" sz="half" idx="10"/>
          </p:nvPr>
        </p:nvSpPr>
        <p:spPr/>
        <p:txBody>
          <a:bodyPr/>
          <a:lstStyle/>
          <a:p>
            <a:fld id="{8917F37B-0BF4-8F40-8E73-E38BB938DB33}" type="datetimeFigureOut">
              <a:rPr lang="en-GB" smtClean="0"/>
              <a:t>07/09/2023</a:t>
            </a:fld>
            <a:endParaRPr lang="en-GB"/>
          </a:p>
        </p:txBody>
      </p:sp>
      <p:sp>
        <p:nvSpPr>
          <p:cNvPr id="5" name="Footer Placeholder 4">
            <a:extLst>
              <a:ext uri="{FF2B5EF4-FFF2-40B4-BE49-F238E27FC236}">
                <a16:creationId xmlns:a16="http://schemas.microsoft.com/office/drawing/2014/main" id="{736D6D54-FE4A-A509-EC42-DB381217C9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DE3959-AEB1-FAF8-91FE-B68FEA3D8E15}"/>
              </a:ext>
            </a:extLst>
          </p:cNvPr>
          <p:cNvSpPr>
            <a:spLocks noGrp="1"/>
          </p:cNvSpPr>
          <p:nvPr>
            <p:ph type="sldNum" sz="quarter" idx="12"/>
          </p:nvPr>
        </p:nvSpPr>
        <p:spPr/>
        <p:txBody>
          <a:bodyPr/>
          <a:lstStyle/>
          <a:p>
            <a:fld id="{4EBF6424-BDA2-924E-84DF-F4A26212D035}" type="slidenum">
              <a:rPr lang="en-GB" smtClean="0"/>
              <a:t>‹#›</a:t>
            </a:fld>
            <a:endParaRPr lang="en-GB"/>
          </a:p>
        </p:txBody>
      </p:sp>
    </p:spTree>
    <p:extLst>
      <p:ext uri="{BB962C8B-B14F-4D97-AF65-F5344CB8AC3E}">
        <p14:creationId xmlns:p14="http://schemas.microsoft.com/office/powerpoint/2010/main" val="717163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BB49-4A19-5084-34F0-9CBEF2CBEF2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2E0B775-6892-7426-F26A-903A72D7D9E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CB7D52D-BF4E-A55A-13BD-EB3A76D22239}"/>
              </a:ext>
            </a:extLst>
          </p:cNvPr>
          <p:cNvSpPr>
            <a:spLocks noGrp="1"/>
          </p:cNvSpPr>
          <p:nvPr>
            <p:ph type="dt" sz="half" idx="10"/>
          </p:nvPr>
        </p:nvSpPr>
        <p:spPr/>
        <p:txBody>
          <a:bodyPr/>
          <a:lstStyle/>
          <a:p>
            <a:fld id="{8917F37B-0BF4-8F40-8E73-E38BB938DB33}" type="datetimeFigureOut">
              <a:rPr lang="en-GB" smtClean="0"/>
              <a:t>07/09/2023</a:t>
            </a:fld>
            <a:endParaRPr lang="en-GB"/>
          </a:p>
        </p:txBody>
      </p:sp>
      <p:sp>
        <p:nvSpPr>
          <p:cNvPr id="5" name="Footer Placeholder 4">
            <a:extLst>
              <a:ext uri="{FF2B5EF4-FFF2-40B4-BE49-F238E27FC236}">
                <a16:creationId xmlns:a16="http://schemas.microsoft.com/office/drawing/2014/main" id="{A6621E2B-0411-C64A-3337-4642088C98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39948F-FFB9-5740-04D4-0E56A5FD1EE9}"/>
              </a:ext>
            </a:extLst>
          </p:cNvPr>
          <p:cNvSpPr>
            <a:spLocks noGrp="1"/>
          </p:cNvSpPr>
          <p:nvPr>
            <p:ph type="sldNum" sz="quarter" idx="12"/>
          </p:nvPr>
        </p:nvSpPr>
        <p:spPr/>
        <p:txBody>
          <a:bodyPr/>
          <a:lstStyle/>
          <a:p>
            <a:fld id="{4EBF6424-BDA2-924E-84DF-F4A26212D035}" type="slidenum">
              <a:rPr lang="en-GB" smtClean="0"/>
              <a:t>‹#›</a:t>
            </a:fld>
            <a:endParaRPr lang="en-GB"/>
          </a:p>
        </p:txBody>
      </p:sp>
    </p:spTree>
    <p:extLst>
      <p:ext uri="{BB962C8B-B14F-4D97-AF65-F5344CB8AC3E}">
        <p14:creationId xmlns:p14="http://schemas.microsoft.com/office/powerpoint/2010/main" val="4114607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5C7A67-9D4B-506E-469C-F3628F704C5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314BE00-7B76-33A0-BA16-581E7BB345A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E416246-13D5-D57A-7943-19392C170D83}"/>
              </a:ext>
            </a:extLst>
          </p:cNvPr>
          <p:cNvSpPr>
            <a:spLocks noGrp="1"/>
          </p:cNvSpPr>
          <p:nvPr>
            <p:ph type="dt" sz="half" idx="10"/>
          </p:nvPr>
        </p:nvSpPr>
        <p:spPr/>
        <p:txBody>
          <a:bodyPr/>
          <a:lstStyle/>
          <a:p>
            <a:fld id="{8917F37B-0BF4-8F40-8E73-E38BB938DB33}" type="datetimeFigureOut">
              <a:rPr lang="en-GB" smtClean="0"/>
              <a:t>07/09/2023</a:t>
            </a:fld>
            <a:endParaRPr lang="en-GB"/>
          </a:p>
        </p:txBody>
      </p:sp>
      <p:sp>
        <p:nvSpPr>
          <p:cNvPr id="5" name="Footer Placeholder 4">
            <a:extLst>
              <a:ext uri="{FF2B5EF4-FFF2-40B4-BE49-F238E27FC236}">
                <a16:creationId xmlns:a16="http://schemas.microsoft.com/office/drawing/2014/main" id="{6C4A34DE-1F9E-9698-B010-E3F37A1EF9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D05320-B980-4C74-9CAC-DDABB727C1B2}"/>
              </a:ext>
            </a:extLst>
          </p:cNvPr>
          <p:cNvSpPr>
            <a:spLocks noGrp="1"/>
          </p:cNvSpPr>
          <p:nvPr>
            <p:ph type="sldNum" sz="quarter" idx="12"/>
          </p:nvPr>
        </p:nvSpPr>
        <p:spPr/>
        <p:txBody>
          <a:bodyPr/>
          <a:lstStyle/>
          <a:p>
            <a:fld id="{4EBF6424-BDA2-924E-84DF-F4A26212D035}" type="slidenum">
              <a:rPr lang="en-GB" smtClean="0"/>
              <a:t>‹#›</a:t>
            </a:fld>
            <a:endParaRPr lang="en-GB"/>
          </a:p>
        </p:txBody>
      </p:sp>
    </p:spTree>
    <p:extLst>
      <p:ext uri="{BB962C8B-B14F-4D97-AF65-F5344CB8AC3E}">
        <p14:creationId xmlns:p14="http://schemas.microsoft.com/office/powerpoint/2010/main" val="311805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FD3A-01F5-8646-3B8B-A9703A960E0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4E9F592-7320-80C8-3D2F-5D7320DD75E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91C520C-C68F-CCD5-DD21-A42F7BB48987}"/>
              </a:ext>
            </a:extLst>
          </p:cNvPr>
          <p:cNvSpPr>
            <a:spLocks noGrp="1"/>
          </p:cNvSpPr>
          <p:nvPr>
            <p:ph type="dt" sz="half" idx="10"/>
          </p:nvPr>
        </p:nvSpPr>
        <p:spPr/>
        <p:txBody>
          <a:bodyPr/>
          <a:lstStyle/>
          <a:p>
            <a:fld id="{8917F37B-0BF4-8F40-8E73-E38BB938DB33}" type="datetimeFigureOut">
              <a:rPr lang="en-GB" smtClean="0"/>
              <a:t>07/09/2023</a:t>
            </a:fld>
            <a:endParaRPr lang="en-GB"/>
          </a:p>
        </p:txBody>
      </p:sp>
      <p:sp>
        <p:nvSpPr>
          <p:cNvPr id="5" name="Footer Placeholder 4">
            <a:extLst>
              <a:ext uri="{FF2B5EF4-FFF2-40B4-BE49-F238E27FC236}">
                <a16:creationId xmlns:a16="http://schemas.microsoft.com/office/drawing/2014/main" id="{C93FB726-A3DB-3807-3564-E62B48AA39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4DCC83-FB48-453E-3FD3-2EC6B71038D0}"/>
              </a:ext>
            </a:extLst>
          </p:cNvPr>
          <p:cNvSpPr>
            <a:spLocks noGrp="1"/>
          </p:cNvSpPr>
          <p:nvPr>
            <p:ph type="sldNum" sz="quarter" idx="12"/>
          </p:nvPr>
        </p:nvSpPr>
        <p:spPr/>
        <p:txBody>
          <a:bodyPr/>
          <a:lstStyle/>
          <a:p>
            <a:fld id="{4EBF6424-BDA2-924E-84DF-F4A26212D035}" type="slidenum">
              <a:rPr lang="en-GB" smtClean="0"/>
              <a:t>‹#›</a:t>
            </a:fld>
            <a:endParaRPr lang="en-GB"/>
          </a:p>
        </p:txBody>
      </p:sp>
    </p:spTree>
    <p:extLst>
      <p:ext uri="{BB962C8B-B14F-4D97-AF65-F5344CB8AC3E}">
        <p14:creationId xmlns:p14="http://schemas.microsoft.com/office/powerpoint/2010/main" val="340231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DA38B-C0F3-6967-30BB-732C3DAF0D4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C1D1089-6894-84A6-C5A2-BE745DF942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E9AC893-88C1-4165-C979-8AA87379D2D7}"/>
              </a:ext>
            </a:extLst>
          </p:cNvPr>
          <p:cNvSpPr>
            <a:spLocks noGrp="1"/>
          </p:cNvSpPr>
          <p:nvPr>
            <p:ph type="dt" sz="half" idx="10"/>
          </p:nvPr>
        </p:nvSpPr>
        <p:spPr/>
        <p:txBody>
          <a:bodyPr/>
          <a:lstStyle/>
          <a:p>
            <a:fld id="{8917F37B-0BF4-8F40-8E73-E38BB938DB33}" type="datetimeFigureOut">
              <a:rPr lang="en-GB" smtClean="0"/>
              <a:t>07/09/2023</a:t>
            </a:fld>
            <a:endParaRPr lang="en-GB"/>
          </a:p>
        </p:txBody>
      </p:sp>
      <p:sp>
        <p:nvSpPr>
          <p:cNvPr id="5" name="Footer Placeholder 4">
            <a:extLst>
              <a:ext uri="{FF2B5EF4-FFF2-40B4-BE49-F238E27FC236}">
                <a16:creationId xmlns:a16="http://schemas.microsoft.com/office/drawing/2014/main" id="{1B0325B4-9466-9607-4934-D8A056A6E8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CF972E-6CCD-2D17-C125-1772098D8FF5}"/>
              </a:ext>
            </a:extLst>
          </p:cNvPr>
          <p:cNvSpPr>
            <a:spLocks noGrp="1"/>
          </p:cNvSpPr>
          <p:nvPr>
            <p:ph type="sldNum" sz="quarter" idx="12"/>
          </p:nvPr>
        </p:nvSpPr>
        <p:spPr/>
        <p:txBody>
          <a:bodyPr/>
          <a:lstStyle/>
          <a:p>
            <a:fld id="{4EBF6424-BDA2-924E-84DF-F4A26212D035}" type="slidenum">
              <a:rPr lang="en-GB" smtClean="0"/>
              <a:t>‹#›</a:t>
            </a:fld>
            <a:endParaRPr lang="en-GB"/>
          </a:p>
        </p:txBody>
      </p:sp>
    </p:spTree>
    <p:extLst>
      <p:ext uri="{BB962C8B-B14F-4D97-AF65-F5344CB8AC3E}">
        <p14:creationId xmlns:p14="http://schemas.microsoft.com/office/powerpoint/2010/main" val="125753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6B3BE-3876-ED40-9617-1B39B4A02D1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0209A35-E20B-0565-1A0A-AF14FB91FDA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ED9F185-4FD3-E15F-4D5C-C0405532393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FCF81CF-6C7E-4436-8B3B-5B2A6E92850D}"/>
              </a:ext>
            </a:extLst>
          </p:cNvPr>
          <p:cNvSpPr>
            <a:spLocks noGrp="1"/>
          </p:cNvSpPr>
          <p:nvPr>
            <p:ph type="dt" sz="half" idx="10"/>
          </p:nvPr>
        </p:nvSpPr>
        <p:spPr/>
        <p:txBody>
          <a:bodyPr/>
          <a:lstStyle/>
          <a:p>
            <a:fld id="{8917F37B-0BF4-8F40-8E73-E38BB938DB33}" type="datetimeFigureOut">
              <a:rPr lang="en-GB" smtClean="0"/>
              <a:t>07/09/2023</a:t>
            </a:fld>
            <a:endParaRPr lang="en-GB"/>
          </a:p>
        </p:txBody>
      </p:sp>
      <p:sp>
        <p:nvSpPr>
          <p:cNvPr id="6" name="Footer Placeholder 5">
            <a:extLst>
              <a:ext uri="{FF2B5EF4-FFF2-40B4-BE49-F238E27FC236}">
                <a16:creationId xmlns:a16="http://schemas.microsoft.com/office/drawing/2014/main" id="{B052646C-EC7B-0DCD-A44E-265E1845D5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BA0B5B-B7F9-2FEB-48A3-C820770ADB98}"/>
              </a:ext>
            </a:extLst>
          </p:cNvPr>
          <p:cNvSpPr>
            <a:spLocks noGrp="1"/>
          </p:cNvSpPr>
          <p:nvPr>
            <p:ph type="sldNum" sz="quarter" idx="12"/>
          </p:nvPr>
        </p:nvSpPr>
        <p:spPr/>
        <p:txBody>
          <a:bodyPr/>
          <a:lstStyle/>
          <a:p>
            <a:fld id="{4EBF6424-BDA2-924E-84DF-F4A26212D035}" type="slidenum">
              <a:rPr lang="en-GB" smtClean="0"/>
              <a:t>‹#›</a:t>
            </a:fld>
            <a:endParaRPr lang="en-GB"/>
          </a:p>
        </p:txBody>
      </p:sp>
    </p:spTree>
    <p:extLst>
      <p:ext uri="{BB962C8B-B14F-4D97-AF65-F5344CB8AC3E}">
        <p14:creationId xmlns:p14="http://schemas.microsoft.com/office/powerpoint/2010/main" val="56559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5647F-A9C5-610B-E89A-2EECA4F1C59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AB3E22C-B2C6-EBB0-6AC5-59A509D1E9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F43EF0D-49AB-52FB-4BFC-A91B0A3228A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402F76E-CB52-AD26-CD2D-9BBFD2DAB4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77F68E1-032D-4F40-2C1A-517660E69BE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44BD7C9-85DA-7895-3BC6-64127615707F}"/>
              </a:ext>
            </a:extLst>
          </p:cNvPr>
          <p:cNvSpPr>
            <a:spLocks noGrp="1"/>
          </p:cNvSpPr>
          <p:nvPr>
            <p:ph type="dt" sz="half" idx="10"/>
          </p:nvPr>
        </p:nvSpPr>
        <p:spPr/>
        <p:txBody>
          <a:bodyPr/>
          <a:lstStyle/>
          <a:p>
            <a:fld id="{8917F37B-0BF4-8F40-8E73-E38BB938DB33}" type="datetimeFigureOut">
              <a:rPr lang="en-GB" smtClean="0"/>
              <a:t>07/09/2023</a:t>
            </a:fld>
            <a:endParaRPr lang="en-GB"/>
          </a:p>
        </p:txBody>
      </p:sp>
      <p:sp>
        <p:nvSpPr>
          <p:cNvPr id="8" name="Footer Placeholder 7">
            <a:extLst>
              <a:ext uri="{FF2B5EF4-FFF2-40B4-BE49-F238E27FC236}">
                <a16:creationId xmlns:a16="http://schemas.microsoft.com/office/drawing/2014/main" id="{73A964B1-F8A5-EC36-08E1-15B3E537858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7E436C-EB64-2984-305F-2EB9A376A883}"/>
              </a:ext>
            </a:extLst>
          </p:cNvPr>
          <p:cNvSpPr>
            <a:spLocks noGrp="1"/>
          </p:cNvSpPr>
          <p:nvPr>
            <p:ph type="sldNum" sz="quarter" idx="12"/>
          </p:nvPr>
        </p:nvSpPr>
        <p:spPr/>
        <p:txBody>
          <a:bodyPr/>
          <a:lstStyle/>
          <a:p>
            <a:fld id="{4EBF6424-BDA2-924E-84DF-F4A26212D035}" type="slidenum">
              <a:rPr lang="en-GB" smtClean="0"/>
              <a:t>‹#›</a:t>
            </a:fld>
            <a:endParaRPr lang="en-GB"/>
          </a:p>
        </p:txBody>
      </p:sp>
    </p:spTree>
    <p:extLst>
      <p:ext uri="{BB962C8B-B14F-4D97-AF65-F5344CB8AC3E}">
        <p14:creationId xmlns:p14="http://schemas.microsoft.com/office/powerpoint/2010/main" val="738560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8847-5629-88AB-8075-0D4BE7A9572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64ED2E2-61DE-AB14-7A64-DC2BBC2A8356}"/>
              </a:ext>
            </a:extLst>
          </p:cNvPr>
          <p:cNvSpPr>
            <a:spLocks noGrp="1"/>
          </p:cNvSpPr>
          <p:nvPr>
            <p:ph type="dt" sz="half" idx="10"/>
          </p:nvPr>
        </p:nvSpPr>
        <p:spPr/>
        <p:txBody>
          <a:bodyPr/>
          <a:lstStyle/>
          <a:p>
            <a:fld id="{8917F37B-0BF4-8F40-8E73-E38BB938DB33}" type="datetimeFigureOut">
              <a:rPr lang="en-GB" smtClean="0"/>
              <a:t>07/09/2023</a:t>
            </a:fld>
            <a:endParaRPr lang="en-GB"/>
          </a:p>
        </p:txBody>
      </p:sp>
      <p:sp>
        <p:nvSpPr>
          <p:cNvPr id="4" name="Footer Placeholder 3">
            <a:extLst>
              <a:ext uri="{FF2B5EF4-FFF2-40B4-BE49-F238E27FC236}">
                <a16:creationId xmlns:a16="http://schemas.microsoft.com/office/drawing/2014/main" id="{2A6882D4-5A7B-8D75-F13E-B198C132881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BDD7B4C-06F6-68AA-682D-552023BA3DC0}"/>
              </a:ext>
            </a:extLst>
          </p:cNvPr>
          <p:cNvSpPr>
            <a:spLocks noGrp="1"/>
          </p:cNvSpPr>
          <p:nvPr>
            <p:ph type="sldNum" sz="quarter" idx="12"/>
          </p:nvPr>
        </p:nvSpPr>
        <p:spPr/>
        <p:txBody>
          <a:bodyPr/>
          <a:lstStyle/>
          <a:p>
            <a:fld id="{4EBF6424-BDA2-924E-84DF-F4A26212D035}" type="slidenum">
              <a:rPr lang="en-GB" smtClean="0"/>
              <a:t>‹#›</a:t>
            </a:fld>
            <a:endParaRPr lang="en-GB"/>
          </a:p>
        </p:txBody>
      </p:sp>
    </p:spTree>
    <p:extLst>
      <p:ext uri="{BB962C8B-B14F-4D97-AF65-F5344CB8AC3E}">
        <p14:creationId xmlns:p14="http://schemas.microsoft.com/office/powerpoint/2010/main" val="9830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04CF6-D923-76ED-0025-51F2D09BC12D}"/>
              </a:ext>
            </a:extLst>
          </p:cNvPr>
          <p:cNvSpPr>
            <a:spLocks noGrp="1"/>
          </p:cNvSpPr>
          <p:nvPr>
            <p:ph type="dt" sz="half" idx="10"/>
          </p:nvPr>
        </p:nvSpPr>
        <p:spPr/>
        <p:txBody>
          <a:bodyPr/>
          <a:lstStyle/>
          <a:p>
            <a:fld id="{8917F37B-0BF4-8F40-8E73-E38BB938DB33}" type="datetimeFigureOut">
              <a:rPr lang="en-GB" smtClean="0"/>
              <a:t>07/09/2023</a:t>
            </a:fld>
            <a:endParaRPr lang="en-GB"/>
          </a:p>
        </p:txBody>
      </p:sp>
      <p:sp>
        <p:nvSpPr>
          <p:cNvPr id="3" name="Footer Placeholder 2">
            <a:extLst>
              <a:ext uri="{FF2B5EF4-FFF2-40B4-BE49-F238E27FC236}">
                <a16:creationId xmlns:a16="http://schemas.microsoft.com/office/drawing/2014/main" id="{0BFCC7FD-57B2-79BB-B030-61E48B8C01F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C41C2D-8042-4D3D-6C18-855BF478B3C7}"/>
              </a:ext>
            </a:extLst>
          </p:cNvPr>
          <p:cNvSpPr>
            <a:spLocks noGrp="1"/>
          </p:cNvSpPr>
          <p:nvPr>
            <p:ph type="sldNum" sz="quarter" idx="12"/>
          </p:nvPr>
        </p:nvSpPr>
        <p:spPr/>
        <p:txBody>
          <a:bodyPr/>
          <a:lstStyle/>
          <a:p>
            <a:fld id="{4EBF6424-BDA2-924E-84DF-F4A26212D035}" type="slidenum">
              <a:rPr lang="en-GB" smtClean="0"/>
              <a:t>‹#›</a:t>
            </a:fld>
            <a:endParaRPr lang="en-GB"/>
          </a:p>
        </p:txBody>
      </p:sp>
    </p:spTree>
    <p:extLst>
      <p:ext uri="{BB962C8B-B14F-4D97-AF65-F5344CB8AC3E}">
        <p14:creationId xmlns:p14="http://schemas.microsoft.com/office/powerpoint/2010/main" val="40897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4B642-B5C1-9581-C4C0-F81C08C187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7C1AD30-6530-B66F-A437-6DB82A1BF8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2DD5664-EF95-822D-E83D-78DA43627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DE0749-4069-91A1-B4AE-F6D82AD5156E}"/>
              </a:ext>
            </a:extLst>
          </p:cNvPr>
          <p:cNvSpPr>
            <a:spLocks noGrp="1"/>
          </p:cNvSpPr>
          <p:nvPr>
            <p:ph type="dt" sz="half" idx="10"/>
          </p:nvPr>
        </p:nvSpPr>
        <p:spPr/>
        <p:txBody>
          <a:bodyPr/>
          <a:lstStyle/>
          <a:p>
            <a:fld id="{8917F37B-0BF4-8F40-8E73-E38BB938DB33}" type="datetimeFigureOut">
              <a:rPr lang="en-GB" smtClean="0"/>
              <a:t>07/09/2023</a:t>
            </a:fld>
            <a:endParaRPr lang="en-GB"/>
          </a:p>
        </p:txBody>
      </p:sp>
      <p:sp>
        <p:nvSpPr>
          <p:cNvPr id="6" name="Footer Placeholder 5">
            <a:extLst>
              <a:ext uri="{FF2B5EF4-FFF2-40B4-BE49-F238E27FC236}">
                <a16:creationId xmlns:a16="http://schemas.microsoft.com/office/drawing/2014/main" id="{B0CB6526-3CB1-264D-A1E6-2E271B82CC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150B7B-C8A4-45D5-CD5F-7551BE6E99C7}"/>
              </a:ext>
            </a:extLst>
          </p:cNvPr>
          <p:cNvSpPr>
            <a:spLocks noGrp="1"/>
          </p:cNvSpPr>
          <p:nvPr>
            <p:ph type="sldNum" sz="quarter" idx="12"/>
          </p:nvPr>
        </p:nvSpPr>
        <p:spPr/>
        <p:txBody>
          <a:bodyPr/>
          <a:lstStyle/>
          <a:p>
            <a:fld id="{4EBF6424-BDA2-924E-84DF-F4A26212D035}" type="slidenum">
              <a:rPr lang="en-GB" smtClean="0"/>
              <a:t>‹#›</a:t>
            </a:fld>
            <a:endParaRPr lang="en-GB"/>
          </a:p>
        </p:txBody>
      </p:sp>
    </p:spTree>
    <p:extLst>
      <p:ext uri="{BB962C8B-B14F-4D97-AF65-F5344CB8AC3E}">
        <p14:creationId xmlns:p14="http://schemas.microsoft.com/office/powerpoint/2010/main" val="192616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13DB-D0D6-CABA-6041-858FC072DDF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4BBDD11-3315-D077-C59B-E3304AF6CC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84FFEB-A60D-A651-4A3C-402BF5BC2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1B7349-53C8-9896-3FAE-B9E659C97BBF}"/>
              </a:ext>
            </a:extLst>
          </p:cNvPr>
          <p:cNvSpPr>
            <a:spLocks noGrp="1"/>
          </p:cNvSpPr>
          <p:nvPr>
            <p:ph type="dt" sz="half" idx="10"/>
          </p:nvPr>
        </p:nvSpPr>
        <p:spPr/>
        <p:txBody>
          <a:bodyPr/>
          <a:lstStyle/>
          <a:p>
            <a:fld id="{8917F37B-0BF4-8F40-8E73-E38BB938DB33}" type="datetimeFigureOut">
              <a:rPr lang="en-GB" smtClean="0"/>
              <a:t>07/09/2023</a:t>
            </a:fld>
            <a:endParaRPr lang="en-GB"/>
          </a:p>
        </p:txBody>
      </p:sp>
      <p:sp>
        <p:nvSpPr>
          <p:cNvPr id="6" name="Footer Placeholder 5">
            <a:extLst>
              <a:ext uri="{FF2B5EF4-FFF2-40B4-BE49-F238E27FC236}">
                <a16:creationId xmlns:a16="http://schemas.microsoft.com/office/drawing/2014/main" id="{216407F7-55C8-30C9-7E60-E4F12E828C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0E6E12-9D44-B3E3-8B1C-242A6223061A}"/>
              </a:ext>
            </a:extLst>
          </p:cNvPr>
          <p:cNvSpPr>
            <a:spLocks noGrp="1"/>
          </p:cNvSpPr>
          <p:nvPr>
            <p:ph type="sldNum" sz="quarter" idx="12"/>
          </p:nvPr>
        </p:nvSpPr>
        <p:spPr/>
        <p:txBody>
          <a:bodyPr/>
          <a:lstStyle/>
          <a:p>
            <a:fld id="{4EBF6424-BDA2-924E-84DF-F4A26212D035}" type="slidenum">
              <a:rPr lang="en-GB" smtClean="0"/>
              <a:t>‹#›</a:t>
            </a:fld>
            <a:endParaRPr lang="en-GB"/>
          </a:p>
        </p:txBody>
      </p:sp>
    </p:spTree>
    <p:extLst>
      <p:ext uri="{BB962C8B-B14F-4D97-AF65-F5344CB8AC3E}">
        <p14:creationId xmlns:p14="http://schemas.microsoft.com/office/powerpoint/2010/main" val="3586098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D81854-5CC4-D72D-A5BC-FB2C9ABFA9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E644C80-F61A-272D-8D0E-3226BE840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9FA3E51-3E1B-72D7-CF0C-A16243E527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7F37B-0BF4-8F40-8E73-E38BB938DB33}" type="datetimeFigureOut">
              <a:rPr lang="en-GB" smtClean="0"/>
              <a:t>07/09/2023</a:t>
            </a:fld>
            <a:endParaRPr lang="en-GB"/>
          </a:p>
        </p:txBody>
      </p:sp>
      <p:sp>
        <p:nvSpPr>
          <p:cNvPr id="5" name="Footer Placeholder 4">
            <a:extLst>
              <a:ext uri="{FF2B5EF4-FFF2-40B4-BE49-F238E27FC236}">
                <a16:creationId xmlns:a16="http://schemas.microsoft.com/office/drawing/2014/main" id="{6F77EB07-515B-751E-642B-679BF1A6C2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754EDBE-664C-CBA1-A0B4-D5E2480626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F6424-BDA2-924E-84DF-F4A26212D035}" type="slidenum">
              <a:rPr lang="en-GB" smtClean="0"/>
              <a:t>‹#›</a:t>
            </a:fld>
            <a:endParaRPr lang="en-GB"/>
          </a:p>
        </p:txBody>
      </p:sp>
    </p:spTree>
    <p:extLst>
      <p:ext uri="{BB962C8B-B14F-4D97-AF65-F5344CB8AC3E}">
        <p14:creationId xmlns:p14="http://schemas.microsoft.com/office/powerpoint/2010/main" val="909611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gla.ac.uk/myglasgow/apg/qea/studentrepresentationmyclassreps/codeofpractice/" TargetMode="External"/><Relationship Id="rId4" Type="http://schemas.openxmlformats.org/officeDocument/2006/relationships/hyperlink" Target="https://www.gla.ac.uk/myglasgow/students/studentrepresentationtoolkit/stafftoolki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gla.ac.uk/myglasgow/disabilit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gla.ac.uk/myglasgow/apg/policies/assessment/goodcausefaq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gla.ac.uk/myglasgow/apg/policies/assessment/goodcausefaq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science-chief-adviser@glasgow.ac.uk" TargetMode="External"/><Relationship Id="rId5" Type="http://schemas.openxmlformats.org/officeDocument/2006/relationships/hyperlink" Target="mailto:phas-studentsupport@glasgow.ac.uk" TargetMode="External"/><Relationship Id="rId4" Type="http://schemas.openxmlformats.org/officeDocument/2006/relationships/hyperlink" Target="mailto:phas-senioradviser@glasgow.ac.u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gla.ac.uk/myglasgow/mycampussupport/mycampus%20access/#studentrecordsacces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gla.ac.uk/schools/physic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05E9-4CBC-9C30-456C-2D24C258161A}"/>
              </a:ext>
            </a:extLst>
          </p:cNvPr>
          <p:cNvSpPr>
            <a:spLocks noGrp="1"/>
          </p:cNvSpPr>
          <p:nvPr>
            <p:ph type="ctrTitle"/>
          </p:nvPr>
        </p:nvSpPr>
        <p:spPr/>
        <p:txBody>
          <a:bodyPr/>
          <a:lstStyle/>
          <a:p>
            <a:r>
              <a:rPr lang="en-GB" dirty="0"/>
              <a:t>School of Physics &amp; Astronomy</a:t>
            </a:r>
          </a:p>
        </p:txBody>
      </p:sp>
      <p:sp>
        <p:nvSpPr>
          <p:cNvPr id="3" name="Subtitle 2">
            <a:extLst>
              <a:ext uri="{FF2B5EF4-FFF2-40B4-BE49-F238E27FC236}">
                <a16:creationId xmlns:a16="http://schemas.microsoft.com/office/drawing/2014/main" id="{25C5D881-4251-B4C6-6B7B-A16BEC00CC54}"/>
              </a:ext>
            </a:extLst>
          </p:cNvPr>
          <p:cNvSpPr>
            <a:spLocks noGrp="1"/>
          </p:cNvSpPr>
          <p:nvPr>
            <p:ph type="subTitle" idx="1"/>
          </p:nvPr>
        </p:nvSpPr>
        <p:spPr/>
        <p:txBody>
          <a:bodyPr/>
          <a:lstStyle/>
          <a:p>
            <a:r>
              <a:rPr lang="en-GB" dirty="0"/>
              <a:t>Class &amp; Lab Head Guidance</a:t>
            </a:r>
          </a:p>
          <a:p>
            <a:r>
              <a:rPr lang="en-GB" dirty="0"/>
              <a:t>Dr Peter H. Sneddon</a:t>
            </a:r>
          </a:p>
          <a:p>
            <a:r>
              <a:rPr lang="en-GB" dirty="0" err="1"/>
              <a:t>Peter.Sneddon@Glasgow.ac.uk</a:t>
            </a:r>
            <a:endParaRPr lang="en-GB" dirty="0"/>
          </a:p>
        </p:txBody>
      </p:sp>
    </p:spTree>
    <p:extLst>
      <p:ext uri="{BB962C8B-B14F-4D97-AF65-F5344CB8AC3E}">
        <p14:creationId xmlns:p14="http://schemas.microsoft.com/office/powerpoint/2010/main" val="626591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4974026" y="63000"/>
            <a:ext cx="2243948" cy="646331"/>
          </a:xfrm>
          <a:prstGeom prst="rect">
            <a:avLst/>
          </a:prstGeom>
          <a:noFill/>
        </p:spPr>
        <p:txBody>
          <a:bodyPr wrap="none" rtlCol="0">
            <a:spAutoFit/>
          </a:bodyPr>
          <a:lstStyle/>
          <a:p>
            <a:r>
              <a:rPr lang="en-GB" sz="3600" dirty="0">
                <a:solidFill>
                  <a:schemeClr val="bg1"/>
                </a:solidFill>
              </a:rPr>
              <a:t>September</a:t>
            </a:r>
          </a:p>
        </p:txBody>
      </p:sp>
      <p:sp>
        <p:nvSpPr>
          <p:cNvPr id="3" name="TextBox 2">
            <a:extLst>
              <a:ext uri="{FF2B5EF4-FFF2-40B4-BE49-F238E27FC236}">
                <a16:creationId xmlns:a16="http://schemas.microsoft.com/office/drawing/2014/main" id="{B6BD2D65-D913-16DE-FB37-555DEBD6F2FB}"/>
              </a:ext>
            </a:extLst>
          </p:cNvPr>
          <p:cNvSpPr txBox="1"/>
          <p:nvPr/>
        </p:nvSpPr>
        <p:spPr>
          <a:xfrm>
            <a:off x="1173892" y="1025611"/>
            <a:ext cx="10923373" cy="4832092"/>
          </a:xfrm>
          <a:prstGeom prst="rect">
            <a:avLst/>
          </a:prstGeom>
          <a:noFill/>
        </p:spPr>
        <p:txBody>
          <a:bodyPr wrap="square" rtlCol="0">
            <a:spAutoFit/>
          </a:bodyPr>
          <a:lstStyle/>
          <a:p>
            <a:r>
              <a:rPr lang="en-GB" sz="2400" dirty="0"/>
              <a:t>Set up your Course Moodle site(s)</a:t>
            </a:r>
          </a:p>
          <a:p>
            <a:endParaRPr lang="en-GB" sz="2400" dirty="0"/>
          </a:p>
          <a:p>
            <a:pPr marL="800100" lvl="1" indent="-342900">
              <a:buFont typeface="Wingdings" pitchFamily="2" charset="2"/>
              <a:buChar char="§"/>
            </a:pPr>
            <a:r>
              <a:rPr lang="en-GB" sz="2400" dirty="0"/>
              <a:t>Tom Queen – Chief Technician – archives all </a:t>
            </a:r>
            <a:r>
              <a:rPr lang="en-GB" sz="2400" dirty="0" err="1"/>
              <a:t>Moodles</a:t>
            </a:r>
            <a:r>
              <a:rPr lang="en-GB" sz="2400" dirty="0"/>
              <a:t> each year, cloning the previous years to create the next year.  </a:t>
            </a:r>
          </a:p>
          <a:p>
            <a:pPr marL="800100" lvl="1" indent="-342900">
              <a:buFont typeface="Wingdings" pitchFamily="2" charset="2"/>
              <a:buChar char="§"/>
            </a:pPr>
            <a:r>
              <a:rPr lang="en-GB" sz="2400" dirty="0"/>
              <a:t>You need to make sure that anything you want hidden from students at the start of the year is hidden.</a:t>
            </a:r>
          </a:p>
          <a:p>
            <a:pPr marL="800100" lvl="1" indent="-342900">
              <a:buFont typeface="Wingdings" pitchFamily="2" charset="2"/>
              <a:buChar char="§"/>
            </a:pPr>
            <a:r>
              <a:rPr lang="en-GB" sz="2400" dirty="0"/>
              <a:t>As soon as students enrol on your course they will have access to the Moodle site (or from the date the site is set to open, depending on when they enrol)</a:t>
            </a:r>
          </a:p>
          <a:p>
            <a:pPr marL="800100" lvl="1" indent="-342900">
              <a:buFont typeface="Wingdings" pitchFamily="2" charset="2"/>
              <a:buChar char="§"/>
            </a:pPr>
            <a:r>
              <a:rPr lang="en-GB" sz="2400" dirty="0"/>
              <a:t>Make sure to remind your lecturers that it is their responsibility to maintain the part of the Moodle relating to their course/module.</a:t>
            </a:r>
          </a:p>
          <a:p>
            <a:endParaRPr lang="en-GB" sz="2400" dirty="0"/>
          </a:p>
          <a:p>
            <a:pPr marL="800100" lvl="1" indent="-342900">
              <a:buFont typeface="Wingdings" pitchFamily="2" charset="2"/>
              <a:buChar char="§"/>
            </a:pPr>
            <a:endParaRPr lang="en-GB" sz="2000" dirty="0"/>
          </a:p>
          <a:p>
            <a:endParaRPr lang="en-GB" sz="2400" dirty="0"/>
          </a:p>
        </p:txBody>
      </p:sp>
    </p:spTree>
    <p:extLst>
      <p:ext uri="{BB962C8B-B14F-4D97-AF65-F5344CB8AC3E}">
        <p14:creationId xmlns:p14="http://schemas.microsoft.com/office/powerpoint/2010/main" val="2915482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4974026" y="63000"/>
            <a:ext cx="2243948" cy="646331"/>
          </a:xfrm>
          <a:prstGeom prst="rect">
            <a:avLst/>
          </a:prstGeom>
          <a:noFill/>
        </p:spPr>
        <p:txBody>
          <a:bodyPr wrap="none" rtlCol="0">
            <a:spAutoFit/>
          </a:bodyPr>
          <a:lstStyle/>
          <a:p>
            <a:r>
              <a:rPr lang="en-GB" sz="3600" dirty="0">
                <a:solidFill>
                  <a:schemeClr val="bg1"/>
                </a:solidFill>
              </a:rPr>
              <a:t>September</a:t>
            </a:r>
          </a:p>
        </p:txBody>
      </p:sp>
      <p:pic>
        <p:nvPicPr>
          <p:cNvPr id="2" name="Picture 1">
            <a:extLst>
              <a:ext uri="{FF2B5EF4-FFF2-40B4-BE49-F238E27FC236}">
                <a16:creationId xmlns:a16="http://schemas.microsoft.com/office/drawing/2014/main" id="{FC0BC9CE-130F-2D9F-7C1B-A68B9BBA8446}"/>
              </a:ext>
            </a:extLst>
          </p:cNvPr>
          <p:cNvPicPr>
            <a:picLocks noChangeAspect="1"/>
          </p:cNvPicPr>
          <p:nvPr/>
        </p:nvPicPr>
        <p:blipFill>
          <a:blip r:embed="rId4"/>
          <a:stretch>
            <a:fillRect/>
          </a:stretch>
        </p:blipFill>
        <p:spPr>
          <a:xfrm>
            <a:off x="1208903" y="1008923"/>
            <a:ext cx="10051724" cy="4885250"/>
          </a:xfrm>
          <a:prstGeom prst="rect">
            <a:avLst/>
          </a:prstGeom>
        </p:spPr>
      </p:pic>
    </p:spTree>
    <p:extLst>
      <p:ext uri="{BB962C8B-B14F-4D97-AF65-F5344CB8AC3E}">
        <p14:creationId xmlns:p14="http://schemas.microsoft.com/office/powerpoint/2010/main" val="1844807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4974026" y="63000"/>
            <a:ext cx="2243948" cy="646331"/>
          </a:xfrm>
          <a:prstGeom prst="rect">
            <a:avLst/>
          </a:prstGeom>
          <a:noFill/>
        </p:spPr>
        <p:txBody>
          <a:bodyPr wrap="none" rtlCol="0">
            <a:spAutoFit/>
          </a:bodyPr>
          <a:lstStyle/>
          <a:p>
            <a:r>
              <a:rPr lang="en-GB" sz="3600" dirty="0">
                <a:solidFill>
                  <a:schemeClr val="bg1"/>
                </a:solidFill>
              </a:rPr>
              <a:t>September</a:t>
            </a:r>
          </a:p>
        </p:txBody>
      </p:sp>
      <p:sp>
        <p:nvSpPr>
          <p:cNvPr id="3" name="TextBox 2">
            <a:extLst>
              <a:ext uri="{FF2B5EF4-FFF2-40B4-BE49-F238E27FC236}">
                <a16:creationId xmlns:a16="http://schemas.microsoft.com/office/drawing/2014/main" id="{B6BD2D65-D913-16DE-FB37-555DEBD6F2FB}"/>
              </a:ext>
            </a:extLst>
          </p:cNvPr>
          <p:cNvSpPr txBox="1"/>
          <p:nvPr/>
        </p:nvSpPr>
        <p:spPr>
          <a:xfrm>
            <a:off x="1173892" y="1025611"/>
            <a:ext cx="10923373" cy="4462760"/>
          </a:xfrm>
          <a:prstGeom prst="rect">
            <a:avLst/>
          </a:prstGeom>
          <a:noFill/>
        </p:spPr>
        <p:txBody>
          <a:bodyPr wrap="square" rtlCol="0">
            <a:spAutoFit/>
          </a:bodyPr>
          <a:lstStyle/>
          <a:p>
            <a:r>
              <a:rPr lang="en-GB" sz="2400" dirty="0"/>
              <a:t>Moodle is our main point of contact for students</a:t>
            </a:r>
          </a:p>
          <a:p>
            <a:endParaRPr lang="en-GB" sz="2400" dirty="0"/>
          </a:p>
          <a:p>
            <a:pPr marL="800100" lvl="1" indent="-342900">
              <a:buFont typeface="Wingdings" pitchFamily="2" charset="2"/>
              <a:buChar char="§"/>
            </a:pPr>
            <a:r>
              <a:rPr lang="en-GB" sz="2400" dirty="0"/>
              <a:t>Messages sent to the Class News Forum automatically get forwarded to student emails, so they have no excuse for missing messages.</a:t>
            </a:r>
          </a:p>
          <a:p>
            <a:pPr marL="800100" lvl="1" indent="-342900">
              <a:buFont typeface="Wingdings" pitchFamily="2" charset="2"/>
              <a:buChar char="§"/>
            </a:pPr>
            <a:r>
              <a:rPr lang="en-GB" sz="2400" dirty="0"/>
              <a:t>All examinable material must be made electronically via Moodle by the time assessments of that material come round.</a:t>
            </a:r>
          </a:p>
          <a:p>
            <a:pPr marL="800100" lvl="1" indent="-342900">
              <a:buFont typeface="Wingdings" pitchFamily="2" charset="2"/>
              <a:buChar char="§"/>
            </a:pPr>
            <a:r>
              <a:rPr lang="en-GB" sz="2400" dirty="0"/>
              <a:t>Uploaded documents should be as accessible as possible.</a:t>
            </a:r>
          </a:p>
          <a:p>
            <a:pPr marL="800100" lvl="1" indent="-342900">
              <a:buFont typeface="Wingdings" pitchFamily="2" charset="2"/>
              <a:buChar char="§"/>
            </a:pPr>
            <a:r>
              <a:rPr lang="en-GB" sz="2400" dirty="0"/>
              <a:t>The Teaching Support Team and/or the Technician Team can help you get everything set up.</a:t>
            </a:r>
          </a:p>
          <a:p>
            <a:endParaRPr lang="en-GB" sz="2400" dirty="0"/>
          </a:p>
          <a:p>
            <a:pPr marL="800100" lvl="1" indent="-342900">
              <a:buFont typeface="Wingdings" pitchFamily="2" charset="2"/>
              <a:buChar char="§"/>
            </a:pPr>
            <a:endParaRPr lang="en-GB" sz="2000" dirty="0"/>
          </a:p>
          <a:p>
            <a:endParaRPr lang="en-GB" sz="2400" dirty="0"/>
          </a:p>
        </p:txBody>
      </p:sp>
    </p:spTree>
    <p:extLst>
      <p:ext uri="{BB962C8B-B14F-4D97-AF65-F5344CB8AC3E}">
        <p14:creationId xmlns:p14="http://schemas.microsoft.com/office/powerpoint/2010/main" val="3132291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4974026" y="63000"/>
            <a:ext cx="2243948" cy="646331"/>
          </a:xfrm>
          <a:prstGeom prst="rect">
            <a:avLst/>
          </a:prstGeom>
          <a:noFill/>
        </p:spPr>
        <p:txBody>
          <a:bodyPr wrap="none" rtlCol="0">
            <a:spAutoFit/>
          </a:bodyPr>
          <a:lstStyle/>
          <a:p>
            <a:r>
              <a:rPr lang="en-GB" sz="3600" dirty="0">
                <a:solidFill>
                  <a:schemeClr val="bg1"/>
                </a:solidFill>
              </a:rPr>
              <a:t>September</a:t>
            </a:r>
          </a:p>
        </p:txBody>
      </p:sp>
      <p:sp>
        <p:nvSpPr>
          <p:cNvPr id="3" name="TextBox 2">
            <a:extLst>
              <a:ext uri="{FF2B5EF4-FFF2-40B4-BE49-F238E27FC236}">
                <a16:creationId xmlns:a16="http://schemas.microsoft.com/office/drawing/2014/main" id="{B6BD2D65-D913-16DE-FB37-555DEBD6F2FB}"/>
              </a:ext>
            </a:extLst>
          </p:cNvPr>
          <p:cNvSpPr txBox="1"/>
          <p:nvPr/>
        </p:nvSpPr>
        <p:spPr>
          <a:xfrm>
            <a:off x="1173892" y="1025611"/>
            <a:ext cx="10923373" cy="5262979"/>
          </a:xfrm>
          <a:prstGeom prst="rect">
            <a:avLst/>
          </a:prstGeom>
          <a:noFill/>
        </p:spPr>
        <p:txBody>
          <a:bodyPr wrap="square" rtlCol="0">
            <a:spAutoFit/>
          </a:bodyPr>
          <a:lstStyle/>
          <a:p>
            <a:r>
              <a:rPr lang="en-GB" sz="2400" dirty="0"/>
              <a:t>We are not meant to keep pdf timetables on Moodle.</a:t>
            </a:r>
          </a:p>
          <a:p>
            <a:endParaRPr lang="en-GB" sz="2400" dirty="0"/>
          </a:p>
          <a:p>
            <a:r>
              <a:rPr lang="en-GB" sz="2400" dirty="0"/>
              <a:t>Students should be told to either …</a:t>
            </a:r>
          </a:p>
          <a:p>
            <a:endParaRPr lang="en-GB" sz="2400" dirty="0"/>
          </a:p>
          <a:p>
            <a:pPr marL="342900" indent="-342900">
              <a:buFont typeface="Wingdings" pitchFamily="2" charset="2"/>
              <a:buChar char="§"/>
            </a:pPr>
            <a:r>
              <a:rPr lang="en-GB" sz="2400" dirty="0"/>
              <a:t>Log in to the University’s website and go to “Timetables and Room Booking” link, select the “Timetable Viewer” tab and then enter their course, or</a:t>
            </a:r>
          </a:p>
          <a:p>
            <a:pPr marL="342900" indent="-342900">
              <a:buFont typeface="Wingdings" pitchFamily="2" charset="2"/>
              <a:buChar char="§"/>
            </a:pPr>
            <a:endParaRPr lang="en-GB" sz="2400" dirty="0"/>
          </a:p>
          <a:p>
            <a:pPr marL="342900" indent="-342900">
              <a:buFont typeface="Wingdings" pitchFamily="2" charset="2"/>
              <a:buChar char="§"/>
            </a:pPr>
            <a:r>
              <a:rPr lang="en-GB" sz="2400" dirty="0"/>
              <a:t>Download “</a:t>
            </a:r>
            <a:r>
              <a:rPr lang="en-GB" sz="2400" dirty="0" err="1"/>
              <a:t>UofG</a:t>
            </a:r>
            <a:r>
              <a:rPr lang="en-GB" sz="2400" dirty="0"/>
              <a:t> Life” app for their mobile device which they can then log in to with their GUID – this should show them all of their classes and where they are</a:t>
            </a:r>
          </a:p>
          <a:p>
            <a:pPr marL="342900" indent="-342900">
              <a:buFont typeface="Wingdings" pitchFamily="2" charset="2"/>
              <a:buChar char="§"/>
            </a:pPr>
            <a:endParaRPr lang="en-GB" sz="2400" dirty="0"/>
          </a:p>
          <a:p>
            <a:r>
              <a:rPr lang="en-GB" sz="2400" dirty="0"/>
              <a:t>We ARE allowed to keep local timetables with details of which module is on which day, but these should not include the venues.</a:t>
            </a:r>
          </a:p>
          <a:p>
            <a:pPr marL="342900" indent="-342900">
              <a:buFont typeface="Wingdings" pitchFamily="2" charset="2"/>
              <a:buChar char="§"/>
            </a:pPr>
            <a:endParaRPr lang="en-GB" sz="2400" dirty="0"/>
          </a:p>
          <a:p>
            <a:pPr marL="342900" indent="-342900">
              <a:buFont typeface="Wingdings" pitchFamily="2" charset="2"/>
              <a:buChar char="§"/>
            </a:pPr>
            <a:r>
              <a:rPr lang="en-GB" sz="2400" dirty="0"/>
              <a:t>Minimises risk of students going to the wrong places.</a:t>
            </a:r>
          </a:p>
        </p:txBody>
      </p:sp>
    </p:spTree>
    <p:extLst>
      <p:ext uri="{BB962C8B-B14F-4D97-AF65-F5344CB8AC3E}">
        <p14:creationId xmlns:p14="http://schemas.microsoft.com/office/powerpoint/2010/main" val="1141215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4974026" y="63000"/>
            <a:ext cx="2243948" cy="646331"/>
          </a:xfrm>
          <a:prstGeom prst="rect">
            <a:avLst/>
          </a:prstGeom>
          <a:noFill/>
        </p:spPr>
        <p:txBody>
          <a:bodyPr wrap="none" rtlCol="0">
            <a:spAutoFit/>
          </a:bodyPr>
          <a:lstStyle/>
          <a:p>
            <a:r>
              <a:rPr lang="en-GB" sz="3600" dirty="0">
                <a:solidFill>
                  <a:schemeClr val="bg1"/>
                </a:solidFill>
              </a:rPr>
              <a:t>September</a:t>
            </a:r>
          </a:p>
        </p:txBody>
      </p:sp>
      <p:sp>
        <p:nvSpPr>
          <p:cNvPr id="3" name="TextBox 2">
            <a:extLst>
              <a:ext uri="{FF2B5EF4-FFF2-40B4-BE49-F238E27FC236}">
                <a16:creationId xmlns:a16="http://schemas.microsoft.com/office/drawing/2014/main" id="{B6BD2D65-D913-16DE-FB37-555DEBD6F2FB}"/>
              </a:ext>
            </a:extLst>
          </p:cNvPr>
          <p:cNvSpPr txBox="1"/>
          <p:nvPr/>
        </p:nvSpPr>
        <p:spPr>
          <a:xfrm>
            <a:off x="1173892" y="1025611"/>
            <a:ext cx="10923373" cy="461665"/>
          </a:xfrm>
          <a:prstGeom prst="rect">
            <a:avLst/>
          </a:prstGeom>
          <a:noFill/>
        </p:spPr>
        <p:txBody>
          <a:bodyPr wrap="square" rtlCol="0">
            <a:spAutoFit/>
          </a:bodyPr>
          <a:lstStyle/>
          <a:p>
            <a:r>
              <a:rPr lang="en-GB" sz="2400" dirty="0"/>
              <a:t>Teaching runs for 22 weeks, split into two semesters.</a:t>
            </a:r>
          </a:p>
        </p:txBody>
      </p:sp>
      <p:grpSp>
        <p:nvGrpSpPr>
          <p:cNvPr id="2" name="Group 1">
            <a:extLst>
              <a:ext uri="{FF2B5EF4-FFF2-40B4-BE49-F238E27FC236}">
                <a16:creationId xmlns:a16="http://schemas.microsoft.com/office/drawing/2014/main" id="{4685CDDB-52D9-F94D-6B91-A9E70D2BDA00}"/>
              </a:ext>
            </a:extLst>
          </p:cNvPr>
          <p:cNvGrpSpPr/>
          <p:nvPr/>
        </p:nvGrpSpPr>
        <p:grpSpPr>
          <a:xfrm>
            <a:off x="1129270" y="1590268"/>
            <a:ext cx="10905101" cy="4102100"/>
            <a:chOff x="322364" y="1170138"/>
            <a:chExt cx="10905101" cy="4102100"/>
          </a:xfrm>
        </p:grpSpPr>
        <p:pic>
          <p:nvPicPr>
            <p:cNvPr id="8" name="Picture 7">
              <a:extLst>
                <a:ext uri="{FF2B5EF4-FFF2-40B4-BE49-F238E27FC236}">
                  <a16:creationId xmlns:a16="http://schemas.microsoft.com/office/drawing/2014/main" id="{CF898AE3-CCD7-6D8D-9EDC-4B196D88CF21}"/>
                </a:ext>
              </a:extLst>
            </p:cNvPr>
            <p:cNvPicPr>
              <a:picLocks noChangeAspect="1"/>
            </p:cNvPicPr>
            <p:nvPr/>
          </p:nvPicPr>
          <p:blipFill>
            <a:blip r:embed="rId4"/>
            <a:stretch>
              <a:fillRect/>
            </a:stretch>
          </p:blipFill>
          <p:spPr>
            <a:xfrm>
              <a:off x="322364" y="1170138"/>
              <a:ext cx="4991100" cy="3746500"/>
            </a:xfrm>
            <a:prstGeom prst="rect">
              <a:avLst/>
            </a:prstGeom>
          </p:spPr>
        </p:pic>
        <p:pic>
          <p:nvPicPr>
            <p:cNvPr id="9" name="Picture 8">
              <a:extLst>
                <a:ext uri="{FF2B5EF4-FFF2-40B4-BE49-F238E27FC236}">
                  <a16:creationId xmlns:a16="http://schemas.microsoft.com/office/drawing/2014/main" id="{4A40252E-1703-5498-03AF-8BF9BDE3441C}"/>
                </a:ext>
              </a:extLst>
            </p:cNvPr>
            <p:cNvPicPr>
              <a:picLocks noChangeAspect="1"/>
            </p:cNvPicPr>
            <p:nvPr/>
          </p:nvPicPr>
          <p:blipFill>
            <a:blip r:embed="rId5"/>
            <a:stretch>
              <a:fillRect/>
            </a:stretch>
          </p:blipFill>
          <p:spPr>
            <a:xfrm>
              <a:off x="5944265" y="1170138"/>
              <a:ext cx="5283200" cy="4102100"/>
            </a:xfrm>
            <a:prstGeom prst="rect">
              <a:avLst/>
            </a:prstGeom>
          </p:spPr>
        </p:pic>
      </p:grpSp>
    </p:spTree>
    <p:extLst>
      <p:ext uri="{BB962C8B-B14F-4D97-AF65-F5344CB8AC3E}">
        <p14:creationId xmlns:p14="http://schemas.microsoft.com/office/powerpoint/2010/main" val="3112682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4974026" y="63000"/>
            <a:ext cx="2243948" cy="646331"/>
          </a:xfrm>
          <a:prstGeom prst="rect">
            <a:avLst/>
          </a:prstGeom>
          <a:noFill/>
        </p:spPr>
        <p:txBody>
          <a:bodyPr wrap="none" rtlCol="0">
            <a:spAutoFit/>
          </a:bodyPr>
          <a:lstStyle/>
          <a:p>
            <a:r>
              <a:rPr lang="en-GB" sz="3600" dirty="0">
                <a:solidFill>
                  <a:schemeClr val="bg1"/>
                </a:solidFill>
              </a:rPr>
              <a:t>September</a:t>
            </a:r>
          </a:p>
        </p:txBody>
      </p:sp>
      <p:sp>
        <p:nvSpPr>
          <p:cNvPr id="3" name="TextBox 2">
            <a:extLst>
              <a:ext uri="{FF2B5EF4-FFF2-40B4-BE49-F238E27FC236}">
                <a16:creationId xmlns:a16="http://schemas.microsoft.com/office/drawing/2014/main" id="{B6BD2D65-D913-16DE-FB37-555DEBD6F2FB}"/>
              </a:ext>
            </a:extLst>
          </p:cNvPr>
          <p:cNvSpPr txBox="1"/>
          <p:nvPr/>
        </p:nvSpPr>
        <p:spPr>
          <a:xfrm>
            <a:off x="1173892" y="1025611"/>
            <a:ext cx="10923373" cy="4524315"/>
          </a:xfrm>
          <a:prstGeom prst="rect">
            <a:avLst/>
          </a:prstGeom>
          <a:noFill/>
        </p:spPr>
        <p:txBody>
          <a:bodyPr wrap="square" rtlCol="0">
            <a:spAutoFit/>
          </a:bodyPr>
          <a:lstStyle/>
          <a:p>
            <a:r>
              <a:rPr lang="en-GB" sz="2400" dirty="0"/>
              <a:t>Courses begin with an Induction session, either at the end of Freshers week, or the beginning of week 1.</a:t>
            </a:r>
          </a:p>
          <a:p>
            <a:endParaRPr lang="en-GB" sz="2400" dirty="0"/>
          </a:p>
          <a:p>
            <a:r>
              <a:rPr lang="en-GB" sz="2400" dirty="0"/>
              <a:t>Purpose of Induction</a:t>
            </a:r>
          </a:p>
          <a:p>
            <a:pPr marL="800100" lvl="1" indent="-342900">
              <a:buFont typeface="Wingdings" pitchFamily="2" charset="2"/>
              <a:buChar char="§"/>
            </a:pPr>
            <a:r>
              <a:rPr lang="en-GB" sz="2400" dirty="0"/>
              <a:t>Say hello</a:t>
            </a:r>
          </a:p>
          <a:p>
            <a:pPr marL="800100" lvl="1" indent="-342900">
              <a:buFont typeface="Wingdings" pitchFamily="2" charset="2"/>
              <a:buChar char="§"/>
            </a:pPr>
            <a:r>
              <a:rPr lang="en-GB" sz="2400" dirty="0"/>
              <a:t>Explain what the course is and who it is for</a:t>
            </a:r>
          </a:p>
          <a:p>
            <a:pPr marL="800100" lvl="1" indent="-342900">
              <a:buFont typeface="Wingdings" pitchFamily="2" charset="2"/>
              <a:buChar char="§"/>
            </a:pPr>
            <a:r>
              <a:rPr lang="en-GB" sz="2400" dirty="0"/>
              <a:t>Set out clearly what you expect the students to do</a:t>
            </a:r>
          </a:p>
          <a:p>
            <a:pPr marL="800100" lvl="1" indent="-342900">
              <a:buFont typeface="Wingdings" pitchFamily="2" charset="2"/>
              <a:buChar char="§"/>
            </a:pPr>
            <a:r>
              <a:rPr lang="en-GB" sz="2400" dirty="0"/>
              <a:t>Set out clearly what the students can expect from you</a:t>
            </a:r>
          </a:p>
          <a:p>
            <a:pPr marL="800100" lvl="1" indent="-342900">
              <a:buFont typeface="Wingdings" pitchFamily="2" charset="2"/>
              <a:buChar char="§"/>
            </a:pPr>
            <a:r>
              <a:rPr lang="en-GB" sz="2400" dirty="0"/>
              <a:t>Highlight how they can contact you if they need to</a:t>
            </a:r>
          </a:p>
          <a:p>
            <a:pPr marL="800100" lvl="1" indent="-342900">
              <a:buFont typeface="Wingdings" pitchFamily="2" charset="2"/>
              <a:buChar char="§"/>
            </a:pPr>
            <a:r>
              <a:rPr lang="en-GB" sz="2400" dirty="0"/>
              <a:t>Explain what to do if they are absent from the course – Good Cause Claims</a:t>
            </a:r>
          </a:p>
          <a:p>
            <a:pPr marL="800100" lvl="1" indent="-342900">
              <a:buFont typeface="Wingdings" pitchFamily="2" charset="2"/>
              <a:buChar char="§"/>
            </a:pPr>
            <a:r>
              <a:rPr lang="en-GB" sz="2400" dirty="0"/>
              <a:t>Summarise content – both in terms of subject matter and skills that they’ll develop/improve</a:t>
            </a:r>
          </a:p>
        </p:txBody>
      </p:sp>
    </p:spTree>
    <p:extLst>
      <p:ext uri="{BB962C8B-B14F-4D97-AF65-F5344CB8AC3E}">
        <p14:creationId xmlns:p14="http://schemas.microsoft.com/office/powerpoint/2010/main" val="1177833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4974026" y="63000"/>
            <a:ext cx="2243948" cy="646331"/>
          </a:xfrm>
          <a:prstGeom prst="rect">
            <a:avLst/>
          </a:prstGeom>
          <a:noFill/>
        </p:spPr>
        <p:txBody>
          <a:bodyPr wrap="none" rtlCol="0">
            <a:spAutoFit/>
          </a:bodyPr>
          <a:lstStyle/>
          <a:p>
            <a:r>
              <a:rPr lang="en-GB" sz="3600" dirty="0">
                <a:solidFill>
                  <a:schemeClr val="bg1"/>
                </a:solidFill>
              </a:rPr>
              <a:t>September</a:t>
            </a:r>
          </a:p>
        </p:txBody>
      </p:sp>
      <p:sp>
        <p:nvSpPr>
          <p:cNvPr id="3" name="TextBox 2">
            <a:extLst>
              <a:ext uri="{FF2B5EF4-FFF2-40B4-BE49-F238E27FC236}">
                <a16:creationId xmlns:a16="http://schemas.microsoft.com/office/drawing/2014/main" id="{B6BD2D65-D913-16DE-FB37-555DEBD6F2FB}"/>
              </a:ext>
            </a:extLst>
          </p:cNvPr>
          <p:cNvSpPr txBox="1"/>
          <p:nvPr/>
        </p:nvSpPr>
        <p:spPr>
          <a:xfrm>
            <a:off x="1173892" y="1025611"/>
            <a:ext cx="10923373" cy="4893647"/>
          </a:xfrm>
          <a:prstGeom prst="rect">
            <a:avLst/>
          </a:prstGeom>
          <a:noFill/>
        </p:spPr>
        <p:txBody>
          <a:bodyPr wrap="square" rtlCol="0">
            <a:spAutoFit/>
          </a:bodyPr>
          <a:lstStyle/>
          <a:p>
            <a:r>
              <a:rPr lang="en-GB" sz="2400" dirty="0"/>
              <a:t>Class representatives</a:t>
            </a:r>
          </a:p>
          <a:p>
            <a:endParaRPr lang="en-GB" sz="2400" dirty="0"/>
          </a:p>
          <a:p>
            <a:pPr marL="342900" indent="-342900">
              <a:buFont typeface="Wingdings" pitchFamily="2" charset="2"/>
              <a:buChar char="§"/>
            </a:pPr>
            <a:r>
              <a:rPr lang="en-GB" sz="2400" dirty="0"/>
              <a:t>All classes have student representatives who act as the liaison between their classmates and the School.</a:t>
            </a:r>
          </a:p>
          <a:p>
            <a:pPr marL="342900" indent="-342900">
              <a:buFont typeface="Wingdings" pitchFamily="2" charset="2"/>
              <a:buChar char="§"/>
            </a:pPr>
            <a:endParaRPr lang="en-GB" sz="2400" dirty="0"/>
          </a:p>
          <a:p>
            <a:pPr marL="800100" lvl="1" indent="-342900">
              <a:buFont typeface="Wingdings" pitchFamily="2" charset="2"/>
              <a:buChar char="§"/>
            </a:pPr>
            <a:r>
              <a:rPr lang="en-GB" sz="2400" dirty="0"/>
              <a:t>How many your class has depends on the class size</a:t>
            </a:r>
          </a:p>
          <a:p>
            <a:pPr marL="342900" indent="-342900">
              <a:buFont typeface="Wingdings" pitchFamily="2" charset="2"/>
              <a:buChar char="§"/>
            </a:pPr>
            <a:endParaRPr lang="en-GB" sz="2400" dirty="0"/>
          </a:p>
          <a:p>
            <a:pPr marL="1257300" lvl="2" indent="-342900">
              <a:buFont typeface="Wingdings" pitchFamily="2" charset="2"/>
              <a:buChar char="§"/>
            </a:pPr>
            <a:r>
              <a:rPr lang="en-GB" sz="2400" dirty="0"/>
              <a:t>Up to 50 – 1 or 2</a:t>
            </a:r>
          </a:p>
          <a:p>
            <a:pPr marL="1257300" lvl="2" indent="-342900">
              <a:buFont typeface="Wingdings" pitchFamily="2" charset="2"/>
              <a:buChar char="§"/>
            </a:pPr>
            <a:r>
              <a:rPr lang="en-GB" sz="2400" dirty="0"/>
              <a:t>51 – 150 – 2</a:t>
            </a:r>
          </a:p>
          <a:p>
            <a:pPr marL="1257300" lvl="2" indent="-342900">
              <a:buFont typeface="Wingdings" pitchFamily="2" charset="2"/>
              <a:buChar char="§"/>
            </a:pPr>
            <a:r>
              <a:rPr lang="en-GB" sz="2400" dirty="0"/>
              <a:t>150 or more – 3 or 4</a:t>
            </a:r>
          </a:p>
          <a:p>
            <a:pPr marL="342900" indent="-342900">
              <a:buFont typeface="Wingdings" pitchFamily="2" charset="2"/>
              <a:buChar char="§"/>
            </a:pPr>
            <a:endParaRPr lang="en-GB" sz="2400" dirty="0"/>
          </a:p>
          <a:p>
            <a:pPr marL="800100" lvl="1" indent="-342900">
              <a:buFont typeface="Wingdings" pitchFamily="2" charset="2"/>
              <a:buChar char="§"/>
            </a:pPr>
            <a:r>
              <a:rPr lang="en-GB" sz="2400" dirty="0"/>
              <a:t>They – and you – are part of the Staff-Student Liaison Committees.</a:t>
            </a:r>
          </a:p>
          <a:p>
            <a:pPr marL="800100" lvl="1" indent="-342900">
              <a:buFont typeface="Wingdings" pitchFamily="2" charset="2"/>
              <a:buChar char="§"/>
            </a:pPr>
            <a:r>
              <a:rPr lang="en-GB" sz="2400" dirty="0"/>
              <a:t>The School has 2 – one for levels 1 and 2, and one for Honours years</a:t>
            </a:r>
          </a:p>
        </p:txBody>
      </p:sp>
    </p:spTree>
    <p:extLst>
      <p:ext uri="{BB962C8B-B14F-4D97-AF65-F5344CB8AC3E}">
        <p14:creationId xmlns:p14="http://schemas.microsoft.com/office/powerpoint/2010/main" val="1910203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4974026" y="63000"/>
            <a:ext cx="2243948" cy="646331"/>
          </a:xfrm>
          <a:prstGeom prst="rect">
            <a:avLst/>
          </a:prstGeom>
          <a:noFill/>
        </p:spPr>
        <p:txBody>
          <a:bodyPr wrap="none" rtlCol="0">
            <a:spAutoFit/>
          </a:bodyPr>
          <a:lstStyle/>
          <a:p>
            <a:r>
              <a:rPr lang="en-GB" sz="3600" dirty="0">
                <a:solidFill>
                  <a:schemeClr val="bg1"/>
                </a:solidFill>
              </a:rPr>
              <a:t>September</a:t>
            </a:r>
          </a:p>
        </p:txBody>
      </p:sp>
      <p:sp>
        <p:nvSpPr>
          <p:cNvPr id="3" name="TextBox 2">
            <a:extLst>
              <a:ext uri="{FF2B5EF4-FFF2-40B4-BE49-F238E27FC236}">
                <a16:creationId xmlns:a16="http://schemas.microsoft.com/office/drawing/2014/main" id="{B6BD2D65-D913-16DE-FB37-555DEBD6F2FB}"/>
              </a:ext>
            </a:extLst>
          </p:cNvPr>
          <p:cNvSpPr txBox="1"/>
          <p:nvPr/>
        </p:nvSpPr>
        <p:spPr>
          <a:xfrm>
            <a:off x="1173892" y="1025611"/>
            <a:ext cx="10923373" cy="4524315"/>
          </a:xfrm>
          <a:prstGeom prst="rect">
            <a:avLst/>
          </a:prstGeom>
          <a:noFill/>
        </p:spPr>
        <p:txBody>
          <a:bodyPr wrap="square" rtlCol="0">
            <a:spAutoFit/>
          </a:bodyPr>
          <a:lstStyle/>
          <a:p>
            <a:r>
              <a:rPr lang="en-GB" sz="2400" dirty="0"/>
              <a:t>Class representatives</a:t>
            </a:r>
          </a:p>
          <a:p>
            <a:endParaRPr lang="en-GB" sz="2400" dirty="0"/>
          </a:p>
          <a:p>
            <a:pPr marL="342900" indent="-342900">
              <a:buFont typeface="Wingdings" pitchFamily="2" charset="2"/>
              <a:buChar char="§"/>
            </a:pPr>
            <a:r>
              <a:rPr lang="en-GB" sz="2400" dirty="0"/>
              <a:t>You need to run an election early in Semester 1 (or 2 if your course only runs then)</a:t>
            </a:r>
          </a:p>
          <a:p>
            <a:pPr marL="342900" indent="-342900">
              <a:buFont typeface="Wingdings" pitchFamily="2" charset="2"/>
              <a:buChar char="§"/>
            </a:pPr>
            <a:r>
              <a:rPr lang="en-GB" sz="2400" dirty="0"/>
              <a:t>Format is up to you</a:t>
            </a:r>
          </a:p>
          <a:p>
            <a:pPr marL="800100" lvl="1" indent="-342900">
              <a:buFont typeface="Wingdings" pitchFamily="2" charset="2"/>
              <a:buChar char="§"/>
            </a:pPr>
            <a:r>
              <a:rPr lang="en-GB" sz="2400" dirty="0"/>
              <a:t>In person</a:t>
            </a:r>
          </a:p>
          <a:p>
            <a:pPr marL="800100" lvl="1" indent="-342900">
              <a:buFont typeface="Wingdings" pitchFamily="2" charset="2"/>
              <a:buChar char="§"/>
            </a:pPr>
            <a:r>
              <a:rPr lang="en-GB" sz="2400" dirty="0"/>
              <a:t>On </a:t>
            </a:r>
            <a:r>
              <a:rPr lang="en-GB" sz="2400" dirty="0" err="1"/>
              <a:t>moodle</a:t>
            </a:r>
            <a:endParaRPr lang="en-GB" sz="2400" dirty="0"/>
          </a:p>
          <a:p>
            <a:pPr marL="342900" indent="-342900">
              <a:buFont typeface="Wingdings" pitchFamily="2" charset="2"/>
              <a:buChar char="§"/>
            </a:pPr>
            <a:r>
              <a:rPr lang="en-GB" sz="2400" dirty="0"/>
              <a:t>Good practice is to ask for people to volunteer and then get those candidates to put together a short – 200-300 words – “Why me” message for the class</a:t>
            </a:r>
          </a:p>
          <a:p>
            <a:pPr marL="342900" indent="-342900">
              <a:buFont typeface="Wingdings" pitchFamily="2" charset="2"/>
              <a:buChar char="§"/>
            </a:pPr>
            <a:r>
              <a:rPr lang="en-GB" sz="2400" dirty="0"/>
              <a:t>Once you have your reps, pass details to the School’s TST</a:t>
            </a:r>
          </a:p>
          <a:p>
            <a:pPr marL="342900" indent="-342900">
              <a:buFont typeface="Wingdings" pitchFamily="2" charset="2"/>
              <a:buChar char="§"/>
            </a:pPr>
            <a:r>
              <a:rPr lang="en-GB" sz="2400" dirty="0"/>
              <a:t>(Students then get offered training from the SRC.)</a:t>
            </a:r>
          </a:p>
          <a:p>
            <a:pPr marL="342900" indent="-342900">
              <a:buFont typeface="Wingdings" pitchFamily="2" charset="2"/>
              <a:buChar char="§"/>
            </a:pPr>
            <a:endParaRPr lang="en-GB" sz="2400" dirty="0"/>
          </a:p>
          <a:p>
            <a:pPr marL="342900" indent="-342900">
              <a:buFont typeface="Wingdings" pitchFamily="2" charset="2"/>
              <a:buChar char="§"/>
            </a:pPr>
            <a:endParaRPr lang="en-GB" sz="2400" dirty="0"/>
          </a:p>
        </p:txBody>
      </p:sp>
    </p:spTree>
    <p:extLst>
      <p:ext uri="{BB962C8B-B14F-4D97-AF65-F5344CB8AC3E}">
        <p14:creationId xmlns:p14="http://schemas.microsoft.com/office/powerpoint/2010/main" val="2230297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4974026" y="63000"/>
            <a:ext cx="2243948" cy="646331"/>
          </a:xfrm>
          <a:prstGeom prst="rect">
            <a:avLst/>
          </a:prstGeom>
          <a:noFill/>
        </p:spPr>
        <p:txBody>
          <a:bodyPr wrap="none" rtlCol="0">
            <a:spAutoFit/>
          </a:bodyPr>
          <a:lstStyle/>
          <a:p>
            <a:r>
              <a:rPr lang="en-GB" sz="3600" dirty="0">
                <a:solidFill>
                  <a:schemeClr val="bg1"/>
                </a:solidFill>
              </a:rPr>
              <a:t>September</a:t>
            </a:r>
          </a:p>
        </p:txBody>
      </p:sp>
      <p:sp>
        <p:nvSpPr>
          <p:cNvPr id="3" name="TextBox 2">
            <a:extLst>
              <a:ext uri="{FF2B5EF4-FFF2-40B4-BE49-F238E27FC236}">
                <a16:creationId xmlns:a16="http://schemas.microsoft.com/office/drawing/2014/main" id="{B6BD2D65-D913-16DE-FB37-555DEBD6F2FB}"/>
              </a:ext>
            </a:extLst>
          </p:cNvPr>
          <p:cNvSpPr txBox="1"/>
          <p:nvPr/>
        </p:nvSpPr>
        <p:spPr>
          <a:xfrm>
            <a:off x="1173892" y="1025611"/>
            <a:ext cx="10923373" cy="3293209"/>
          </a:xfrm>
          <a:prstGeom prst="rect">
            <a:avLst/>
          </a:prstGeom>
          <a:noFill/>
        </p:spPr>
        <p:txBody>
          <a:bodyPr wrap="square" rtlCol="0">
            <a:spAutoFit/>
          </a:bodyPr>
          <a:lstStyle/>
          <a:p>
            <a:r>
              <a:rPr lang="en-GB" sz="2400" dirty="0"/>
              <a:t>Class representatives</a:t>
            </a:r>
          </a:p>
          <a:p>
            <a:endParaRPr lang="en-GB" sz="2400" dirty="0"/>
          </a:p>
          <a:p>
            <a:pPr marL="342900" indent="-342900">
              <a:buFont typeface="Wingdings" pitchFamily="2" charset="2"/>
              <a:buChar char="§"/>
            </a:pPr>
            <a:r>
              <a:rPr lang="en-GB" sz="2400" dirty="0"/>
              <a:t>You can learn more at </a:t>
            </a:r>
          </a:p>
          <a:p>
            <a:pPr marL="800100" lvl="1" indent="-342900">
              <a:buFont typeface="Wingdings" pitchFamily="2" charset="2"/>
              <a:buChar char="§"/>
            </a:pPr>
            <a:r>
              <a:rPr lang="en-GB" sz="2400" dirty="0"/>
              <a:t>Staff Tool Kit</a:t>
            </a:r>
          </a:p>
          <a:p>
            <a:pPr marL="800100" lvl="1" indent="-342900">
              <a:buFont typeface="Wingdings" pitchFamily="2" charset="2"/>
              <a:buChar char="§"/>
            </a:pPr>
            <a:r>
              <a:rPr lang="en-GB" sz="2000" dirty="0">
                <a:hlinkClick r:id="rId4"/>
              </a:rPr>
              <a:t>https://www.gla.ac.uk/myglasgow/students/studentrepresentationtoolkit/stafftoolkit/</a:t>
            </a:r>
            <a:endParaRPr lang="en-GB" sz="2000" dirty="0"/>
          </a:p>
          <a:p>
            <a:endParaRPr lang="en-GB" sz="2400" dirty="0"/>
          </a:p>
          <a:p>
            <a:pPr marL="800100" lvl="1" indent="-342900">
              <a:buFont typeface="Wingdings" pitchFamily="2" charset="2"/>
              <a:buChar char="§"/>
            </a:pPr>
            <a:r>
              <a:rPr lang="en-GB" sz="2400" dirty="0"/>
              <a:t>Code of Practice</a:t>
            </a:r>
          </a:p>
          <a:p>
            <a:pPr marL="800100" lvl="1" indent="-342900">
              <a:buFont typeface="Wingdings" pitchFamily="2" charset="2"/>
              <a:buChar char="§"/>
            </a:pPr>
            <a:r>
              <a:rPr lang="en-GB" sz="2000" dirty="0">
                <a:hlinkClick r:id="rId5"/>
              </a:rPr>
              <a:t>https://www.gla.ac.uk/myglasgow/apg/qea/studentrepresentationmyclassreps/codeofpractice/</a:t>
            </a:r>
            <a:endParaRPr lang="en-GB" sz="2000" dirty="0"/>
          </a:p>
          <a:p>
            <a:pPr marL="342900" indent="-342900">
              <a:buFont typeface="Wingdings" pitchFamily="2" charset="2"/>
              <a:buChar char="§"/>
            </a:pPr>
            <a:endParaRPr lang="en-GB" sz="2400" dirty="0"/>
          </a:p>
        </p:txBody>
      </p:sp>
    </p:spTree>
    <p:extLst>
      <p:ext uri="{BB962C8B-B14F-4D97-AF65-F5344CB8AC3E}">
        <p14:creationId xmlns:p14="http://schemas.microsoft.com/office/powerpoint/2010/main" val="3307045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4974026" y="63000"/>
            <a:ext cx="2243948" cy="646331"/>
          </a:xfrm>
          <a:prstGeom prst="rect">
            <a:avLst/>
          </a:prstGeom>
          <a:noFill/>
        </p:spPr>
        <p:txBody>
          <a:bodyPr wrap="none" rtlCol="0">
            <a:spAutoFit/>
          </a:bodyPr>
          <a:lstStyle/>
          <a:p>
            <a:r>
              <a:rPr lang="en-GB" sz="3600" dirty="0">
                <a:solidFill>
                  <a:schemeClr val="bg1"/>
                </a:solidFill>
              </a:rPr>
              <a:t>September</a:t>
            </a:r>
          </a:p>
        </p:txBody>
      </p:sp>
      <p:sp>
        <p:nvSpPr>
          <p:cNvPr id="3" name="TextBox 2">
            <a:extLst>
              <a:ext uri="{FF2B5EF4-FFF2-40B4-BE49-F238E27FC236}">
                <a16:creationId xmlns:a16="http://schemas.microsoft.com/office/drawing/2014/main" id="{B6BD2D65-D913-16DE-FB37-555DEBD6F2FB}"/>
              </a:ext>
            </a:extLst>
          </p:cNvPr>
          <p:cNvSpPr txBox="1"/>
          <p:nvPr/>
        </p:nvSpPr>
        <p:spPr>
          <a:xfrm>
            <a:off x="1173892" y="1025611"/>
            <a:ext cx="10923373" cy="2616101"/>
          </a:xfrm>
          <a:prstGeom prst="rect">
            <a:avLst/>
          </a:prstGeom>
          <a:noFill/>
        </p:spPr>
        <p:txBody>
          <a:bodyPr wrap="square" rtlCol="0">
            <a:spAutoFit/>
          </a:bodyPr>
          <a:lstStyle/>
          <a:p>
            <a:r>
              <a:rPr lang="en-GB" sz="2400" dirty="0"/>
              <a:t>Class representatives</a:t>
            </a:r>
          </a:p>
          <a:p>
            <a:endParaRPr lang="en-GB" sz="2400" dirty="0"/>
          </a:p>
          <a:p>
            <a:pPr marL="342900" indent="-342900">
              <a:buFont typeface="Wingdings" pitchFamily="2" charset="2"/>
              <a:buChar char="§"/>
            </a:pPr>
            <a:r>
              <a:rPr lang="en-GB" sz="2400" dirty="0"/>
              <a:t>The SSLCs meet once per semester</a:t>
            </a:r>
          </a:p>
          <a:p>
            <a:pPr marL="342900" indent="-342900">
              <a:buFont typeface="Wingdings" pitchFamily="2" charset="2"/>
              <a:buChar char="§"/>
            </a:pPr>
            <a:r>
              <a:rPr lang="en-GB" sz="2400" dirty="0"/>
              <a:t>Good practice to meet with your own class reps ahead of those meetings so there is a chance to discuss solutions to problems at the meetings</a:t>
            </a:r>
          </a:p>
          <a:p>
            <a:pPr marL="342900" indent="-342900">
              <a:buFont typeface="Wingdings" pitchFamily="2" charset="2"/>
              <a:buChar char="§"/>
            </a:pPr>
            <a:endParaRPr lang="en-GB" sz="2000" dirty="0"/>
          </a:p>
          <a:p>
            <a:pPr marL="342900" indent="-342900">
              <a:buFont typeface="Wingdings" pitchFamily="2" charset="2"/>
              <a:buChar char="§"/>
            </a:pPr>
            <a:endParaRPr lang="en-GB" sz="2400" dirty="0"/>
          </a:p>
        </p:txBody>
      </p:sp>
    </p:spTree>
    <p:extLst>
      <p:ext uri="{BB962C8B-B14F-4D97-AF65-F5344CB8AC3E}">
        <p14:creationId xmlns:p14="http://schemas.microsoft.com/office/powerpoint/2010/main" val="3629820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4426377" y="63000"/>
            <a:ext cx="3339247" cy="646331"/>
          </a:xfrm>
          <a:prstGeom prst="rect">
            <a:avLst/>
          </a:prstGeom>
          <a:noFill/>
        </p:spPr>
        <p:txBody>
          <a:bodyPr wrap="none" rtlCol="0">
            <a:spAutoFit/>
          </a:bodyPr>
          <a:lstStyle/>
          <a:p>
            <a:r>
              <a:rPr lang="en-GB" sz="3600" dirty="0">
                <a:solidFill>
                  <a:schemeClr val="bg1"/>
                </a:solidFill>
              </a:rPr>
              <a:t>Note on timeline</a:t>
            </a:r>
          </a:p>
        </p:txBody>
      </p:sp>
      <p:sp>
        <p:nvSpPr>
          <p:cNvPr id="8" name="TextBox 7">
            <a:extLst>
              <a:ext uri="{FF2B5EF4-FFF2-40B4-BE49-F238E27FC236}">
                <a16:creationId xmlns:a16="http://schemas.microsoft.com/office/drawing/2014/main" id="{EFEFC9B3-ADF8-8D4F-35CA-07630A01FDDC}"/>
              </a:ext>
            </a:extLst>
          </p:cNvPr>
          <p:cNvSpPr txBox="1"/>
          <p:nvPr/>
        </p:nvSpPr>
        <p:spPr>
          <a:xfrm>
            <a:off x="1173892" y="1025611"/>
            <a:ext cx="10923373" cy="2677656"/>
          </a:xfrm>
          <a:prstGeom prst="rect">
            <a:avLst/>
          </a:prstGeom>
          <a:noFill/>
        </p:spPr>
        <p:txBody>
          <a:bodyPr wrap="square" rtlCol="0">
            <a:spAutoFit/>
          </a:bodyPr>
          <a:lstStyle/>
          <a:p>
            <a:r>
              <a:rPr lang="en-GB" sz="2400" dirty="0"/>
              <a:t>The timeline discussed here assumes the course you are running lasts throughout Semester 1 and 2.</a:t>
            </a:r>
          </a:p>
          <a:p>
            <a:endParaRPr lang="en-GB" sz="2400" dirty="0"/>
          </a:p>
          <a:p>
            <a:r>
              <a:rPr lang="en-GB" sz="2400" dirty="0"/>
              <a:t>The details of duties etc is broadly identical if your course only runs for one semester, but the specifics for the times may differ.  If you are uncertain about timings, please consult previous class head, or feel free to speak to the School’s Convenor of Learning &amp; Teaching.</a:t>
            </a:r>
          </a:p>
        </p:txBody>
      </p:sp>
    </p:spTree>
    <p:extLst>
      <p:ext uri="{BB962C8B-B14F-4D97-AF65-F5344CB8AC3E}">
        <p14:creationId xmlns:p14="http://schemas.microsoft.com/office/powerpoint/2010/main" val="2159557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4974026" y="63000"/>
            <a:ext cx="2243948" cy="646331"/>
          </a:xfrm>
          <a:prstGeom prst="rect">
            <a:avLst/>
          </a:prstGeom>
          <a:noFill/>
        </p:spPr>
        <p:txBody>
          <a:bodyPr wrap="none" rtlCol="0">
            <a:spAutoFit/>
          </a:bodyPr>
          <a:lstStyle/>
          <a:p>
            <a:r>
              <a:rPr lang="en-GB" sz="3600" dirty="0">
                <a:solidFill>
                  <a:schemeClr val="bg1"/>
                </a:solidFill>
              </a:rPr>
              <a:t>September</a:t>
            </a:r>
          </a:p>
        </p:txBody>
      </p:sp>
      <p:sp>
        <p:nvSpPr>
          <p:cNvPr id="3" name="TextBox 2">
            <a:extLst>
              <a:ext uri="{FF2B5EF4-FFF2-40B4-BE49-F238E27FC236}">
                <a16:creationId xmlns:a16="http://schemas.microsoft.com/office/drawing/2014/main" id="{B6BD2D65-D913-16DE-FB37-555DEBD6F2FB}"/>
              </a:ext>
            </a:extLst>
          </p:cNvPr>
          <p:cNvSpPr txBox="1"/>
          <p:nvPr/>
        </p:nvSpPr>
        <p:spPr>
          <a:xfrm>
            <a:off x="1173892" y="1025611"/>
            <a:ext cx="10923373" cy="5632311"/>
          </a:xfrm>
          <a:prstGeom prst="rect">
            <a:avLst/>
          </a:prstGeom>
          <a:noFill/>
        </p:spPr>
        <p:txBody>
          <a:bodyPr wrap="square" rtlCol="0">
            <a:spAutoFit/>
          </a:bodyPr>
          <a:lstStyle/>
          <a:p>
            <a:r>
              <a:rPr lang="en-GB" sz="2400" dirty="0"/>
              <a:t>Class sub-groups</a:t>
            </a:r>
          </a:p>
          <a:p>
            <a:endParaRPr lang="en-GB" sz="2400" dirty="0"/>
          </a:p>
          <a:p>
            <a:r>
              <a:rPr lang="en-GB" sz="2400" dirty="0"/>
              <a:t>Supervisions</a:t>
            </a:r>
          </a:p>
          <a:p>
            <a:pPr marL="800100" lvl="1" indent="-342900">
              <a:buFont typeface="Wingdings" pitchFamily="2" charset="2"/>
              <a:buChar char="§"/>
            </a:pPr>
            <a:r>
              <a:rPr lang="en-GB" sz="2400" dirty="0"/>
              <a:t>If your class has Supervisions you will need to decide how to divide the class up</a:t>
            </a:r>
          </a:p>
          <a:p>
            <a:pPr marL="800100" lvl="1" indent="-342900">
              <a:buFont typeface="Wingdings" pitchFamily="2" charset="2"/>
              <a:buChar char="§"/>
            </a:pPr>
            <a:r>
              <a:rPr lang="en-GB" sz="2400" dirty="0"/>
              <a:t>You will be assigned a team of staff to run these as they see fit</a:t>
            </a:r>
          </a:p>
          <a:p>
            <a:pPr marL="800100" lvl="1" indent="-342900">
              <a:buFont typeface="Wingdings" pitchFamily="2" charset="2"/>
              <a:buChar char="§"/>
            </a:pPr>
            <a:r>
              <a:rPr lang="en-GB" sz="2400" dirty="0"/>
              <a:t>Supervisors may need encouraging/reminding to sort out their students into groups and arrange meetings</a:t>
            </a:r>
            <a:endParaRPr lang="en-GB" sz="2000" dirty="0"/>
          </a:p>
          <a:p>
            <a:pPr marL="342900" indent="-342900">
              <a:buFont typeface="Wingdings" pitchFamily="2" charset="2"/>
              <a:buChar char="§"/>
            </a:pPr>
            <a:endParaRPr lang="en-GB" sz="2400" dirty="0"/>
          </a:p>
          <a:p>
            <a:r>
              <a:rPr lang="en-GB" sz="2400" dirty="0"/>
              <a:t>Lab Groups</a:t>
            </a:r>
          </a:p>
          <a:p>
            <a:pPr marL="800100" lvl="1" indent="-342900">
              <a:buFont typeface="Wingdings" pitchFamily="2" charset="2"/>
              <a:buChar char="§"/>
            </a:pPr>
            <a:r>
              <a:rPr lang="en-GB" sz="2400" dirty="0"/>
              <a:t>Students will have selected a specific lab day or group in </a:t>
            </a:r>
            <a:r>
              <a:rPr lang="en-GB" sz="2400" dirty="0" err="1"/>
              <a:t>MyCampus</a:t>
            </a:r>
            <a:r>
              <a:rPr lang="en-GB" sz="2400" dirty="0"/>
              <a:t> when the enrolled on the course</a:t>
            </a:r>
          </a:p>
          <a:p>
            <a:pPr marL="800100" lvl="1" indent="-342900">
              <a:buFont typeface="Wingdings" pitchFamily="2" charset="2"/>
              <a:buChar char="§"/>
            </a:pPr>
            <a:r>
              <a:rPr lang="en-GB" sz="2400" dirty="0"/>
              <a:t>If you then need them to choose experiments or put themselves into sub-groups you’ll need to work out how.</a:t>
            </a:r>
          </a:p>
          <a:p>
            <a:pPr marL="800100" lvl="1" indent="-342900">
              <a:buFont typeface="Wingdings" pitchFamily="2" charset="2"/>
              <a:buChar char="§"/>
            </a:pPr>
            <a:r>
              <a:rPr lang="en-GB" sz="2400" dirty="0"/>
              <a:t>Moodle Choice can help</a:t>
            </a:r>
          </a:p>
          <a:p>
            <a:pPr marL="800100" lvl="1" indent="-342900">
              <a:buFont typeface="Wingdings" pitchFamily="2" charset="2"/>
              <a:buChar char="§"/>
            </a:pPr>
            <a:r>
              <a:rPr lang="en-GB" sz="2400" dirty="0"/>
              <a:t>Speak to the Technicians.</a:t>
            </a:r>
          </a:p>
        </p:txBody>
      </p:sp>
    </p:spTree>
    <p:extLst>
      <p:ext uri="{BB962C8B-B14F-4D97-AF65-F5344CB8AC3E}">
        <p14:creationId xmlns:p14="http://schemas.microsoft.com/office/powerpoint/2010/main" val="17010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4974026" y="63000"/>
            <a:ext cx="2243948" cy="646331"/>
          </a:xfrm>
          <a:prstGeom prst="rect">
            <a:avLst/>
          </a:prstGeom>
          <a:noFill/>
        </p:spPr>
        <p:txBody>
          <a:bodyPr wrap="none" rtlCol="0">
            <a:spAutoFit/>
          </a:bodyPr>
          <a:lstStyle/>
          <a:p>
            <a:r>
              <a:rPr lang="en-GB" sz="3600" dirty="0">
                <a:solidFill>
                  <a:schemeClr val="bg1"/>
                </a:solidFill>
              </a:rPr>
              <a:t>September</a:t>
            </a:r>
          </a:p>
        </p:txBody>
      </p:sp>
      <p:sp>
        <p:nvSpPr>
          <p:cNvPr id="3" name="TextBox 2">
            <a:extLst>
              <a:ext uri="{FF2B5EF4-FFF2-40B4-BE49-F238E27FC236}">
                <a16:creationId xmlns:a16="http://schemas.microsoft.com/office/drawing/2014/main" id="{B6BD2D65-D913-16DE-FB37-555DEBD6F2FB}"/>
              </a:ext>
            </a:extLst>
          </p:cNvPr>
          <p:cNvSpPr txBox="1"/>
          <p:nvPr/>
        </p:nvSpPr>
        <p:spPr>
          <a:xfrm>
            <a:off x="1173892" y="1025611"/>
            <a:ext cx="10923373" cy="5632311"/>
          </a:xfrm>
          <a:prstGeom prst="rect">
            <a:avLst/>
          </a:prstGeom>
          <a:noFill/>
        </p:spPr>
        <p:txBody>
          <a:bodyPr wrap="square" rtlCol="0">
            <a:spAutoFit/>
          </a:bodyPr>
          <a:lstStyle/>
          <a:p>
            <a:r>
              <a:rPr lang="en-GB" sz="2400" dirty="0"/>
              <a:t>Students with special needs</a:t>
            </a:r>
          </a:p>
          <a:p>
            <a:endParaRPr lang="en-GB" sz="2400" dirty="0"/>
          </a:p>
          <a:p>
            <a:pPr marL="800100" lvl="1" indent="-342900">
              <a:buFont typeface="Wingdings" pitchFamily="2" charset="2"/>
              <a:buChar char="§"/>
            </a:pPr>
            <a:r>
              <a:rPr lang="en-GB" sz="2400" dirty="0"/>
              <a:t>Students with additional need can register with the Student Disability Service</a:t>
            </a:r>
            <a:br>
              <a:rPr lang="en-GB" sz="2400" dirty="0"/>
            </a:br>
            <a:r>
              <a:rPr lang="en-GB" sz="2400" dirty="0">
                <a:hlinkClick r:id="rId4"/>
              </a:rPr>
              <a:t>https://www.gla.ac.uk/myglasgow/disability/</a:t>
            </a:r>
            <a:endParaRPr lang="en-GB" sz="2400" dirty="0"/>
          </a:p>
          <a:p>
            <a:pPr marL="342900" indent="-342900">
              <a:buFont typeface="Wingdings" pitchFamily="2" charset="2"/>
              <a:buChar char="§"/>
            </a:pPr>
            <a:endParaRPr lang="en-GB" sz="2400" dirty="0"/>
          </a:p>
          <a:p>
            <a:pPr marL="800100" lvl="1" indent="-342900">
              <a:buFont typeface="Wingdings" pitchFamily="2" charset="2"/>
              <a:buChar char="§"/>
            </a:pPr>
            <a:r>
              <a:rPr lang="en-GB" sz="2400" dirty="0"/>
              <a:t>This can entitle them to additional provisions for classes and assessments</a:t>
            </a:r>
          </a:p>
          <a:p>
            <a:pPr marL="342900" indent="-342900">
              <a:buFont typeface="Wingdings" pitchFamily="2" charset="2"/>
              <a:buChar char="§"/>
            </a:pPr>
            <a:endParaRPr lang="en-GB" sz="2400" dirty="0"/>
          </a:p>
          <a:p>
            <a:pPr marL="1257300" lvl="2" indent="-342900">
              <a:buFont typeface="Wingdings" pitchFamily="2" charset="2"/>
              <a:buChar char="§"/>
            </a:pPr>
            <a:r>
              <a:rPr lang="en-GB" sz="2400" dirty="0"/>
              <a:t>Can include</a:t>
            </a:r>
          </a:p>
          <a:p>
            <a:pPr marL="1257300" lvl="2" indent="-342900">
              <a:buFont typeface="Wingdings" pitchFamily="2" charset="2"/>
              <a:buChar char="§"/>
            </a:pPr>
            <a:r>
              <a:rPr lang="en-GB" sz="2400" dirty="0"/>
              <a:t>Permission to record lectures</a:t>
            </a:r>
          </a:p>
          <a:p>
            <a:pPr marL="1257300" lvl="2" indent="-342900">
              <a:buFont typeface="Wingdings" pitchFamily="2" charset="2"/>
              <a:buChar char="§"/>
            </a:pPr>
            <a:r>
              <a:rPr lang="en-GB" sz="2400" dirty="0"/>
              <a:t>Flexibility with deadlines</a:t>
            </a:r>
          </a:p>
          <a:p>
            <a:pPr marL="1257300" lvl="2" indent="-342900">
              <a:buFont typeface="Wingdings" pitchFamily="2" charset="2"/>
              <a:buChar char="§"/>
            </a:pPr>
            <a:r>
              <a:rPr lang="en-GB" sz="2400" dirty="0"/>
              <a:t>Extra time in examinations</a:t>
            </a:r>
          </a:p>
          <a:p>
            <a:pPr marL="1257300" lvl="2" indent="-342900">
              <a:buFont typeface="Wingdings" pitchFamily="2" charset="2"/>
              <a:buChar char="§"/>
            </a:pPr>
            <a:r>
              <a:rPr lang="en-GB" sz="2400" dirty="0"/>
              <a:t>Separate rooms for examinations</a:t>
            </a:r>
          </a:p>
          <a:p>
            <a:pPr marL="342900" indent="-342900">
              <a:buFont typeface="Wingdings" pitchFamily="2" charset="2"/>
              <a:buChar char="§"/>
            </a:pPr>
            <a:endParaRPr lang="en-GB" sz="2400" dirty="0"/>
          </a:p>
          <a:p>
            <a:pPr marL="800100" lvl="1" indent="-342900">
              <a:buFont typeface="Wingdings" pitchFamily="2" charset="2"/>
              <a:buChar char="§"/>
            </a:pPr>
            <a:r>
              <a:rPr lang="en-GB" sz="2400" dirty="0"/>
              <a:t>School’s Disability Coordinator will contact you with details for your course.</a:t>
            </a:r>
          </a:p>
          <a:p>
            <a:pPr marL="800100" lvl="1" indent="-342900">
              <a:buFont typeface="Wingdings" pitchFamily="2" charset="2"/>
              <a:buChar char="§"/>
            </a:pPr>
            <a:r>
              <a:rPr lang="en-GB" sz="2400" dirty="0"/>
              <a:t>Best to then discuss with individual students</a:t>
            </a:r>
          </a:p>
        </p:txBody>
      </p:sp>
    </p:spTree>
    <p:extLst>
      <p:ext uri="{BB962C8B-B14F-4D97-AF65-F5344CB8AC3E}">
        <p14:creationId xmlns:p14="http://schemas.microsoft.com/office/powerpoint/2010/main" val="448088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4974026" y="63000"/>
            <a:ext cx="2243948" cy="646331"/>
          </a:xfrm>
          <a:prstGeom prst="rect">
            <a:avLst/>
          </a:prstGeom>
          <a:noFill/>
        </p:spPr>
        <p:txBody>
          <a:bodyPr wrap="none" rtlCol="0">
            <a:spAutoFit/>
          </a:bodyPr>
          <a:lstStyle/>
          <a:p>
            <a:r>
              <a:rPr lang="en-GB" sz="3600" dirty="0">
                <a:solidFill>
                  <a:schemeClr val="bg1"/>
                </a:solidFill>
              </a:rPr>
              <a:t>September</a:t>
            </a:r>
          </a:p>
        </p:txBody>
      </p:sp>
      <p:sp>
        <p:nvSpPr>
          <p:cNvPr id="3" name="TextBox 2">
            <a:extLst>
              <a:ext uri="{FF2B5EF4-FFF2-40B4-BE49-F238E27FC236}">
                <a16:creationId xmlns:a16="http://schemas.microsoft.com/office/drawing/2014/main" id="{B6BD2D65-D913-16DE-FB37-555DEBD6F2FB}"/>
              </a:ext>
            </a:extLst>
          </p:cNvPr>
          <p:cNvSpPr txBox="1"/>
          <p:nvPr/>
        </p:nvSpPr>
        <p:spPr>
          <a:xfrm>
            <a:off x="1173892" y="1025611"/>
            <a:ext cx="10923373" cy="4893647"/>
          </a:xfrm>
          <a:prstGeom prst="rect">
            <a:avLst/>
          </a:prstGeom>
          <a:noFill/>
        </p:spPr>
        <p:txBody>
          <a:bodyPr wrap="square" rtlCol="0">
            <a:spAutoFit/>
          </a:bodyPr>
          <a:lstStyle/>
          <a:p>
            <a:r>
              <a:rPr lang="en-GB" sz="2400" dirty="0"/>
              <a:t>Students with special needs</a:t>
            </a:r>
          </a:p>
          <a:p>
            <a:endParaRPr lang="en-GB" sz="2400" dirty="0"/>
          </a:p>
          <a:p>
            <a:pPr marL="800100" lvl="1" indent="-342900">
              <a:buFont typeface="Wingdings" pitchFamily="2" charset="2"/>
              <a:buChar char="§"/>
            </a:pPr>
            <a:r>
              <a:rPr lang="en-GB" sz="2400" dirty="0"/>
              <a:t>You can identify such students on your course in </a:t>
            </a:r>
            <a:r>
              <a:rPr lang="en-GB" sz="2400" dirty="0" err="1"/>
              <a:t>MyCampus</a:t>
            </a:r>
            <a:r>
              <a:rPr lang="en-GB" sz="2400" dirty="0"/>
              <a:t> using the following query:</a:t>
            </a:r>
          </a:p>
          <a:p>
            <a:pPr marL="800100" lvl="1" indent="-342900">
              <a:buFont typeface="Wingdings" pitchFamily="2" charset="2"/>
              <a:buChar char="§"/>
            </a:pPr>
            <a:endParaRPr lang="en-GB" sz="2400" dirty="0"/>
          </a:p>
          <a:p>
            <a:pPr marL="1257300" lvl="2" indent="-342900">
              <a:buFont typeface="Wingdings" pitchFamily="2" charset="2"/>
              <a:buChar char="§"/>
            </a:pPr>
            <a:r>
              <a:rPr lang="en-GB" sz="2400" dirty="0"/>
              <a:t>Main Menu – Reporting Tools – Query – Query Viewer</a:t>
            </a:r>
          </a:p>
          <a:p>
            <a:pPr marL="1257300" lvl="2" indent="-342900">
              <a:buFont typeface="Wingdings" pitchFamily="2" charset="2"/>
              <a:buChar char="§"/>
            </a:pPr>
            <a:r>
              <a:rPr lang="en-GB" sz="2400" dirty="0"/>
              <a:t>UOG_DISABILITY_BY_CLASS_ENR</a:t>
            </a:r>
          </a:p>
          <a:p>
            <a:pPr marL="1257300" lvl="2" indent="-342900">
              <a:buFont typeface="Wingdings" pitchFamily="2" charset="2"/>
              <a:buChar char="§"/>
            </a:pPr>
            <a:r>
              <a:rPr lang="en-GB" sz="2400" dirty="0"/>
              <a:t>Set “Institution” to “GLSGW”</a:t>
            </a:r>
          </a:p>
          <a:p>
            <a:pPr marL="1257300" lvl="2" indent="-342900">
              <a:buFont typeface="Wingdings" pitchFamily="2" charset="2"/>
              <a:buChar char="§"/>
            </a:pPr>
            <a:r>
              <a:rPr lang="en-GB" sz="2400" dirty="0"/>
              <a:t>Set “Subject” to “PHYS” or “ASTRO”</a:t>
            </a:r>
          </a:p>
          <a:p>
            <a:pPr marL="1257300" lvl="2" indent="-342900">
              <a:buFont typeface="Wingdings" pitchFamily="2" charset="2"/>
              <a:buChar char="§"/>
            </a:pPr>
            <a:r>
              <a:rPr lang="en-GB" sz="2400" dirty="0"/>
              <a:t>Set “</a:t>
            </a:r>
            <a:r>
              <a:rPr lang="en-GB" sz="2400" dirty="0" err="1"/>
              <a:t>Catalog</a:t>
            </a:r>
            <a:r>
              <a:rPr lang="en-GB" sz="2400" dirty="0"/>
              <a:t>” to the 4 digit code for your course. </a:t>
            </a:r>
            <a:br>
              <a:rPr lang="en-GB" sz="2400" dirty="0"/>
            </a:br>
            <a:r>
              <a:rPr lang="en-GB" sz="2400" dirty="0"/>
              <a:t>	</a:t>
            </a:r>
            <a:r>
              <a:rPr lang="en-GB" sz="2400" dirty="0" err="1"/>
              <a:t>E.g</a:t>
            </a:r>
            <a:r>
              <a:rPr lang="en-GB" sz="2400" dirty="0"/>
              <a:t> </a:t>
            </a:r>
            <a:r>
              <a:rPr lang="en-GB" sz="2400"/>
              <a:t>Physics 1 </a:t>
            </a:r>
            <a:r>
              <a:rPr lang="en-GB" sz="2400" dirty="0"/>
              <a:t>= </a:t>
            </a:r>
            <a:r>
              <a:rPr lang="en-GB" sz="2400"/>
              <a:t>“PHYS” and “1001</a:t>
            </a:r>
            <a:r>
              <a:rPr lang="en-GB" sz="2400" dirty="0"/>
              <a:t>”</a:t>
            </a:r>
          </a:p>
          <a:p>
            <a:pPr marL="1257300" lvl="2" indent="-342900">
              <a:buFont typeface="Wingdings" pitchFamily="2" charset="2"/>
              <a:buChar char="§"/>
            </a:pPr>
            <a:r>
              <a:rPr lang="en-GB" sz="2400" dirty="0"/>
              <a:t>Set “Term” to current academic. </a:t>
            </a:r>
            <a:br>
              <a:rPr lang="en-GB" sz="2400" dirty="0"/>
            </a:br>
            <a:r>
              <a:rPr lang="en-GB" sz="2400" dirty="0"/>
              <a:t>	E.g. 2023-24 = “2023”</a:t>
            </a:r>
          </a:p>
        </p:txBody>
      </p:sp>
    </p:spTree>
    <p:extLst>
      <p:ext uri="{BB962C8B-B14F-4D97-AF65-F5344CB8AC3E}">
        <p14:creationId xmlns:p14="http://schemas.microsoft.com/office/powerpoint/2010/main" val="3478852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4974026" y="63000"/>
            <a:ext cx="2243948" cy="646331"/>
          </a:xfrm>
          <a:prstGeom prst="rect">
            <a:avLst/>
          </a:prstGeom>
          <a:noFill/>
        </p:spPr>
        <p:txBody>
          <a:bodyPr wrap="none" rtlCol="0">
            <a:spAutoFit/>
          </a:bodyPr>
          <a:lstStyle/>
          <a:p>
            <a:r>
              <a:rPr lang="en-GB" sz="3600" dirty="0">
                <a:solidFill>
                  <a:schemeClr val="bg1"/>
                </a:solidFill>
              </a:rPr>
              <a:t>September</a:t>
            </a:r>
          </a:p>
        </p:txBody>
      </p:sp>
      <p:sp>
        <p:nvSpPr>
          <p:cNvPr id="3" name="TextBox 2">
            <a:extLst>
              <a:ext uri="{FF2B5EF4-FFF2-40B4-BE49-F238E27FC236}">
                <a16:creationId xmlns:a16="http://schemas.microsoft.com/office/drawing/2014/main" id="{B6BD2D65-D913-16DE-FB37-555DEBD6F2FB}"/>
              </a:ext>
            </a:extLst>
          </p:cNvPr>
          <p:cNvSpPr txBox="1"/>
          <p:nvPr/>
        </p:nvSpPr>
        <p:spPr>
          <a:xfrm>
            <a:off x="1173892" y="1025611"/>
            <a:ext cx="10923373" cy="5262979"/>
          </a:xfrm>
          <a:prstGeom prst="rect">
            <a:avLst/>
          </a:prstGeom>
          <a:noFill/>
        </p:spPr>
        <p:txBody>
          <a:bodyPr wrap="square" rtlCol="0">
            <a:spAutoFit/>
          </a:bodyPr>
          <a:lstStyle/>
          <a:p>
            <a:r>
              <a:rPr lang="en-GB" sz="2400" dirty="0"/>
              <a:t>Good Cause Claims</a:t>
            </a:r>
          </a:p>
          <a:p>
            <a:endParaRPr lang="en-GB" sz="2400" dirty="0"/>
          </a:p>
          <a:p>
            <a:r>
              <a:rPr lang="en-GB" sz="2400" dirty="0"/>
              <a:t>If students miss an assessment, or a course component that contributes to their course grade, they should log a Good Cause Claim.  </a:t>
            </a:r>
          </a:p>
          <a:p>
            <a:endParaRPr lang="en-GB" sz="2400" dirty="0"/>
          </a:p>
          <a:p>
            <a:r>
              <a:rPr lang="en-GB" sz="2400" dirty="0"/>
              <a:t>Details on how to do this should be contained within the Course Guide.</a:t>
            </a:r>
          </a:p>
          <a:p>
            <a:endParaRPr lang="en-GB" sz="2400" dirty="0"/>
          </a:p>
          <a:p>
            <a:r>
              <a:rPr lang="en-GB" sz="2400" dirty="0"/>
              <a:t>They do this through their </a:t>
            </a:r>
            <a:r>
              <a:rPr lang="en-GB" sz="2400" dirty="0" err="1"/>
              <a:t>MyCampus</a:t>
            </a:r>
            <a:r>
              <a:rPr lang="en-GB" sz="2400" dirty="0"/>
              <a:t> account, via their “Student Centre”</a:t>
            </a:r>
          </a:p>
          <a:p>
            <a:endParaRPr lang="en-GB" sz="2400" dirty="0"/>
          </a:p>
          <a:p>
            <a:r>
              <a:rPr lang="en-GB" sz="2400" dirty="0"/>
              <a:t>Once the claim is submitted three people (set within </a:t>
            </a:r>
            <a:r>
              <a:rPr lang="en-GB" sz="2400" dirty="0" err="1"/>
              <a:t>MyCampus</a:t>
            </a:r>
            <a:r>
              <a:rPr lang="en-GB" sz="2400" dirty="0"/>
              <a:t>) will receive an email notification and be able to access the details:</a:t>
            </a:r>
          </a:p>
          <a:p>
            <a:pPr marL="800100" lvl="1" indent="-342900">
              <a:buFont typeface="Wingdings" pitchFamily="2" charset="2"/>
              <a:buChar char="§"/>
            </a:pPr>
            <a:r>
              <a:rPr lang="en-GB" sz="2400" dirty="0"/>
              <a:t>“Course Coordinator” – usually set as Class Head</a:t>
            </a:r>
          </a:p>
          <a:p>
            <a:pPr marL="800100" lvl="1" indent="-342900">
              <a:buFont typeface="Wingdings" pitchFamily="2" charset="2"/>
              <a:buChar char="§"/>
            </a:pPr>
            <a:r>
              <a:rPr lang="en-GB" sz="2400" dirty="0"/>
              <a:t>“Good Cause Coordinator” – usually set as Lab Head or Class Deputy Head</a:t>
            </a:r>
          </a:p>
          <a:p>
            <a:pPr marL="800100" lvl="1" indent="-342900">
              <a:buFont typeface="Wingdings" pitchFamily="2" charset="2"/>
              <a:buChar char="§"/>
            </a:pPr>
            <a:r>
              <a:rPr lang="en-GB" sz="2400" dirty="0"/>
              <a:t>“Course Administrator” – usually set as a member of the TST</a:t>
            </a:r>
          </a:p>
        </p:txBody>
      </p:sp>
    </p:spTree>
    <p:extLst>
      <p:ext uri="{BB962C8B-B14F-4D97-AF65-F5344CB8AC3E}">
        <p14:creationId xmlns:p14="http://schemas.microsoft.com/office/powerpoint/2010/main" val="3377778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4974026" y="63000"/>
            <a:ext cx="2243948" cy="646331"/>
          </a:xfrm>
          <a:prstGeom prst="rect">
            <a:avLst/>
          </a:prstGeom>
          <a:noFill/>
        </p:spPr>
        <p:txBody>
          <a:bodyPr wrap="none" rtlCol="0">
            <a:spAutoFit/>
          </a:bodyPr>
          <a:lstStyle/>
          <a:p>
            <a:r>
              <a:rPr lang="en-GB" sz="3600" dirty="0">
                <a:solidFill>
                  <a:schemeClr val="bg1"/>
                </a:solidFill>
              </a:rPr>
              <a:t>September</a:t>
            </a:r>
          </a:p>
        </p:txBody>
      </p:sp>
      <p:sp>
        <p:nvSpPr>
          <p:cNvPr id="3" name="TextBox 2">
            <a:extLst>
              <a:ext uri="{FF2B5EF4-FFF2-40B4-BE49-F238E27FC236}">
                <a16:creationId xmlns:a16="http://schemas.microsoft.com/office/drawing/2014/main" id="{B6BD2D65-D913-16DE-FB37-555DEBD6F2FB}"/>
              </a:ext>
            </a:extLst>
          </p:cNvPr>
          <p:cNvSpPr txBox="1"/>
          <p:nvPr/>
        </p:nvSpPr>
        <p:spPr>
          <a:xfrm>
            <a:off x="1173892" y="1025611"/>
            <a:ext cx="10923373" cy="5632311"/>
          </a:xfrm>
          <a:prstGeom prst="rect">
            <a:avLst/>
          </a:prstGeom>
          <a:noFill/>
        </p:spPr>
        <p:txBody>
          <a:bodyPr wrap="square" rtlCol="0">
            <a:spAutoFit/>
          </a:bodyPr>
          <a:lstStyle/>
          <a:p>
            <a:r>
              <a:rPr lang="en-GB" sz="2400" dirty="0"/>
              <a:t>Good Cause Claims</a:t>
            </a:r>
          </a:p>
          <a:p>
            <a:endParaRPr lang="en-GB" sz="2400" dirty="0"/>
          </a:p>
          <a:p>
            <a:r>
              <a:rPr lang="en-GB" sz="2400" dirty="0">
                <a:hlinkClick r:id="rId4"/>
              </a:rPr>
              <a:t>https://www.gla.ac.uk/myglasgow/apg/policies/assessment/goodcausefaqs/</a:t>
            </a:r>
            <a:endParaRPr lang="en-GB" sz="2400" dirty="0"/>
          </a:p>
          <a:p>
            <a:endParaRPr lang="en-GB" sz="2400" dirty="0"/>
          </a:p>
          <a:p>
            <a:pPr marL="342900" indent="-342900">
              <a:buFont typeface="Wingdings" pitchFamily="2" charset="2"/>
              <a:buChar char="§"/>
            </a:pPr>
            <a:r>
              <a:rPr lang="en-GB" sz="2400" dirty="0"/>
              <a:t>They are designed to be used for unexpected events – illness, accident</a:t>
            </a:r>
          </a:p>
          <a:p>
            <a:pPr marL="342900" indent="-342900">
              <a:buFont typeface="Wingdings" pitchFamily="2" charset="2"/>
              <a:buChar char="§"/>
            </a:pPr>
            <a:endParaRPr lang="en-GB" sz="2400" dirty="0"/>
          </a:p>
          <a:p>
            <a:pPr marL="342900" indent="-342900">
              <a:buFont typeface="Wingdings" pitchFamily="2" charset="2"/>
              <a:buChar char="§"/>
            </a:pPr>
            <a:r>
              <a:rPr lang="en-GB" sz="2400" dirty="0"/>
              <a:t>Should not be used for chronic conditions – issues that run on for weeks/months</a:t>
            </a:r>
          </a:p>
          <a:p>
            <a:pPr marL="342900" indent="-342900">
              <a:buFont typeface="Wingdings" pitchFamily="2" charset="2"/>
              <a:buChar char="§"/>
            </a:pPr>
            <a:endParaRPr lang="en-GB" sz="2400" dirty="0"/>
          </a:p>
          <a:p>
            <a:pPr marL="342900" indent="-342900">
              <a:buFont typeface="Wingdings" pitchFamily="2" charset="2"/>
              <a:buChar char="§"/>
            </a:pPr>
            <a:r>
              <a:rPr lang="en-GB" sz="2400" dirty="0"/>
              <a:t>Decisions on whether to accept/decline GCCs for continuous assessment should be made by the class head within 1-2 weeks at most</a:t>
            </a:r>
          </a:p>
          <a:p>
            <a:pPr marL="342900" indent="-342900">
              <a:buFont typeface="Wingdings" pitchFamily="2" charset="2"/>
              <a:buChar char="§"/>
            </a:pPr>
            <a:endParaRPr lang="en-GB" sz="2400" dirty="0"/>
          </a:p>
          <a:p>
            <a:pPr marL="342900" indent="-342900">
              <a:buFont typeface="Wingdings" pitchFamily="2" charset="2"/>
              <a:buChar char="§"/>
            </a:pPr>
            <a:r>
              <a:rPr lang="en-GB" sz="2400" dirty="0"/>
              <a:t>Decisions on whether to accept/decline GCCs for examinations are made by the School’s Good Cause Claim Committee, which meets January, June and August.</a:t>
            </a:r>
          </a:p>
          <a:p>
            <a:pPr marL="342900" indent="-342900">
              <a:buFont typeface="Wingdings" pitchFamily="2" charset="2"/>
              <a:buChar char="§"/>
            </a:pPr>
            <a:endParaRPr lang="en-GB" sz="2400" dirty="0"/>
          </a:p>
          <a:p>
            <a:pPr marL="342900" indent="-342900">
              <a:buFont typeface="Wingdings" pitchFamily="2" charset="2"/>
              <a:buChar char="§"/>
            </a:pPr>
            <a:r>
              <a:rPr lang="en-GB" sz="2400" dirty="0"/>
              <a:t>Chair of GCC Committee happy to offer advice on any claims – Peter Sneddon</a:t>
            </a:r>
          </a:p>
        </p:txBody>
      </p:sp>
    </p:spTree>
    <p:extLst>
      <p:ext uri="{BB962C8B-B14F-4D97-AF65-F5344CB8AC3E}">
        <p14:creationId xmlns:p14="http://schemas.microsoft.com/office/powerpoint/2010/main" val="1719228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4974026" y="63000"/>
            <a:ext cx="2243948" cy="646331"/>
          </a:xfrm>
          <a:prstGeom prst="rect">
            <a:avLst/>
          </a:prstGeom>
          <a:noFill/>
        </p:spPr>
        <p:txBody>
          <a:bodyPr wrap="none" rtlCol="0">
            <a:spAutoFit/>
          </a:bodyPr>
          <a:lstStyle/>
          <a:p>
            <a:r>
              <a:rPr lang="en-GB" sz="3600" dirty="0">
                <a:solidFill>
                  <a:schemeClr val="bg1"/>
                </a:solidFill>
              </a:rPr>
              <a:t>September</a:t>
            </a:r>
          </a:p>
        </p:txBody>
      </p:sp>
      <p:sp>
        <p:nvSpPr>
          <p:cNvPr id="3" name="TextBox 2">
            <a:extLst>
              <a:ext uri="{FF2B5EF4-FFF2-40B4-BE49-F238E27FC236}">
                <a16:creationId xmlns:a16="http://schemas.microsoft.com/office/drawing/2014/main" id="{B6BD2D65-D913-16DE-FB37-555DEBD6F2FB}"/>
              </a:ext>
            </a:extLst>
          </p:cNvPr>
          <p:cNvSpPr txBox="1"/>
          <p:nvPr/>
        </p:nvSpPr>
        <p:spPr>
          <a:xfrm>
            <a:off x="1173892" y="1025611"/>
            <a:ext cx="10923373" cy="2677656"/>
          </a:xfrm>
          <a:prstGeom prst="rect">
            <a:avLst/>
          </a:prstGeom>
          <a:noFill/>
        </p:spPr>
        <p:txBody>
          <a:bodyPr wrap="square" rtlCol="0">
            <a:spAutoFit/>
          </a:bodyPr>
          <a:lstStyle/>
          <a:p>
            <a:r>
              <a:rPr lang="en-GB" sz="2400" dirty="0"/>
              <a:t>Good Cause Claims</a:t>
            </a:r>
          </a:p>
          <a:p>
            <a:endParaRPr lang="en-GB" sz="2400" dirty="0"/>
          </a:p>
          <a:p>
            <a:r>
              <a:rPr lang="en-GB" sz="2400" dirty="0">
                <a:hlinkClick r:id="rId4"/>
              </a:rPr>
              <a:t>https://www.gla.ac.uk/myglasgow/apg/policies/assessment/goodcausefaqs/</a:t>
            </a:r>
            <a:endParaRPr lang="en-GB" sz="2400" dirty="0"/>
          </a:p>
          <a:p>
            <a:endParaRPr lang="en-GB" sz="2400" dirty="0"/>
          </a:p>
          <a:p>
            <a:pPr marL="342900" indent="-342900">
              <a:buFont typeface="Wingdings" pitchFamily="2" charset="2"/>
              <a:buChar char="§"/>
            </a:pPr>
            <a:r>
              <a:rPr lang="en-GB" sz="2400" dirty="0"/>
              <a:t>We do not usually insist on supporting evidence for one-off continuous assessment absences/affected performances</a:t>
            </a:r>
          </a:p>
          <a:p>
            <a:pPr marL="342900" indent="-342900">
              <a:buFont typeface="Wingdings" pitchFamily="2" charset="2"/>
              <a:buChar char="§"/>
            </a:pPr>
            <a:r>
              <a:rPr lang="en-GB" sz="2400" dirty="0"/>
              <a:t>We DO insist on supporting evidence for claims relating to examinations</a:t>
            </a:r>
          </a:p>
        </p:txBody>
      </p:sp>
    </p:spTree>
    <p:extLst>
      <p:ext uri="{BB962C8B-B14F-4D97-AF65-F5344CB8AC3E}">
        <p14:creationId xmlns:p14="http://schemas.microsoft.com/office/powerpoint/2010/main" val="2962001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4164926" y="63000"/>
            <a:ext cx="3862148" cy="646331"/>
          </a:xfrm>
          <a:prstGeom prst="rect">
            <a:avLst/>
          </a:prstGeom>
          <a:noFill/>
        </p:spPr>
        <p:txBody>
          <a:bodyPr wrap="none" rtlCol="0">
            <a:spAutoFit/>
          </a:bodyPr>
          <a:lstStyle/>
          <a:p>
            <a:r>
              <a:rPr lang="en-GB" sz="3600" dirty="0">
                <a:solidFill>
                  <a:schemeClr val="bg1"/>
                </a:solidFill>
              </a:rPr>
              <a:t>October/November</a:t>
            </a:r>
          </a:p>
        </p:txBody>
      </p:sp>
      <p:sp>
        <p:nvSpPr>
          <p:cNvPr id="3" name="TextBox 2">
            <a:extLst>
              <a:ext uri="{FF2B5EF4-FFF2-40B4-BE49-F238E27FC236}">
                <a16:creationId xmlns:a16="http://schemas.microsoft.com/office/drawing/2014/main" id="{B6BD2D65-D913-16DE-FB37-555DEBD6F2FB}"/>
              </a:ext>
            </a:extLst>
          </p:cNvPr>
          <p:cNvSpPr txBox="1"/>
          <p:nvPr/>
        </p:nvSpPr>
        <p:spPr>
          <a:xfrm>
            <a:off x="1173892" y="1025611"/>
            <a:ext cx="10923373" cy="5262979"/>
          </a:xfrm>
          <a:prstGeom prst="rect">
            <a:avLst/>
          </a:prstGeom>
          <a:noFill/>
        </p:spPr>
        <p:txBody>
          <a:bodyPr wrap="square" rtlCol="0">
            <a:spAutoFit/>
          </a:bodyPr>
          <a:lstStyle/>
          <a:p>
            <a:r>
              <a:rPr lang="en-GB" sz="2400" dirty="0"/>
              <a:t>Once the course is up and running, your role is basically supervisor …</a:t>
            </a:r>
          </a:p>
          <a:p>
            <a:endParaRPr lang="en-GB" sz="2400" dirty="0"/>
          </a:p>
          <a:p>
            <a:pPr marL="800100" lvl="1" indent="-342900">
              <a:buFont typeface="Wingdings" pitchFamily="2" charset="2"/>
              <a:buChar char="§"/>
            </a:pPr>
            <a:r>
              <a:rPr lang="en-GB" sz="2400" dirty="0"/>
              <a:t>Keep an eye on attendance</a:t>
            </a:r>
          </a:p>
          <a:p>
            <a:pPr marL="800100" lvl="1" indent="-342900">
              <a:buFont typeface="Wingdings" pitchFamily="2" charset="2"/>
              <a:buChar char="§"/>
            </a:pPr>
            <a:r>
              <a:rPr lang="en-GB" sz="2400" dirty="0"/>
              <a:t>Keep an eye on performance/engagement in any assessments</a:t>
            </a:r>
          </a:p>
          <a:p>
            <a:pPr marL="800100" lvl="1" indent="-342900">
              <a:buFont typeface="Wingdings" pitchFamily="2" charset="2"/>
              <a:buChar char="§"/>
            </a:pPr>
            <a:r>
              <a:rPr lang="en-GB" sz="2400" dirty="0"/>
              <a:t>Respond to any student queries</a:t>
            </a:r>
          </a:p>
          <a:p>
            <a:pPr marL="800100" lvl="1" indent="-342900">
              <a:buFont typeface="Wingdings" pitchFamily="2" charset="2"/>
              <a:buChar char="§"/>
            </a:pPr>
            <a:r>
              <a:rPr lang="en-GB" sz="2400" dirty="0"/>
              <a:t>Make sure lecturers are uploading notes, responding to queries, etc</a:t>
            </a:r>
          </a:p>
          <a:p>
            <a:pPr marL="800100" lvl="1" indent="-342900">
              <a:buFont typeface="Wingdings" pitchFamily="2" charset="2"/>
              <a:buChar char="§"/>
            </a:pPr>
            <a:r>
              <a:rPr lang="en-GB" sz="2400" dirty="0"/>
              <a:t>Post regular messages to class if there are important events coming.</a:t>
            </a:r>
          </a:p>
          <a:p>
            <a:pPr marL="800100" lvl="1" indent="-342900">
              <a:buFont typeface="Wingdings" pitchFamily="2" charset="2"/>
              <a:buChar char="§"/>
            </a:pPr>
            <a:r>
              <a:rPr lang="en-GB" sz="2400" dirty="0"/>
              <a:t>Making decisions on any GCCs</a:t>
            </a:r>
          </a:p>
          <a:p>
            <a:pPr marL="800100" lvl="1" indent="-342900">
              <a:buFont typeface="Wingdings" pitchFamily="2" charset="2"/>
              <a:buChar char="§"/>
            </a:pPr>
            <a:endParaRPr lang="en-GB" sz="2400" dirty="0"/>
          </a:p>
          <a:p>
            <a:pPr marL="800100" lvl="1" indent="-342900">
              <a:buFont typeface="Wingdings" pitchFamily="2" charset="2"/>
              <a:buChar char="§"/>
            </a:pPr>
            <a:r>
              <a:rPr lang="en-GB" sz="2400" dirty="0"/>
              <a:t>If you are seeing students who are missing a lot of the course, make sure to pro-actively try to engage with them.  An email is usually sufficient to get things going.  If you struggle to make contact, though, you should get in touch with the student’s Adviser of Studies and/or the School’s Student Support Officer</a:t>
            </a:r>
          </a:p>
          <a:p>
            <a:pPr marL="800100" lvl="1" indent="-342900">
              <a:buFont typeface="Wingdings" pitchFamily="2" charset="2"/>
              <a:buChar char="§"/>
            </a:pPr>
            <a:endParaRPr lang="en-GB" sz="2400" dirty="0"/>
          </a:p>
        </p:txBody>
      </p:sp>
    </p:spTree>
    <p:extLst>
      <p:ext uri="{BB962C8B-B14F-4D97-AF65-F5344CB8AC3E}">
        <p14:creationId xmlns:p14="http://schemas.microsoft.com/office/powerpoint/2010/main" val="1791811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4164926" y="63000"/>
            <a:ext cx="3862148" cy="646331"/>
          </a:xfrm>
          <a:prstGeom prst="rect">
            <a:avLst/>
          </a:prstGeom>
          <a:noFill/>
        </p:spPr>
        <p:txBody>
          <a:bodyPr wrap="none" rtlCol="0">
            <a:spAutoFit/>
          </a:bodyPr>
          <a:lstStyle/>
          <a:p>
            <a:r>
              <a:rPr lang="en-GB" sz="3600" dirty="0">
                <a:solidFill>
                  <a:schemeClr val="bg1"/>
                </a:solidFill>
              </a:rPr>
              <a:t>October/November</a:t>
            </a:r>
          </a:p>
        </p:txBody>
      </p:sp>
      <p:sp>
        <p:nvSpPr>
          <p:cNvPr id="3" name="TextBox 2">
            <a:extLst>
              <a:ext uri="{FF2B5EF4-FFF2-40B4-BE49-F238E27FC236}">
                <a16:creationId xmlns:a16="http://schemas.microsoft.com/office/drawing/2014/main" id="{B6BD2D65-D913-16DE-FB37-555DEBD6F2FB}"/>
              </a:ext>
            </a:extLst>
          </p:cNvPr>
          <p:cNvSpPr txBox="1"/>
          <p:nvPr/>
        </p:nvSpPr>
        <p:spPr>
          <a:xfrm>
            <a:off x="1173892" y="1025611"/>
            <a:ext cx="10923373" cy="5262979"/>
          </a:xfrm>
          <a:prstGeom prst="rect">
            <a:avLst/>
          </a:prstGeom>
          <a:noFill/>
        </p:spPr>
        <p:txBody>
          <a:bodyPr wrap="square" rtlCol="0">
            <a:spAutoFit/>
          </a:bodyPr>
          <a:lstStyle/>
          <a:p>
            <a:r>
              <a:rPr lang="en-GB" sz="2400" dirty="0"/>
              <a:t>People you can contact if you are concerned about a student …</a:t>
            </a:r>
          </a:p>
          <a:p>
            <a:pPr marL="342900" indent="-342900">
              <a:buFont typeface="Wingdings" pitchFamily="2" charset="2"/>
              <a:buChar char="§"/>
            </a:pPr>
            <a:r>
              <a:rPr lang="en-GB" sz="2400" dirty="0"/>
              <a:t>Their Adviser of Studies - details can be found on </a:t>
            </a:r>
            <a:br>
              <a:rPr lang="en-GB" sz="2400" dirty="0"/>
            </a:br>
            <a:r>
              <a:rPr lang="en-GB" sz="2400" dirty="0" err="1"/>
              <a:t>MyCampus</a:t>
            </a:r>
            <a:r>
              <a:rPr lang="en-GB" sz="2400" dirty="0"/>
              <a:t> – Main Menu – Records and </a:t>
            </a:r>
            <a:r>
              <a:rPr lang="en-GB" sz="2400" dirty="0" err="1"/>
              <a:t>Enrollment</a:t>
            </a:r>
            <a:r>
              <a:rPr lang="en-GB" sz="2400" dirty="0"/>
              <a:t> – Student Summary.  </a:t>
            </a:r>
          </a:p>
          <a:p>
            <a:endParaRPr lang="en-GB" sz="2400" dirty="0"/>
          </a:p>
          <a:p>
            <a:endParaRPr lang="en-GB" sz="2400" dirty="0"/>
          </a:p>
          <a:p>
            <a:endParaRPr lang="en-GB" sz="2400" dirty="0"/>
          </a:p>
          <a:p>
            <a:endParaRPr lang="en-GB" sz="2400" dirty="0"/>
          </a:p>
          <a:p>
            <a:pPr marL="342900" indent="-342900">
              <a:buFont typeface="Wingdings" pitchFamily="2" charset="2"/>
              <a:buChar char="§"/>
            </a:pPr>
            <a:endParaRPr lang="en-GB" sz="2400" dirty="0"/>
          </a:p>
          <a:p>
            <a:pPr marL="342900" indent="-342900">
              <a:buFont typeface="Wingdings" pitchFamily="2" charset="2"/>
              <a:buChar char="§"/>
            </a:pPr>
            <a:r>
              <a:rPr lang="en-GB" sz="2400" dirty="0"/>
              <a:t>The School’s Senior Adviser of Studies – Dr Donald </a:t>
            </a:r>
            <a:r>
              <a:rPr lang="en-GB" sz="2400" dirty="0" err="1"/>
              <a:t>MacLaren</a:t>
            </a:r>
            <a:r>
              <a:rPr lang="en-GB" sz="2400" dirty="0"/>
              <a:t> on  </a:t>
            </a:r>
            <a:br>
              <a:rPr lang="en-GB" sz="2400" dirty="0"/>
            </a:br>
            <a:r>
              <a:rPr lang="en-GB" sz="2400" dirty="0">
                <a:hlinkClick r:id="rId4"/>
              </a:rPr>
              <a:t>phas-senioradviser@glasgow.ac.uk</a:t>
            </a:r>
            <a:endParaRPr lang="en-GB" sz="2400" dirty="0"/>
          </a:p>
          <a:p>
            <a:pPr marL="342900" indent="-342900">
              <a:buFont typeface="Wingdings" pitchFamily="2" charset="2"/>
              <a:buChar char="§"/>
            </a:pPr>
            <a:r>
              <a:rPr lang="en-GB" sz="2400" dirty="0"/>
              <a:t>The School’s Student Support Officer – Mara </a:t>
            </a:r>
            <a:r>
              <a:rPr lang="en-GB" sz="2400" dirty="0" err="1"/>
              <a:t>Dougall</a:t>
            </a:r>
            <a:r>
              <a:rPr lang="en-GB" sz="2400" dirty="0"/>
              <a:t> on </a:t>
            </a:r>
            <a:br>
              <a:rPr lang="en-GB" sz="2400" dirty="0"/>
            </a:br>
            <a:r>
              <a:rPr lang="en-GB" sz="2400" dirty="0">
                <a:hlinkClick r:id="rId5"/>
              </a:rPr>
              <a:t>phas-studentsupport@glasgow.ac.uk</a:t>
            </a:r>
            <a:endParaRPr lang="en-GB" sz="2400" dirty="0"/>
          </a:p>
          <a:p>
            <a:pPr marL="342900" indent="-342900">
              <a:buFont typeface="Wingdings" pitchFamily="2" charset="2"/>
              <a:buChar char="§"/>
            </a:pPr>
            <a:r>
              <a:rPr lang="en-GB" sz="2400" dirty="0"/>
              <a:t>The College Chief Adviser of Studies – Dr Peter H Sneddon on </a:t>
            </a:r>
            <a:br>
              <a:rPr lang="en-GB" sz="2400" dirty="0"/>
            </a:br>
            <a:r>
              <a:rPr lang="en-GB" sz="2400" dirty="0">
                <a:hlinkClick r:id="rId6"/>
              </a:rPr>
              <a:t>science-chief-adviser@glasgow.ac.uk</a:t>
            </a:r>
            <a:endParaRPr lang="en-GB" sz="2400" dirty="0"/>
          </a:p>
        </p:txBody>
      </p:sp>
      <p:pic>
        <p:nvPicPr>
          <p:cNvPr id="2" name="Picture 1">
            <a:extLst>
              <a:ext uri="{FF2B5EF4-FFF2-40B4-BE49-F238E27FC236}">
                <a16:creationId xmlns:a16="http://schemas.microsoft.com/office/drawing/2014/main" id="{F569A0B9-5DF2-2637-1C2C-7365E18A5698}"/>
              </a:ext>
            </a:extLst>
          </p:cNvPr>
          <p:cNvPicPr>
            <a:picLocks noChangeAspect="1"/>
          </p:cNvPicPr>
          <p:nvPr/>
        </p:nvPicPr>
        <p:blipFill>
          <a:blip r:embed="rId7"/>
          <a:stretch>
            <a:fillRect/>
          </a:stretch>
        </p:blipFill>
        <p:spPr>
          <a:xfrm>
            <a:off x="2209800" y="2282469"/>
            <a:ext cx="7772400" cy="1615184"/>
          </a:xfrm>
          <a:prstGeom prst="rect">
            <a:avLst/>
          </a:prstGeom>
        </p:spPr>
      </p:pic>
    </p:spTree>
    <p:extLst>
      <p:ext uri="{BB962C8B-B14F-4D97-AF65-F5344CB8AC3E}">
        <p14:creationId xmlns:p14="http://schemas.microsoft.com/office/powerpoint/2010/main" val="224107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4164926" y="63000"/>
            <a:ext cx="4273799" cy="646331"/>
          </a:xfrm>
          <a:prstGeom prst="rect">
            <a:avLst/>
          </a:prstGeom>
          <a:noFill/>
        </p:spPr>
        <p:txBody>
          <a:bodyPr wrap="none" rtlCol="0">
            <a:spAutoFit/>
          </a:bodyPr>
          <a:lstStyle/>
          <a:p>
            <a:r>
              <a:rPr lang="en-GB" sz="3600" dirty="0">
                <a:solidFill>
                  <a:schemeClr val="bg1"/>
                </a:solidFill>
              </a:rPr>
              <a:t>November/December</a:t>
            </a:r>
          </a:p>
        </p:txBody>
      </p:sp>
      <p:sp>
        <p:nvSpPr>
          <p:cNvPr id="3" name="TextBox 2">
            <a:extLst>
              <a:ext uri="{FF2B5EF4-FFF2-40B4-BE49-F238E27FC236}">
                <a16:creationId xmlns:a16="http://schemas.microsoft.com/office/drawing/2014/main" id="{B6BD2D65-D913-16DE-FB37-555DEBD6F2FB}"/>
              </a:ext>
            </a:extLst>
          </p:cNvPr>
          <p:cNvSpPr txBox="1"/>
          <p:nvPr/>
        </p:nvSpPr>
        <p:spPr>
          <a:xfrm>
            <a:off x="1173892" y="1025611"/>
            <a:ext cx="10923373" cy="3416320"/>
          </a:xfrm>
          <a:prstGeom prst="rect">
            <a:avLst/>
          </a:prstGeom>
          <a:noFill/>
        </p:spPr>
        <p:txBody>
          <a:bodyPr wrap="square" rtlCol="0">
            <a:spAutoFit/>
          </a:bodyPr>
          <a:lstStyle/>
          <a:p>
            <a:r>
              <a:rPr lang="en-GB" sz="2400" dirty="0"/>
              <a:t>Preparation of Degree Examinations</a:t>
            </a:r>
          </a:p>
          <a:p>
            <a:endParaRPr lang="en-GB" sz="2400" dirty="0"/>
          </a:p>
          <a:p>
            <a:pPr marL="342900" indent="-342900">
              <a:buFont typeface="Wingdings" pitchFamily="2" charset="2"/>
              <a:buChar char="§"/>
            </a:pPr>
            <a:r>
              <a:rPr lang="en-GB" sz="2400" dirty="0"/>
              <a:t>The majority of our degree examinations are held in the May exam diet, though a small number run in the December diet.</a:t>
            </a:r>
          </a:p>
          <a:p>
            <a:pPr marL="342900" indent="-342900">
              <a:buFont typeface="Wingdings" pitchFamily="2" charset="2"/>
              <a:buChar char="§"/>
            </a:pPr>
            <a:endParaRPr lang="en-GB" sz="2400" dirty="0"/>
          </a:p>
          <a:p>
            <a:pPr marL="342900" indent="-342900">
              <a:buFont typeface="Wingdings" pitchFamily="2" charset="2"/>
              <a:buChar char="§"/>
            </a:pPr>
            <a:r>
              <a:rPr lang="en-GB" sz="2400" dirty="0"/>
              <a:t>Preparation of exam papers for Honours years is led by the School’s Honours Exam Committee, with initial calls for questions usually going out early in Semester 1.  </a:t>
            </a:r>
          </a:p>
          <a:p>
            <a:pPr marL="342900" indent="-342900">
              <a:buFont typeface="Wingdings" pitchFamily="2" charset="2"/>
              <a:buChar char="§"/>
            </a:pPr>
            <a:endParaRPr lang="en-GB" sz="2400" dirty="0"/>
          </a:p>
          <a:p>
            <a:pPr marL="342900" indent="-342900">
              <a:buFont typeface="Wingdings" pitchFamily="2" charset="2"/>
              <a:buChar char="§"/>
            </a:pPr>
            <a:r>
              <a:rPr lang="en-GB" sz="2400" dirty="0"/>
              <a:t>Preparation of exam papers for non-Honours years is led by the Class Heads</a:t>
            </a:r>
          </a:p>
        </p:txBody>
      </p:sp>
    </p:spTree>
    <p:extLst>
      <p:ext uri="{BB962C8B-B14F-4D97-AF65-F5344CB8AC3E}">
        <p14:creationId xmlns:p14="http://schemas.microsoft.com/office/powerpoint/2010/main" val="347432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4164926" y="63000"/>
            <a:ext cx="4273799" cy="646331"/>
          </a:xfrm>
          <a:prstGeom prst="rect">
            <a:avLst/>
          </a:prstGeom>
          <a:noFill/>
        </p:spPr>
        <p:txBody>
          <a:bodyPr wrap="none" rtlCol="0">
            <a:spAutoFit/>
          </a:bodyPr>
          <a:lstStyle/>
          <a:p>
            <a:r>
              <a:rPr lang="en-GB" sz="3600" dirty="0">
                <a:solidFill>
                  <a:schemeClr val="bg1"/>
                </a:solidFill>
              </a:rPr>
              <a:t>November/December</a:t>
            </a:r>
          </a:p>
        </p:txBody>
      </p:sp>
      <p:sp>
        <p:nvSpPr>
          <p:cNvPr id="3" name="TextBox 2">
            <a:extLst>
              <a:ext uri="{FF2B5EF4-FFF2-40B4-BE49-F238E27FC236}">
                <a16:creationId xmlns:a16="http://schemas.microsoft.com/office/drawing/2014/main" id="{B6BD2D65-D913-16DE-FB37-555DEBD6F2FB}"/>
              </a:ext>
            </a:extLst>
          </p:cNvPr>
          <p:cNvSpPr txBox="1"/>
          <p:nvPr/>
        </p:nvSpPr>
        <p:spPr>
          <a:xfrm>
            <a:off x="1173892" y="1025611"/>
            <a:ext cx="10923373" cy="1938992"/>
          </a:xfrm>
          <a:prstGeom prst="rect">
            <a:avLst/>
          </a:prstGeom>
          <a:noFill/>
        </p:spPr>
        <p:txBody>
          <a:bodyPr wrap="square" rtlCol="0">
            <a:spAutoFit/>
          </a:bodyPr>
          <a:lstStyle/>
          <a:p>
            <a:r>
              <a:rPr lang="en-GB" sz="2400" dirty="0"/>
              <a:t>Preparation of Degree Examinations and Resit Examinations</a:t>
            </a:r>
          </a:p>
          <a:p>
            <a:endParaRPr lang="en-GB" sz="2400" dirty="0"/>
          </a:p>
          <a:p>
            <a:pPr marL="342900" indent="-342900">
              <a:buFont typeface="Wingdings" pitchFamily="2" charset="2"/>
              <a:buChar char="§"/>
            </a:pPr>
            <a:r>
              <a:rPr lang="en-GB" sz="2400" dirty="0"/>
              <a:t>There are multiple stages in preparing the exam papers for level 1 and 2 courses</a:t>
            </a:r>
          </a:p>
          <a:p>
            <a:pPr marL="342900" indent="-342900">
              <a:buFont typeface="Wingdings" pitchFamily="2" charset="2"/>
              <a:buChar char="§"/>
            </a:pPr>
            <a:endParaRPr lang="en-GB" sz="2400" dirty="0"/>
          </a:p>
          <a:p>
            <a:pPr marL="342900" indent="-342900">
              <a:buFont typeface="Wingdings" pitchFamily="2" charset="2"/>
              <a:buChar char="§"/>
            </a:pPr>
            <a:r>
              <a:rPr lang="en-GB" sz="2400" dirty="0"/>
              <a:t>The precise dates vary from year to year, but the approximate pattern is as follows:</a:t>
            </a:r>
          </a:p>
        </p:txBody>
      </p:sp>
      <p:graphicFrame>
        <p:nvGraphicFramePr>
          <p:cNvPr id="2" name="Table 7">
            <a:extLst>
              <a:ext uri="{FF2B5EF4-FFF2-40B4-BE49-F238E27FC236}">
                <a16:creationId xmlns:a16="http://schemas.microsoft.com/office/drawing/2014/main" id="{F7971426-8BB1-2DD5-B852-D5670BA1C1A4}"/>
              </a:ext>
            </a:extLst>
          </p:cNvPr>
          <p:cNvGraphicFramePr>
            <a:graphicFrameLocks noGrp="1"/>
          </p:cNvGraphicFramePr>
          <p:nvPr>
            <p:extLst>
              <p:ext uri="{D42A27DB-BD31-4B8C-83A1-F6EECF244321}">
                <p14:modId xmlns:p14="http://schemas.microsoft.com/office/powerpoint/2010/main" val="3018180105"/>
              </p:ext>
            </p:extLst>
          </p:nvPr>
        </p:nvGraphicFramePr>
        <p:xfrm>
          <a:off x="1173891" y="3248534"/>
          <a:ext cx="10602098" cy="2763520"/>
        </p:xfrm>
        <a:graphic>
          <a:graphicData uri="http://schemas.openxmlformats.org/drawingml/2006/table">
            <a:tbl>
              <a:tblPr firstRow="1" bandRow="1">
                <a:tableStyleId>{073A0DAA-6AF3-43AB-8588-CEC1D06C72B9}</a:tableStyleId>
              </a:tblPr>
              <a:tblGrid>
                <a:gridCol w="2100650">
                  <a:extLst>
                    <a:ext uri="{9D8B030D-6E8A-4147-A177-3AD203B41FA5}">
                      <a16:colId xmlns:a16="http://schemas.microsoft.com/office/drawing/2014/main" val="601755078"/>
                    </a:ext>
                  </a:extLst>
                </a:gridCol>
                <a:gridCol w="8501448">
                  <a:extLst>
                    <a:ext uri="{9D8B030D-6E8A-4147-A177-3AD203B41FA5}">
                      <a16:colId xmlns:a16="http://schemas.microsoft.com/office/drawing/2014/main" val="944829134"/>
                    </a:ext>
                  </a:extLst>
                </a:gridCol>
              </a:tblGrid>
              <a:tr h="370840">
                <a:tc>
                  <a:txBody>
                    <a:bodyPr/>
                    <a:lstStyle/>
                    <a:p>
                      <a:r>
                        <a:rPr lang="en-GB" dirty="0"/>
                        <a:t>Deadline </a:t>
                      </a:r>
                      <a:br>
                        <a:rPr lang="en-GB" dirty="0"/>
                      </a:br>
                      <a:r>
                        <a:rPr lang="en-GB" dirty="0"/>
                        <a:t>(all Semester 2)</a:t>
                      </a:r>
                    </a:p>
                  </a:txBody>
                  <a:tcPr/>
                </a:tc>
                <a:tc>
                  <a:txBody>
                    <a:bodyPr/>
                    <a:lstStyle/>
                    <a:p>
                      <a:r>
                        <a:rPr lang="en-GB" dirty="0"/>
                        <a:t>Detail</a:t>
                      </a:r>
                    </a:p>
                  </a:txBody>
                  <a:tcPr/>
                </a:tc>
                <a:extLst>
                  <a:ext uri="{0D108BD9-81ED-4DB2-BD59-A6C34878D82A}">
                    <a16:rowId xmlns:a16="http://schemas.microsoft.com/office/drawing/2014/main" val="3096825598"/>
                  </a:ext>
                </a:extLst>
              </a:tr>
              <a:tr h="370840">
                <a:tc>
                  <a:txBody>
                    <a:bodyPr/>
                    <a:lstStyle/>
                    <a:p>
                      <a:r>
                        <a:rPr lang="en-GB" dirty="0"/>
                        <a:t>End of Week 3</a:t>
                      </a:r>
                    </a:p>
                  </a:txBody>
                  <a:tcPr/>
                </a:tc>
                <a:tc>
                  <a:txBody>
                    <a:bodyPr/>
                    <a:lstStyle/>
                    <a:p>
                      <a:r>
                        <a:rPr lang="en-GB" dirty="0"/>
                        <a:t>1</a:t>
                      </a:r>
                      <a:r>
                        <a:rPr lang="en-GB" baseline="30000" dirty="0"/>
                        <a:t>st</a:t>
                      </a:r>
                      <a:r>
                        <a:rPr lang="en-GB" dirty="0"/>
                        <a:t> complete draft of exam paper(s) sent to School’s non-Honours exam chair for relaying to the School’s Internal Checker</a:t>
                      </a:r>
                    </a:p>
                  </a:txBody>
                  <a:tcPr/>
                </a:tc>
                <a:extLst>
                  <a:ext uri="{0D108BD9-81ED-4DB2-BD59-A6C34878D82A}">
                    <a16:rowId xmlns:a16="http://schemas.microsoft.com/office/drawing/2014/main" val="772070630"/>
                  </a:ext>
                </a:extLst>
              </a:tr>
              <a:tr h="370840">
                <a:tc>
                  <a:txBody>
                    <a:bodyPr/>
                    <a:lstStyle/>
                    <a:p>
                      <a:r>
                        <a:rPr lang="en-GB" dirty="0"/>
                        <a:t>Beginning Week 7</a:t>
                      </a:r>
                    </a:p>
                  </a:txBody>
                  <a:tcPr/>
                </a:tc>
                <a:tc>
                  <a:txBody>
                    <a:bodyPr/>
                    <a:lstStyle/>
                    <a:p>
                      <a:r>
                        <a:rPr lang="en-GB" dirty="0"/>
                        <a:t>Feedback from Internal Checker returned to Class Heads</a:t>
                      </a:r>
                    </a:p>
                  </a:txBody>
                  <a:tcPr/>
                </a:tc>
                <a:extLst>
                  <a:ext uri="{0D108BD9-81ED-4DB2-BD59-A6C34878D82A}">
                    <a16:rowId xmlns:a16="http://schemas.microsoft.com/office/drawing/2014/main" val="3479426933"/>
                  </a:ext>
                </a:extLst>
              </a:tr>
              <a:tr h="370840">
                <a:tc>
                  <a:txBody>
                    <a:bodyPr/>
                    <a:lstStyle/>
                    <a:p>
                      <a:r>
                        <a:rPr lang="en-GB" dirty="0"/>
                        <a:t>End of Week 7</a:t>
                      </a:r>
                    </a:p>
                  </a:txBody>
                  <a:tcPr/>
                </a:tc>
                <a:tc>
                  <a:txBody>
                    <a:bodyPr/>
                    <a:lstStyle/>
                    <a:p>
                      <a:r>
                        <a:rPr lang="en-GB" dirty="0"/>
                        <a:t>Revised papers returned to non-Honours exam chair for relaying to the External Checker</a:t>
                      </a:r>
                    </a:p>
                  </a:txBody>
                  <a:tcPr/>
                </a:tc>
                <a:extLst>
                  <a:ext uri="{0D108BD9-81ED-4DB2-BD59-A6C34878D82A}">
                    <a16:rowId xmlns:a16="http://schemas.microsoft.com/office/drawing/2014/main" val="1687296983"/>
                  </a:ext>
                </a:extLst>
              </a:tr>
              <a:tr h="370840">
                <a:tc>
                  <a:txBody>
                    <a:bodyPr/>
                    <a:lstStyle/>
                    <a:p>
                      <a:r>
                        <a:rPr lang="en-GB" dirty="0"/>
                        <a:t>Beginning Week 10</a:t>
                      </a:r>
                    </a:p>
                  </a:txBody>
                  <a:tcPr/>
                </a:tc>
                <a:tc>
                  <a:txBody>
                    <a:bodyPr/>
                    <a:lstStyle/>
                    <a:p>
                      <a:r>
                        <a:rPr lang="en-GB" dirty="0"/>
                        <a:t>Feedback from External Checker returned to Class Heads</a:t>
                      </a:r>
                    </a:p>
                  </a:txBody>
                  <a:tcPr/>
                </a:tc>
                <a:extLst>
                  <a:ext uri="{0D108BD9-81ED-4DB2-BD59-A6C34878D82A}">
                    <a16:rowId xmlns:a16="http://schemas.microsoft.com/office/drawing/2014/main" val="2956204728"/>
                  </a:ext>
                </a:extLst>
              </a:tr>
              <a:tr h="370840">
                <a:tc>
                  <a:txBody>
                    <a:bodyPr/>
                    <a:lstStyle/>
                    <a:p>
                      <a:r>
                        <a:rPr lang="en-GB" dirty="0"/>
                        <a:t>End of Week 11</a:t>
                      </a:r>
                    </a:p>
                  </a:txBody>
                  <a:tcPr/>
                </a:tc>
                <a:tc>
                  <a:txBody>
                    <a:bodyPr/>
                    <a:lstStyle/>
                    <a:p>
                      <a:r>
                        <a:rPr lang="en-GB" dirty="0"/>
                        <a:t>Final version of papers returned to non-Honours exam chair</a:t>
                      </a:r>
                    </a:p>
                  </a:txBody>
                  <a:tcPr/>
                </a:tc>
                <a:extLst>
                  <a:ext uri="{0D108BD9-81ED-4DB2-BD59-A6C34878D82A}">
                    <a16:rowId xmlns:a16="http://schemas.microsoft.com/office/drawing/2014/main" val="2478727452"/>
                  </a:ext>
                </a:extLst>
              </a:tr>
            </a:tbl>
          </a:graphicData>
        </a:graphic>
      </p:graphicFrame>
      <p:sp>
        <p:nvSpPr>
          <p:cNvPr id="9" name="TextBox 8">
            <a:extLst>
              <a:ext uri="{FF2B5EF4-FFF2-40B4-BE49-F238E27FC236}">
                <a16:creationId xmlns:a16="http://schemas.microsoft.com/office/drawing/2014/main" id="{3C71395C-8C0D-DA2E-7F93-C715B3ABF473}"/>
              </a:ext>
            </a:extLst>
          </p:cNvPr>
          <p:cNvSpPr txBox="1"/>
          <p:nvPr/>
        </p:nvSpPr>
        <p:spPr>
          <a:xfrm>
            <a:off x="1173892" y="6200625"/>
            <a:ext cx="10923373" cy="461665"/>
          </a:xfrm>
          <a:prstGeom prst="rect">
            <a:avLst/>
          </a:prstGeom>
          <a:noFill/>
        </p:spPr>
        <p:txBody>
          <a:bodyPr wrap="square" rtlCol="0">
            <a:spAutoFit/>
          </a:bodyPr>
          <a:lstStyle/>
          <a:p>
            <a:pPr marL="342900" indent="-342900">
              <a:buFont typeface="Wingdings" pitchFamily="2" charset="2"/>
              <a:buChar char="§"/>
            </a:pPr>
            <a:r>
              <a:rPr lang="en-GB" sz="2400" dirty="0"/>
              <a:t>Strongly encourage you ask lecturers for questions as early as possible.</a:t>
            </a:r>
          </a:p>
        </p:txBody>
      </p:sp>
    </p:spTree>
    <p:extLst>
      <p:ext uri="{BB962C8B-B14F-4D97-AF65-F5344CB8AC3E}">
        <p14:creationId xmlns:p14="http://schemas.microsoft.com/office/powerpoint/2010/main" val="127841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5191745" y="63000"/>
            <a:ext cx="1484317" cy="646331"/>
          </a:xfrm>
          <a:prstGeom prst="rect">
            <a:avLst/>
          </a:prstGeom>
          <a:noFill/>
        </p:spPr>
        <p:txBody>
          <a:bodyPr wrap="none" rtlCol="0">
            <a:spAutoFit/>
          </a:bodyPr>
          <a:lstStyle/>
          <a:p>
            <a:r>
              <a:rPr lang="en-GB" sz="3600" dirty="0">
                <a:solidFill>
                  <a:schemeClr val="bg1"/>
                </a:solidFill>
              </a:rPr>
              <a:t>August</a:t>
            </a:r>
          </a:p>
        </p:txBody>
      </p:sp>
      <p:sp>
        <p:nvSpPr>
          <p:cNvPr id="8" name="TextBox 7">
            <a:extLst>
              <a:ext uri="{FF2B5EF4-FFF2-40B4-BE49-F238E27FC236}">
                <a16:creationId xmlns:a16="http://schemas.microsoft.com/office/drawing/2014/main" id="{EFEFC9B3-ADF8-8D4F-35CA-07630A01FDDC}"/>
              </a:ext>
            </a:extLst>
          </p:cNvPr>
          <p:cNvSpPr txBox="1"/>
          <p:nvPr/>
        </p:nvSpPr>
        <p:spPr>
          <a:xfrm>
            <a:off x="1173892" y="1025611"/>
            <a:ext cx="10923373" cy="5632311"/>
          </a:xfrm>
          <a:prstGeom prst="rect">
            <a:avLst/>
          </a:prstGeom>
          <a:noFill/>
        </p:spPr>
        <p:txBody>
          <a:bodyPr wrap="square" rtlCol="0">
            <a:spAutoFit/>
          </a:bodyPr>
          <a:lstStyle/>
          <a:p>
            <a:r>
              <a:rPr lang="en-GB" sz="2400" dirty="0"/>
              <a:t>Course enrolment opens through </a:t>
            </a:r>
            <a:r>
              <a:rPr lang="en-GB" sz="2400" dirty="0" err="1"/>
              <a:t>MyCampus</a:t>
            </a:r>
            <a:endParaRPr lang="en-GB" sz="2400" dirty="0"/>
          </a:p>
          <a:p>
            <a:endParaRPr lang="en-GB" sz="2400" dirty="0"/>
          </a:p>
          <a:p>
            <a:pPr marL="742950" lvl="1" indent="-285750">
              <a:buFont typeface="Wingdings" pitchFamily="2" charset="2"/>
              <a:buChar char="§"/>
            </a:pPr>
            <a:r>
              <a:rPr lang="en-GB" sz="2400" dirty="0"/>
              <a:t>~10</a:t>
            </a:r>
            <a:r>
              <a:rPr lang="en-GB" sz="2400" baseline="30000" dirty="0"/>
              <a:t>th</a:t>
            </a:r>
            <a:r>
              <a:rPr lang="en-GB" sz="2400" dirty="0"/>
              <a:t> August for continuing undergraduate students</a:t>
            </a:r>
          </a:p>
          <a:p>
            <a:pPr marL="742950" lvl="1" indent="-285750">
              <a:buFont typeface="Wingdings" pitchFamily="2" charset="2"/>
              <a:buChar char="§"/>
            </a:pPr>
            <a:r>
              <a:rPr lang="en-GB" sz="2400" dirty="0"/>
              <a:t>~15</a:t>
            </a:r>
            <a:r>
              <a:rPr lang="en-GB" sz="2400" baseline="30000" dirty="0"/>
              <a:t>th</a:t>
            </a:r>
            <a:r>
              <a:rPr lang="en-GB" sz="2400" dirty="0"/>
              <a:t> August for MSc students</a:t>
            </a:r>
          </a:p>
          <a:p>
            <a:pPr marL="742950" lvl="1" indent="-285750">
              <a:buFont typeface="Wingdings" pitchFamily="2" charset="2"/>
              <a:buChar char="§"/>
            </a:pPr>
            <a:r>
              <a:rPr lang="en-GB" sz="2400" dirty="0"/>
              <a:t>~20</a:t>
            </a:r>
            <a:r>
              <a:rPr lang="en-GB" sz="2400" baseline="30000" dirty="0"/>
              <a:t>th</a:t>
            </a:r>
            <a:r>
              <a:rPr lang="en-GB" sz="2400" dirty="0"/>
              <a:t> August for new undergraduate students</a:t>
            </a:r>
          </a:p>
          <a:p>
            <a:pPr marL="285750" indent="-285750">
              <a:buFont typeface="Wingdings" pitchFamily="2" charset="2"/>
              <a:buChar char="§"/>
            </a:pPr>
            <a:endParaRPr lang="en-GB" sz="2400" dirty="0"/>
          </a:p>
          <a:p>
            <a:r>
              <a:rPr lang="en-GB" sz="2400" dirty="0"/>
              <a:t>Before this happens you must ensure that the course is set up correctly within </a:t>
            </a:r>
            <a:r>
              <a:rPr lang="en-GB" sz="2400" dirty="0" err="1"/>
              <a:t>MyCampus</a:t>
            </a:r>
            <a:endParaRPr lang="en-GB" sz="2400" dirty="0"/>
          </a:p>
          <a:p>
            <a:endParaRPr lang="en-GB" sz="2400" dirty="0"/>
          </a:p>
          <a:p>
            <a:pPr marL="800100" lvl="1" indent="-342900">
              <a:buFont typeface="Wingdings" pitchFamily="2" charset="2"/>
              <a:buChar char="§"/>
            </a:pPr>
            <a:r>
              <a:rPr lang="en-GB" sz="2400" dirty="0"/>
              <a:t>Is there an enrolment section associated with the course?</a:t>
            </a:r>
          </a:p>
          <a:p>
            <a:pPr marL="800100" lvl="1" indent="-342900">
              <a:buFont typeface="Wingdings" pitchFamily="2" charset="2"/>
              <a:buChar char="§"/>
            </a:pPr>
            <a:r>
              <a:rPr lang="en-GB" sz="2400" dirty="0"/>
              <a:t>Are all the different class sections in place?</a:t>
            </a:r>
          </a:p>
          <a:p>
            <a:pPr marL="800100" lvl="1" indent="-342900">
              <a:buFont typeface="Wingdings" pitchFamily="2" charset="2"/>
              <a:buChar char="§"/>
            </a:pPr>
            <a:r>
              <a:rPr lang="en-GB" sz="2400" dirty="0"/>
              <a:t>Are the capacities for those sections correct?</a:t>
            </a:r>
          </a:p>
          <a:p>
            <a:endParaRPr lang="en-GB" sz="2400" dirty="0"/>
          </a:p>
          <a:p>
            <a:r>
              <a:rPr lang="en-GB" sz="2400" dirty="0"/>
              <a:t>All of this should have been set up with support from the Teaching Support Team in February/March.</a:t>
            </a:r>
          </a:p>
        </p:txBody>
      </p:sp>
    </p:spTree>
    <p:extLst>
      <p:ext uri="{BB962C8B-B14F-4D97-AF65-F5344CB8AC3E}">
        <p14:creationId xmlns:p14="http://schemas.microsoft.com/office/powerpoint/2010/main" val="3414715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4164926" y="63000"/>
            <a:ext cx="4273799" cy="646331"/>
          </a:xfrm>
          <a:prstGeom prst="rect">
            <a:avLst/>
          </a:prstGeom>
          <a:noFill/>
        </p:spPr>
        <p:txBody>
          <a:bodyPr wrap="none" rtlCol="0">
            <a:spAutoFit/>
          </a:bodyPr>
          <a:lstStyle/>
          <a:p>
            <a:r>
              <a:rPr lang="en-GB" sz="3600" dirty="0">
                <a:solidFill>
                  <a:schemeClr val="bg1"/>
                </a:solidFill>
              </a:rPr>
              <a:t>November/December</a:t>
            </a:r>
          </a:p>
        </p:txBody>
      </p:sp>
      <p:sp>
        <p:nvSpPr>
          <p:cNvPr id="3" name="TextBox 2">
            <a:extLst>
              <a:ext uri="{FF2B5EF4-FFF2-40B4-BE49-F238E27FC236}">
                <a16:creationId xmlns:a16="http://schemas.microsoft.com/office/drawing/2014/main" id="{B6BD2D65-D913-16DE-FB37-555DEBD6F2FB}"/>
              </a:ext>
            </a:extLst>
          </p:cNvPr>
          <p:cNvSpPr txBox="1"/>
          <p:nvPr/>
        </p:nvSpPr>
        <p:spPr>
          <a:xfrm>
            <a:off x="1173892" y="1025611"/>
            <a:ext cx="10923373" cy="4154984"/>
          </a:xfrm>
          <a:prstGeom prst="rect">
            <a:avLst/>
          </a:prstGeom>
          <a:noFill/>
        </p:spPr>
        <p:txBody>
          <a:bodyPr wrap="square" rtlCol="0">
            <a:spAutoFit/>
          </a:bodyPr>
          <a:lstStyle/>
          <a:p>
            <a:r>
              <a:rPr lang="en-GB" sz="2400" dirty="0"/>
              <a:t>Preparation of Degree Examinations and Resit Examinations</a:t>
            </a:r>
          </a:p>
          <a:p>
            <a:endParaRPr lang="en-GB" sz="2400" dirty="0"/>
          </a:p>
          <a:p>
            <a:pPr marL="342900" indent="-342900">
              <a:buFont typeface="Wingdings" pitchFamily="2" charset="2"/>
              <a:buChar char="§"/>
            </a:pPr>
            <a:r>
              <a:rPr lang="en-GB" sz="2400" dirty="0"/>
              <a:t>It is possible to re-use previous resit examination papers at non-Honours.</a:t>
            </a:r>
          </a:p>
          <a:p>
            <a:pPr marL="342900" indent="-342900">
              <a:buFont typeface="Wingdings" pitchFamily="2" charset="2"/>
              <a:buChar char="§"/>
            </a:pPr>
            <a:r>
              <a:rPr lang="en-GB" sz="2400" dirty="0"/>
              <a:t>Alternatively, you can ask your lecturers to create new ones each year</a:t>
            </a:r>
          </a:p>
          <a:p>
            <a:pPr marL="342900" indent="-342900">
              <a:buFont typeface="Wingdings" pitchFamily="2" charset="2"/>
              <a:buChar char="§"/>
            </a:pPr>
            <a:r>
              <a:rPr lang="en-GB" sz="2400" dirty="0"/>
              <a:t>Re-use is permitted provided you are 100 % certain that the papers have never been released electronically.  If they have, they are considered “public” and cannot be re-used.</a:t>
            </a:r>
          </a:p>
          <a:p>
            <a:pPr marL="342900" indent="-342900">
              <a:buFont typeface="Wingdings" pitchFamily="2" charset="2"/>
              <a:buChar char="§"/>
            </a:pPr>
            <a:r>
              <a:rPr lang="en-GB" sz="2400" dirty="0"/>
              <a:t>If you do wish new resits created, they should be created at the same time as the main diet papers so they can go through the same checking process.</a:t>
            </a:r>
          </a:p>
          <a:p>
            <a:pPr marL="342900" indent="-342900">
              <a:buFont typeface="Wingdings" pitchFamily="2" charset="2"/>
              <a:buChar char="§"/>
            </a:pPr>
            <a:r>
              <a:rPr lang="en-GB" sz="2400" dirty="0"/>
              <a:t>Re-used papers usually only need to be checked by the lecturers to make sure they are still appropriate.</a:t>
            </a:r>
          </a:p>
        </p:txBody>
      </p:sp>
    </p:spTree>
    <p:extLst>
      <p:ext uri="{BB962C8B-B14F-4D97-AF65-F5344CB8AC3E}">
        <p14:creationId xmlns:p14="http://schemas.microsoft.com/office/powerpoint/2010/main" val="1743276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5191745" y="63000"/>
            <a:ext cx="1484317" cy="646331"/>
          </a:xfrm>
          <a:prstGeom prst="rect">
            <a:avLst/>
          </a:prstGeom>
          <a:noFill/>
        </p:spPr>
        <p:txBody>
          <a:bodyPr wrap="none" rtlCol="0">
            <a:spAutoFit/>
          </a:bodyPr>
          <a:lstStyle/>
          <a:p>
            <a:r>
              <a:rPr lang="en-GB" sz="3600" dirty="0">
                <a:solidFill>
                  <a:schemeClr val="bg1"/>
                </a:solidFill>
              </a:rPr>
              <a:t>August</a:t>
            </a:r>
          </a:p>
        </p:txBody>
      </p:sp>
      <p:sp>
        <p:nvSpPr>
          <p:cNvPr id="8" name="TextBox 7">
            <a:extLst>
              <a:ext uri="{FF2B5EF4-FFF2-40B4-BE49-F238E27FC236}">
                <a16:creationId xmlns:a16="http://schemas.microsoft.com/office/drawing/2014/main" id="{EFEFC9B3-ADF8-8D4F-35CA-07630A01FDDC}"/>
              </a:ext>
            </a:extLst>
          </p:cNvPr>
          <p:cNvSpPr txBox="1"/>
          <p:nvPr/>
        </p:nvSpPr>
        <p:spPr>
          <a:xfrm>
            <a:off x="1173892" y="1025611"/>
            <a:ext cx="10923373" cy="5940088"/>
          </a:xfrm>
          <a:prstGeom prst="rect">
            <a:avLst/>
          </a:prstGeom>
          <a:noFill/>
        </p:spPr>
        <p:txBody>
          <a:bodyPr wrap="square" rtlCol="0">
            <a:spAutoFit/>
          </a:bodyPr>
          <a:lstStyle/>
          <a:p>
            <a:r>
              <a:rPr lang="en-GB" sz="2400" dirty="0" err="1"/>
              <a:t>MyCampus</a:t>
            </a:r>
            <a:r>
              <a:rPr lang="en-GB" sz="2400" dirty="0"/>
              <a:t> access</a:t>
            </a:r>
          </a:p>
          <a:p>
            <a:endParaRPr lang="en-GB" sz="2400" dirty="0"/>
          </a:p>
          <a:p>
            <a:r>
              <a:rPr lang="en-GB" sz="2400" dirty="0"/>
              <a:t>As a class head you need to make sure you have the correct access rights within </a:t>
            </a:r>
            <a:r>
              <a:rPr lang="en-GB" sz="2400" dirty="0" err="1"/>
              <a:t>MyCampus</a:t>
            </a:r>
            <a:r>
              <a:rPr lang="en-GB" sz="2400" dirty="0"/>
              <a:t>.   You need to be able to access …</a:t>
            </a:r>
          </a:p>
          <a:p>
            <a:endParaRPr lang="en-GB" sz="2400" dirty="0"/>
          </a:p>
          <a:p>
            <a:pPr marL="800100" lvl="1" indent="-342900">
              <a:buFont typeface="Wingdings" pitchFamily="2" charset="2"/>
              <a:buChar char="§"/>
            </a:pPr>
            <a:r>
              <a:rPr lang="en-GB" sz="2400" dirty="0"/>
              <a:t>Main Menu – Curriculum Management – Class Roster – Class Roster</a:t>
            </a:r>
          </a:p>
          <a:p>
            <a:pPr marL="800100" lvl="1" indent="-342900">
              <a:buFont typeface="Wingdings" pitchFamily="2" charset="2"/>
              <a:buChar char="§"/>
            </a:pPr>
            <a:r>
              <a:rPr lang="en-GB" sz="2400" dirty="0"/>
              <a:t>Main Menu – Curriculum Management – Schedule of Classes – Update Sections of a Class</a:t>
            </a:r>
          </a:p>
          <a:p>
            <a:pPr marL="800100" lvl="1" indent="-342900">
              <a:buFont typeface="Wingdings" pitchFamily="2" charset="2"/>
              <a:buChar char="§"/>
            </a:pPr>
            <a:r>
              <a:rPr lang="en-GB" sz="2400" dirty="0"/>
              <a:t>Main Menu – Curriculum Management – Grading – Grade Roster</a:t>
            </a:r>
          </a:p>
          <a:p>
            <a:pPr marL="800100" lvl="1" indent="-342900">
              <a:buFont typeface="Wingdings" pitchFamily="2" charset="2"/>
              <a:buChar char="§"/>
            </a:pPr>
            <a:r>
              <a:rPr lang="en-GB" sz="2400" dirty="0"/>
              <a:t>Main Menu – Curriculum Management – Student Good Cause</a:t>
            </a:r>
          </a:p>
          <a:p>
            <a:endParaRPr lang="en-GB" sz="2400" dirty="0"/>
          </a:p>
          <a:p>
            <a:r>
              <a:rPr lang="en-GB" sz="2400" dirty="0"/>
              <a:t>We’ll come back to these later on.</a:t>
            </a:r>
          </a:p>
          <a:p>
            <a:endParaRPr lang="en-GB" sz="2400" dirty="0"/>
          </a:p>
          <a:p>
            <a:r>
              <a:rPr lang="en-GB" sz="2400" dirty="0"/>
              <a:t>To gain the correct access rights, please visit </a:t>
            </a:r>
          </a:p>
          <a:p>
            <a:r>
              <a:rPr lang="en-GB" sz="2000" dirty="0">
                <a:hlinkClick r:id="rId4"/>
              </a:rPr>
              <a:t>https://www.gla.ac.uk/myglasgow/mycampussupport/mycampus%20access/#studentrecordsaccess</a:t>
            </a:r>
            <a:endParaRPr lang="en-GB" sz="2000" dirty="0"/>
          </a:p>
          <a:p>
            <a:endParaRPr lang="en-GB" sz="2400" dirty="0"/>
          </a:p>
        </p:txBody>
      </p:sp>
    </p:spTree>
    <p:extLst>
      <p:ext uri="{BB962C8B-B14F-4D97-AF65-F5344CB8AC3E}">
        <p14:creationId xmlns:p14="http://schemas.microsoft.com/office/powerpoint/2010/main" val="2292177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5191745" y="63000"/>
            <a:ext cx="1484317" cy="646331"/>
          </a:xfrm>
          <a:prstGeom prst="rect">
            <a:avLst/>
          </a:prstGeom>
          <a:noFill/>
        </p:spPr>
        <p:txBody>
          <a:bodyPr wrap="none" rtlCol="0">
            <a:spAutoFit/>
          </a:bodyPr>
          <a:lstStyle/>
          <a:p>
            <a:r>
              <a:rPr lang="en-GB" sz="3600" dirty="0">
                <a:solidFill>
                  <a:schemeClr val="bg1"/>
                </a:solidFill>
              </a:rPr>
              <a:t>August</a:t>
            </a:r>
          </a:p>
        </p:txBody>
      </p:sp>
      <p:sp>
        <p:nvSpPr>
          <p:cNvPr id="8" name="TextBox 7">
            <a:extLst>
              <a:ext uri="{FF2B5EF4-FFF2-40B4-BE49-F238E27FC236}">
                <a16:creationId xmlns:a16="http://schemas.microsoft.com/office/drawing/2014/main" id="{EFEFC9B3-ADF8-8D4F-35CA-07630A01FDDC}"/>
              </a:ext>
            </a:extLst>
          </p:cNvPr>
          <p:cNvSpPr txBox="1"/>
          <p:nvPr/>
        </p:nvSpPr>
        <p:spPr>
          <a:xfrm>
            <a:off x="1173892" y="1025611"/>
            <a:ext cx="10923373" cy="3416320"/>
          </a:xfrm>
          <a:prstGeom prst="rect">
            <a:avLst/>
          </a:prstGeom>
          <a:noFill/>
        </p:spPr>
        <p:txBody>
          <a:bodyPr wrap="square" rtlCol="0">
            <a:spAutoFit/>
          </a:bodyPr>
          <a:lstStyle/>
          <a:p>
            <a:r>
              <a:rPr lang="en-GB" sz="2400" dirty="0"/>
              <a:t>Once course enrolment opens you should …</a:t>
            </a:r>
          </a:p>
          <a:p>
            <a:endParaRPr lang="en-GB" sz="2400" dirty="0"/>
          </a:p>
          <a:p>
            <a:pPr marL="800100" lvl="1" indent="-342900">
              <a:buFont typeface="Wingdings" pitchFamily="2" charset="2"/>
              <a:buChar char="§"/>
            </a:pPr>
            <a:r>
              <a:rPr lang="en-GB" sz="2400" dirty="0"/>
              <a:t>Expect queries from new students – is this the right course?  When does it start?</a:t>
            </a:r>
          </a:p>
          <a:p>
            <a:pPr marL="800100" lvl="1" indent="-342900">
              <a:buFont typeface="Wingdings" pitchFamily="2" charset="2"/>
              <a:buChar char="§"/>
            </a:pPr>
            <a:r>
              <a:rPr lang="en-GB" sz="2400" dirty="0"/>
              <a:t>Expect queries from Adviser of students – can my student take this course? Is it suitable?</a:t>
            </a:r>
          </a:p>
          <a:p>
            <a:pPr marL="800100" lvl="1" indent="-342900">
              <a:buFont typeface="Wingdings" pitchFamily="2" charset="2"/>
              <a:buChar char="§"/>
            </a:pPr>
            <a:r>
              <a:rPr lang="en-GB" sz="2400" dirty="0"/>
              <a:t>Keep an eye on enrolments in class subsections (e.g. Lab groups) – are you getting an even distribution across all sections?  Do you want to “massage” section sizes temporarily to encourage an even distribution?</a:t>
            </a:r>
            <a:endParaRPr lang="en-GB" sz="2000" dirty="0"/>
          </a:p>
          <a:p>
            <a:endParaRPr lang="en-GB" sz="2400" dirty="0"/>
          </a:p>
        </p:txBody>
      </p:sp>
    </p:spTree>
    <p:extLst>
      <p:ext uri="{BB962C8B-B14F-4D97-AF65-F5344CB8AC3E}">
        <p14:creationId xmlns:p14="http://schemas.microsoft.com/office/powerpoint/2010/main" val="1292946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5191745" y="63000"/>
            <a:ext cx="1484317" cy="646331"/>
          </a:xfrm>
          <a:prstGeom prst="rect">
            <a:avLst/>
          </a:prstGeom>
          <a:noFill/>
        </p:spPr>
        <p:txBody>
          <a:bodyPr wrap="none" rtlCol="0">
            <a:spAutoFit/>
          </a:bodyPr>
          <a:lstStyle/>
          <a:p>
            <a:r>
              <a:rPr lang="en-GB" sz="3600" dirty="0">
                <a:solidFill>
                  <a:schemeClr val="bg1"/>
                </a:solidFill>
              </a:rPr>
              <a:t>August</a:t>
            </a:r>
          </a:p>
        </p:txBody>
      </p:sp>
      <p:sp>
        <p:nvSpPr>
          <p:cNvPr id="8" name="TextBox 7">
            <a:extLst>
              <a:ext uri="{FF2B5EF4-FFF2-40B4-BE49-F238E27FC236}">
                <a16:creationId xmlns:a16="http://schemas.microsoft.com/office/drawing/2014/main" id="{EFEFC9B3-ADF8-8D4F-35CA-07630A01FDDC}"/>
              </a:ext>
            </a:extLst>
          </p:cNvPr>
          <p:cNvSpPr txBox="1"/>
          <p:nvPr/>
        </p:nvSpPr>
        <p:spPr>
          <a:xfrm>
            <a:off x="1173892" y="1025611"/>
            <a:ext cx="10923373" cy="5632311"/>
          </a:xfrm>
          <a:prstGeom prst="rect">
            <a:avLst/>
          </a:prstGeom>
          <a:noFill/>
        </p:spPr>
        <p:txBody>
          <a:bodyPr wrap="square" rtlCol="0">
            <a:spAutoFit/>
          </a:bodyPr>
          <a:lstStyle/>
          <a:p>
            <a:r>
              <a:rPr lang="en-GB" sz="2400" dirty="0"/>
              <a:t>You should prepare the lecture allocations for your course</a:t>
            </a:r>
          </a:p>
          <a:p>
            <a:endParaRPr lang="en-GB" sz="2400" dirty="0"/>
          </a:p>
          <a:p>
            <a:pPr marL="800100" lvl="1" indent="-342900">
              <a:buFont typeface="Wingdings" pitchFamily="2" charset="2"/>
              <a:buChar char="§"/>
            </a:pPr>
            <a:r>
              <a:rPr lang="en-GB" sz="2400" dirty="0" err="1"/>
              <a:t>Alll</a:t>
            </a:r>
            <a:r>
              <a:rPr lang="en-GB" sz="2400" dirty="0"/>
              <a:t> teaching allocations are assigned to your course by the School Registrar.  (David Miller currently)</a:t>
            </a:r>
          </a:p>
          <a:p>
            <a:pPr marL="1257300" lvl="2" indent="-342900">
              <a:buFont typeface="Wingdings" pitchFamily="2" charset="2"/>
              <a:buChar char="§"/>
            </a:pPr>
            <a:r>
              <a:rPr lang="en-GB" sz="2400" dirty="0"/>
              <a:t>Lecturers, demonstrators, tutors etc</a:t>
            </a:r>
          </a:p>
          <a:p>
            <a:pPr marL="800100" lvl="1" indent="-342900">
              <a:buFont typeface="Wingdings" pitchFamily="2" charset="2"/>
              <a:buChar char="§"/>
            </a:pPr>
            <a:r>
              <a:rPr lang="en-GB" sz="2400" dirty="0"/>
              <a:t>You should be able to see who has been assigned by generating a class head report …</a:t>
            </a:r>
          </a:p>
          <a:p>
            <a:pPr marL="1257300" lvl="2" indent="-342900">
              <a:buFont typeface="Wingdings" pitchFamily="2" charset="2"/>
              <a:buChar char="§"/>
            </a:pPr>
            <a:r>
              <a:rPr lang="en-GB" sz="2400" dirty="0"/>
              <a:t>Go to the School’s website at </a:t>
            </a:r>
            <a:r>
              <a:rPr lang="en-GB" sz="2400" dirty="0">
                <a:hlinkClick r:id="rId4"/>
              </a:rPr>
              <a:t>https://www.gla.ac.uk/schools/physics/</a:t>
            </a:r>
            <a:endParaRPr lang="en-GB" sz="2400" dirty="0"/>
          </a:p>
          <a:p>
            <a:pPr marL="1257300" lvl="2" indent="-342900">
              <a:buFont typeface="Wingdings" pitchFamily="2" charset="2"/>
              <a:buChar char="§"/>
            </a:pPr>
            <a:r>
              <a:rPr lang="en-GB" sz="2400" dirty="0"/>
              <a:t>Follow link to “Information for Staff”, then “Staff Database”</a:t>
            </a:r>
          </a:p>
          <a:p>
            <a:pPr marL="1257300" lvl="2" indent="-342900">
              <a:buFont typeface="Wingdings" pitchFamily="2" charset="2"/>
              <a:buChar char="§"/>
            </a:pPr>
            <a:r>
              <a:rPr lang="en-GB" sz="2400" dirty="0"/>
              <a:t>Log in with your School GUPHYS ID and click on “Staff Database”</a:t>
            </a:r>
          </a:p>
          <a:p>
            <a:pPr marL="1257300" lvl="2" indent="-342900">
              <a:buFont typeface="Wingdings" pitchFamily="2" charset="2"/>
              <a:buChar char="§"/>
            </a:pPr>
            <a:r>
              <a:rPr lang="en-GB" sz="2400" dirty="0"/>
              <a:t>“Administer the database” – set “Department” to ”Physics &amp; Astronomy</a:t>
            </a:r>
          </a:p>
          <a:p>
            <a:pPr marL="1257300" lvl="2" indent="-342900">
              <a:buFont typeface="Wingdings" pitchFamily="2" charset="2"/>
              <a:buChar char="§"/>
            </a:pPr>
            <a:r>
              <a:rPr lang="en-GB" sz="2400" dirty="0"/>
              <a:t>Under “Admin” select “Teaching Allocation”</a:t>
            </a:r>
          </a:p>
          <a:p>
            <a:pPr marL="1257300" lvl="2" indent="-342900">
              <a:buFont typeface="Wingdings" pitchFamily="2" charset="2"/>
              <a:buChar char="§"/>
            </a:pPr>
            <a:r>
              <a:rPr lang="en-GB" sz="2400" dirty="0"/>
              <a:t>Then under “Reports” select “Class Head reports” and select your course.  (You also need to set the year to the current term – box at top left.) </a:t>
            </a:r>
          </a:p>
          <a:p>
            <a:pPr marL="800100" lvl="1" indent="-342900">
              <a:buFont typeface="Wingdings" pitchFamily="2" charset="2"/>
              <a:buChar char="§"/>
            </a:pPr>
            <a:r>
              <a:rPr lang="en-GB" sz="2400" dirty="0"/>
              <a:t>To gain access to GUPHYS email </a:t>
            </a:r>
            <a:r>
              <a:rPr lang="en-GB" sz="2400" dirty="0" err="1"/>
              <a:t>phas-it@glasgow.ac.uk</a:t>
            </a:r>
            <a:endParaRPr lang="en-GB" sz="2400" dirty="0"/>
          </a:p>
        </p:txBody>
      </p:sp>
    </p:spTree>
    <p:extLst>
      <p:ext uri="{BB962C8B-B14F-4D97-AF65-F5344CB8AC3E}">
        <p14:creationId xmlns:p14="http://schemas.microsoft.com/office/powerpoint/2010/main" val="41235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5191745" y="63000"/>
            <a:ext cx="1484317" cy="646331"/>
          </a:xfrm>
          <a:prstGeom prst="rect">
            <a:avLst/>
          </a:prstGeom>
          <a:noFill/>
        </p:spPr>
        <p:txBody>
          <a:bodyPr wrap="none" rtlCol="0">
            <a:spAutoFit/>
          </a:bodyPr>
          <a:lstStyle/>
          <a:p>
            <a:r>
              <a:rPr lang="en-GB" sz="3600" dirty="0">
                <a:solidFill>
                  <a:schemeClr val="bg1"/>
                </a:solidFill>
              </a:rPr>
              <a:t>August</a:t>
            </a:r>
          </a:p>
        </p:txBody>
      </p:sp>
      <p:pic>
        <p:nvPicPr>
          <p:cNvPr id="2" name="Picture 1">
            <a:extLst>
              <a:ext uri="{FF2B5EF4-FFF2-40B4-BE49-F238E27FC236}">
                <a16:creationId xmlns:a16="http://schemas.microsoft.com/office/drawing/2014/main" id="{F4CDD157-AA45-4E6E-86D1-F86AA4C511D1}"/>
              </a:ext>
            </a:extLst>
          </p:cNvPr>
          <p:cNvPicPr>
            <a:picLocks noChangeAspect="1"/>
          </p:cNvPicPr>
          <p:nvPr/>
        </p:nvPicPr>
        <p:blipFill>
          <a:blip r:embed="rId4"/>
          <a:stretch>
            <a:fillRect/>
          </a:stretch>
        </p:blipFill>
        <p:spPr>
          <a:xfrm>
            <a:off x="1633065" y="1159226"/>
            <a:ext cx="9257270" cy="5248879"/>
          </a:xfrm>
          <a:prstGeom prst="rect">
            <a:avLst/>
          </a:prstGeom>
        </p:spPr>
      </p:pic>
    </p:spTree>
    <p:extLst>
      <p:ext uri="{BB962C8B-B14F-4D97-AF65-F5344CB8AC3E}">
        <p14:creationId xmlns:p14="http://schemas.microsoft.com/office/powerpoint/2010/main" val="1467559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5191745" y="63000"/>
            <a:ext cx="1484317" cy="646331"/>
          </a:xfrm>
          <a:prstGeom prst="rect">
            <a:avLst/>
          </a:prstGeom>
          <a:noFill/>
        </p:spPr>
        <p:txBody>
          <a:bodyPr wrap="none" rtlCol="0">
            <a:spAutoFit/>
          </a:bodyPr>
          <a:lstStyle/>
          <a:p>
            <a:r>
              <a:rPr lang="en-GB" sz="3600" dirty="0">
                <a:solidFill>
                  <a:schemeClr val="bg1"/>
                </a:solidFill>
              </a:rPr>
              <a:t>August</a:t>
            </a:r>
          </a:p>
        </p:txBody>
      </p:sp>
      <p:sp>
        <p:nvSpPr>
          <p:cNvPr id="8" name="TextBox 7">
            <a:extLst>
              <a:ext uri="{FF2B5EF4-FFF2-40B4-BE49-F238E27FC236}">
                <a16:creationId xmlns:a16="http://schemas.microsoft.com/office/drawing/2014/main" id="{EFEFC9B3-ADF8-8D4F-35CA-07630A01FDDC}"/>
              </a:ext>
            </a:extLst>
          </p:cNvPr>
          <p:cNvSpPr txBox="1"/>
          <p:nvPr/>
        </p:nvSpPr>
        <p:spPr>
          <a:xfrm>
            <a:off x="1173892" y="1025611"/>
            <a:ext cx="10923373" cy="2985433"/>
          </a:xfrm>
          <a:prstGeom prst="rect">
            <a:avLst/>
          </a:prstGeom>
          <a:noFill/>
        </p:spPr>
        <p:txBody>
          <a:bodyPr wrap="square" rtlCol="0">
            <a:spAutoFit/>
          </a:bodyPr>
          <a:lstStyle/>
          <a:p>
            <a:r>
              <a:rPr lang="en-GB" sz="2400" dirty="0"/>
              <a:t>For Honours years, lecture sessions are set centrally, so there is nothing for you to do.</a:t>
            </a:r>
          </a:p>
          <a:p>
            <a:endParaRPr lang="en-GB" sz="2400" dirty="0"/>
          </a:p>
          <a:p>
            <a:r>
              <a:rPr lang="en-GB" sz="2400" dirty="0"/>
              <a:t>For non-Honours years, your course will contain a series of modules, and you need to sort who precisely who will be lecturing each day.</a:t>
            </a:r>
          </a:p>
          <a:p>
            <a:endParaRPr lang="en-GB" sz="2400" dirty="0"/>
          </a:p>
          <a:p>
            <a:r>
              <a:rPr lang="en-GB" sz="2400" dirty="0"/>
              <a:t>E.g. …</a:t>
            </a:r>
          </a:p>
          <a:p>
            <a:pPr marL="800100" lvl="1" indent="-342900">
              <a:buFont typeface="Wingdings" pitchFamily="2" charset="2"/>
              <a:buChar char="§"/>
            </a:pPr>
            <a:endParaRPr lang="en-GB" sz="2000" dirty="0"/>
          </a:p>
          <a:p>
            <a:endParaRPr lang="en-GB" sz="2400" dirty="0"/>
          </a:p>
        </p:txBody>
      </p:sp>
      <p:pic>
        <p:nvPicPr>
          <p:cNvPr id="2" name="Picture 1">
            <a:extLst>
              <a:ext uri="{FF2B5EF4-FFF2-40B4-BE49-F238E27FC236}">
                <a16:creationId xmlns:a16="http://schemas.microsoft.com/office/drawing/2014/main" id="{E504963F-D088-1DD2-3F7F-7A03DFE005F6}"/>
              </a:ext>
            </a:extLst>
          </p:cNvPr>
          <p:cNvPicPr>
            <a:picLocks noChangeAspect="1"/>
          </p:cNvPicPr>
          <p:nvPr/>
        </p:nvPicPr>
        <p:blipFill>
          <a:blip r:embed="rId4"/>
          <a:stretch>
            <a:fillRect/>
          </a:stretch>
        </p:blipFill>
        <p:spPr>
          <a:xfrm>
            <a:off x="2457450" y="2943140"/>
            <a:ext cx="7277100" cy="3492500"/>
          </a:xfrm>
          <a:prstGeom prst="rect">
            <a:avLst/>
          </a:prstGeom>
        </p:spPr>
      </p:pic>
    </p:spTree>
    <p:extLst>
      <p:ext uri="{BB962C8B-B14F-4D97-AF65-F5344CB8AC3E}">
        <p14:creationId xmlns:p14="http://schemas.microsoft.com/office/powerpoint/2010/main" val="2912779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frame 3">
            <a:extLst>
              <a:ext uri="{FF2B5EF4-FFF2-40B4-BE49-F238E27FC236}">
                <a16:creationId xmlns:a16="http://schemas.microsoft.com/office/drawing/2014/main" id="{79B393F9-CB5E-7107-8D46-1BD139257208}"/>
              </a:ext>
            </a:extLst>
          </p:cNvPr>
          <p:cNvSpPr/>
          <p:nvPr/>
        </p:nvSpPr>
        <p:spPr>
          <a:xfrm>
            <a:off x="0" y="0"/>
            <a:ext cx="12192000" cy="6858000"/>
          </a:xfrm>
          <a:prstGeom prst="halfFrame">
            <a:avLst>
              <a:gd name="adj1" fmla="val 10450"/>
              <a:gd name="adj2" fmla="val 1243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5" descr="UoG_keyline.eps">
            <a:extLst>
              <a:ext uri="{FF2B5EF4-FFF2-40B4-BE49-F238E27FC236}">
                <a16:creationId xmlns:a16="http://schemas.microsoft.com/office/drawing/2014/main" id="{BEFA0EA1-EEC3-9AE9-7737-3EC9E9999858}"/>
              </a:ext>
            </a:extLst>
          </p:cNvPr>
          <p:cNvPicPr>
            <a:picLocks noChangeAspect="1"/>
          </p:cNvPicPr>
          <p:nvPr/>
        </p:nvPicPr>
        <p:blipFill>
          <a:blip r:embed="rId2"/>
          <a:srcRect/>
          <a:stretch>
            <a:fillRect/>
          </a:stretch>
        </p:blipFill>
        <p:spPr bwMode="auto">
          <a:xfrm>
            <a:off x="103831" y="63000"/>
            <a:ext cx="1968500" cy="622300"/>
          </a:xfrm>
          <a:prstGeom prst="rect">
            <a:avLst/>
          </a:prstGeom>
          <a:noFill/>
          <a:ln w="9525">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B2352537-78F2-287B-B283-9BF5694A88D7}"/>
              </a:ext>
            </a:extLst>
          </p:cNvPr>
          <p:cNvPicPr>
            <a:picLocks noChangeAspect="1"/>
          </p:cNvPicPr>
          <p:nvPr/>
        </p:nvPicPr>
        <p:blipFill>
          <a:blip r:embed="rId3"/>
          <a:stretch>
            <a:fillRect/>
          </a:stretch>
        </p:blipFill>
        <p:spPr>
          <a:xfrm>
            <a:off x="9795476" y="63000"/>
            <a:ext cx="1094859" cy="622800"/>
          </a:xfrm>
          <a:prstGeom prst="rect">
            <a:avLst/>
          </a:prstGeom>
        </p:spPr>
      </p:pic>
      <p:sp>
        <p:nvSpPr>
          <p:cNvPr id="7" name="TextBox 6">
            <a:extLst>
              <a:ext uri="{FF2B5EF4-FFF2-40B4-BE49-F238E27FC236}">
                <a16:creationId xmlns:a16="http://schemas.microsoft.com/office/drawing/2014/main" id="{1D2EC2BB-E36B-1217-3FEA-73193634EEC9}"/>
              </a:ext>
            </a:extLst>
          </p:cNvPr>
          <p:cNvSpPr txBox="1"/>
          <p:nvPr/>
        </p:nvSpPr>
        <p:spPr>
          <a:xfrm>
            <a:off x="5191745" y="63000"/>
            <a:ext cx="1484317" cy="646331"/>
          </a:xfrm>
          <a:prstGeom prst="rect">
            <a:avLst/>
          </a:prstGeom>
          <a:noFill/>
        </p:spPr>
        <p:txBody>
          <a:bodyPr wrap="none" rtlCol="0">
            <a:spAutoFit/>
          </a:bodyPr>
          <a:lstStyle/>
          <a:p>
            <a:r>
              <a:rPr lang="en-GB" sz="3600" dirty="0">
                <a:solidFill>
                  <a:schemeClr val="bg1"/>
                </a:solidFill>
              </a:rPr>
              <a:t>August</a:t>
            </a:r>
          </a:p>
        </p:txBody>
      </p:sp>
      <p:sp>
        <p:nvSpPr>
          <p:cNvPr id="8" name="TextBox 7">
            <a:extLst>
              <a:ext uri="{FF2B5EF4-FFF2-40B4-BE49-F238E27FC236}">
                <a16:creationId xmlns:a16="http://schemas.microsoft.com/office/drawing/2014/main" id="{EFEFC9B3-ADF8-8D4F-35CA-07630A01FDDC}"/>
              </a:ext>
            </a:extLst>
          </p:cNvPr>
          <p:cNvSpPr txBox="1"/>
          <p:nvPr/>
        </p:nvSpPr>
        <p:spPr>
          <a:xfrm>
            <a:off x="1173892" y="1025611"/>
            <a:ext cx="10923373" cy="2308324"/>
          </a:xfrm>
          <a:prstGeom prst="rect">
            <a:avLst/>
          </a:prstGeom>
          <a:noFill/>
        </p:spPr>
        <p:txBody>
          <a:bodyPr wrap="square" rtlCol="0">
            <a:spAutoFit/>
          </a:bodyPr>
          <a:lstStyle/>
          <a:p>
            <a:pPr marL="342900" indent="-342900">
              <a:buFont typeface="Wingdings" pitchFamily="2" charset="2"/>
              <a:buChar char="§"/>
            </a:pPr>
            <a:r>
              <a:rPr lang="en-GB" sz="2400" dirty="0"/>
              <a:t>Arrange a pre-semester meeting with your lecturing team and support staff</a:t>
            </a:r>
          </a:p>
          <a:p>
            <a:pPr marL="342900" indent="-342900">
              <a:buFont typeface="Wingdings" pitchFamily="2" charset="2"/>
              <a:buChar char="§"/>
            </a:pPr>
            <a:endParaRPr lang="en-GB" sz="2400" dirty="0"/>
          </a:p>
          <a:p>
            <a:pPr marL="342900" indent="-342900">
              <a:buFont typeface="Wingdings" pitchFamily="2" charset="2"/>
              <a:buChar char="§"/>
            </a:pPr>
            <a:r>
              <a:rPr lang="en-GB" sz="2400" dirty="0"/>
              <a:t>Allows you to set out your expectations on staff</a:t>
            </a:r>
          </a:p>
          <a:p>
            <a:pPr marL="342900" indent="-342900">
              <a:buFont typeface="Wingdings" pitchFamily="2" charset="2"/>
              <a:buChar char="§"/>
            </a:pPr>
            <a:endParaRPr lang="en-GB" sz="2400" dirty="0"/>
          </a:p>
          <a:p>
            <a:pPr marL="342900" indent="-342900">
              <a:buFont typeface="Wingdings" pitchFamily="2" charset="2"/>
              <a:buChar char="§"/>
            </a:pPr>
            <a:r>
              <a:rPr lang="en-GB" sz="2400" dirty="0"/>
              <a:t>Allows your staff to ask any questions they might have </a:t>
            </a:r>
            <a:endParaRPr lang="en-GB" sz="2000" dirty="0"/>
          </a:p>
          <a:p>
            <a:endParaRPr lang="en-GB" sz="2400" dirty="0"/>
          </a:p>
        </p:txBody>
      </p:sp>
    </p:spTree>
    <p:extLst>
      <p:ext uri="{BB962C8B-B14F-4D97-AF65-F5344CB8AC3E}">
        <p14:creationId xmlns:p14="http://schemas.microsoft.com/office/powerpoint/2010/main" val="1634128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TotalTime>
  <Words>2432</Words>
  <Application>Microsoft Macintosh PowerPoint</Application>
  <PresentationFormat>Widescreen</PresentationFormat>
  <Paragraphs>277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Office Theme</vt:lpstr>
      <vt:lpstr>School of Physics &amp; Astronomy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Sneddon</dc:creator>
  <cp:lastModifiedBy>Peter Sneddon</cp:lastModifiedBy>
  <cp:revision>42</cp:revision>
  <dcterms:created xsi:type="dcterms:W3CDTF">2023-08-17T07:21:58Z</dcterms:created>
  <dcterms:modified xsi:type="dcterms:W3CDTF">2023-09-07T08:29:31Z</dcterms:modified>
</cp:coreProperties>
</file>